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charts/chart1.xml" ContentType="application/vnd.openxmlformats-officedocument.drawingml.chart+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1.xml" ContentType="application/vnd.openxmlformats-officedocument.presentationml.notesSlide+xml"/>
  <Override PartName="/ppt/tags/tag43.xml" ContentType="application/vnd.openxmlformats-officedocument.presentationml.tags+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charts/chart8.xml" ContentType="application/vnd.openxmlformats-officedocument.drawingml.chart+xml"/>
  <Override PartName="/ppt/drawings/drawing1.xml" ContentType="application/vnd.openxmlformats-officedocument.drawingml.chartshape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charts/chart9.xml" ContentType="application/vnd.openxmlformats-officedocument.drawingml.chart+xml"/>
  <Override PartName="/ppt/charts/style7.xml" ContentType="application/vnd.ms-office.chartstyle+xml"/>
  <Override PartName="/ppt/charts/colors7.xml" ContentType="application/vnd.ms-office.chartcolorstyl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charts/chart10.xml" ContentType="application/vnd.openxmlformats-officedocument.drawingml.chart+xml"/>
  <Override PartName="/ppt/drawings/drawing2.xml" ContentType="application/vnd.openxmlformats-officedocument.drawingml.chartshape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82" r:id="rId2"/>
    <p:sldId id="283" r:id="rId3"/>
    <p:sldId id="284" r:id="rId4"/>
    <p:sldId id="285" r:id="rId5"/>
    <p:sldId id="286" r:id="rId6"/>
    <p:sldId id="338" r:id="rId7"/>
    <p:sldId id="287" r:id="rId8"/>
    <p:sldId id="288" r:id="rId9"/>
    <p:sldId id="289" r:id="rId10"/>
    <p:sldId id="327" r:id="rId11"/>
    <p:sldId id="291" r:id="rId12"/>
    <p:sldId id="343" r:id="rId13"/>
    <p:sldId id="335" r:id="rId14"/>
    <p:sldId id="336" r:id="rId15"/>
    <p:sldId id="294" r:id="rId16"/>
    <p:sldId id="295" r:id="rId17"/>
    <p:sldId id="355" r:id="rId18"/>
    <p:sldId id="361" r:id="rId19"/>
    <p:sldId id="345" r:id="rId20"/>
    <p:sldId id="357" r:id="rId21"/>
    <p:sldId id="367" r:id="rId22"/>
    <p:sldId id="337" r:id="rId23"/>
    <p:sldId id="366" r:id="rId24"/>
    <p:sldId id="301" r:id="rId25"/>
    <p:sldId id="326" r:id="rId26"/>
    <p:sldId id="363" r:id="rId27"/>
    <p:sldId id="364" r:id="rId28"/>
    <p:sldId id="365" r:id="rId29"/>
    <p:sldId id="307" r:id="rId30"/>
    <p:sldId id="309" r:id="rId31"/>
    <p:sldId id="310" r:id="rId32"/>
    <p:sldId id="311" r:id="rId33"/>
    <p:sldId id="312" r:id="rId34"/>
    <p:sldId id="313" r:id="rId35"/>
    <p:sldId id="358" r:id="rId36"/>
    <p:sldId id="359" r:id="rId37"/>
    <p:sldId id="342" r:id="rId38"/>
    <p:sldId id="360" r:id="rId39"/>
    <p:sldId id="316" r:id="rId40"/>
    <p:sldId id="317" r:id="rId41"/>
    <p:sldId id="320" r:id="rId42"/>
    <p:sldId id="321" r:id="rId43"/>
    <p:sldId id="350" r:id="rId44"/>
    <p:sldId id="351" r:id="rId45"/>
    <p:sldId id="352" r:id="rId46"/>
    <p:sldId id="353" r:id="rId47"/>
    <p:sldId id="354" r:id="rId48"/>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2" orient="horz" pos="451">
          <p15:clr>
            <a:srgbClr val="A4A3A4"/>
          </p15:clr>
        </p15:guide>
        <p15:guide id="3" orient="horz" pos="4008" userDrawn="1">
          <p15:clr>
            <a:srgbClr val="A4A3A4"/>
          </p15:clr>
        </p15:guide>
        <p15:guide id="4" orient="horz" pos="679">
          <p15:clr>
            <a:srgbClr val="A4A3A4"/>
          </p15:clr>
        </p15:guide>
        <p15:guide id="5" orient="horz" pos="4069">
          <p15:clr>
            <a:srgbClr val="A4A3A4"/>
          </p15:clr>
        </p15:guide>
        <p15:guide id="6" orient="horz" pos="2496" userDrawn="1">
          <p15:clr>
            <a:srgbClr val="A4A3A4"/>
          </p15:clr>
        </p15:guide>
        <p15:guide id="7" orient="horz" pos="2182">
          <p15:clr>
            <a:srgbClr val="A4A3A4"/>
          </p15:clr>
        </p15:guide>
        <p15:guide id="8" orient="horz" pos="2044">
          <p15:clr>
            <a:srgbClr val="A4A3A4"/>
          </p15:clr>
        </p15:guide>
        <p15:guide id="9" pos="2880">
          <p15:clr>
            <a:srgbClr val="A4A3A4"/>
          </p15:clr>
        </p15:guide>
        <p15:guide id="10" pos="140">
          <p15:clr>
            <a:srgbClr val="A4A3A4"/>
          </p15:clr>
        </p15:guide>
        <p15:guide id="11" pos="3694">
          <p15:clr>
            <a:srgbClr val="A4A3A4"/>
          </p15:clr>
        </p15:guide>
        <p15:guide id="12" pos="2706">
          <p15:clr>
            <a:srgbClr val="A4A3A4"/>
          </p15:clr>
        </p15:guide>
        <p15:guide id="13" pos="3054">
          <p15:clr>
            <a:srgbClr val="A4A3A4"/>
          </p15:clr>
        </p15:guide>
        <p15:guide id="14" pos="5618">
          <p15:clr>
            <a:srgbClr val="A4A3A4"/>
          </p15:clr>
        </p15:guide>
        <p15:guide id="15" pos="2068">
          <p15:clr>
            <a:srgbClr val="A4A3A4"/>
          </p15:clr>
        </p15:guide>
        <p15:guide id="16" pos="216">
          <p15:clr>
            <a:srgbClr val="A4A3A4"/>
          </p15:clr>
        </p15:guide>
        <p15:guide id="17" pos="554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69" autoAdjust="0"/>
    <p:restoredTop sz="94660" autoAdjust="0"/>
  </p:normalViewPr>
  <p:slideViewPr>
    <p:cSldViewPr snapToGrid="0">
      <p:cViewPr varScale="1">
        <p:scale>
          <a:sx n="90" d="100"/>
          <a:sy n="90" d="100"/>
        </p:scale>
        <p:origin x="1578" y="90"/>
      </p:cViewPr>
      <p:guideLst>
        <p:guide orient="horz" pos="840"/>
        <p:guide orient="horz" pos="451"/>
        <p:guide orient="horz" pos="4008"/>
        <p:guide orient="horz" pos="679"/>
        <p:guide orient="horz" pos="4069"/>
        <p:guide orient="horz" pos="2496"/>
        <p:guide orient="horz" pos="2182"/>
        <p:guide orient="horz" pos="2044"/>
        <p:guide pos="2880"/>
        <p:guide pos="140"/>
        <p:guide pos="3694"/>
        <p:guide pos="2706"/>
        <p:guide pos="3054"/>
        <p:guide pos="5618"/>
        <p:guide pos="2068"/>
        <p:guide pos="216"/>
        <p:guide pos="5549"/>
      </p:guideLst>
    </p:cSldViewPr>
  </p:slideViewPr>
  <p:outlineViewPr>
    <p:cViewPr>
      <p:scale>
        <a:sx n="33" d="100"/>
        <a:sy n="33" d="100"/>
      </p:scale>
      <p:origin x="0" y="0"/>
    </p:cViewPr>
  </p:outlineViewPr>
  <p:notesTextViewPr>
    <p:cViewPr>
      <p:scale>
        <a:sx n="1" d="1"/>
        <a:sy n="1" d="1"/>
      </p:scale>
      <p:origin x="0" y="0"/>
    </p:cViewPr>
  </p:notesTextViewPr>
  <p:sorterViewPr>
    <p:cViewPr>
      <p:scale>
        <a:sx n="200" d="100"/>
        <a:sy n="200" d="100"/>
      </p:scale>
      <p:origin x="0" y="689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3.xlsx"/></Relationships>
</file>

<file path=ppt/charts/_rels/chart2.xml.rels><?xml version="1.0" encoding="UTF-8" standalone="yes"?>
<Relationships xmlns="http://schemas.openxmlformats.org/package/2006/relationships"><Relationship Id="rId3" Type="http://schemas.openxmlformats.org/officeDocument/2006/relationships/oleObject" Target="file:///\\lp.com\data\Marketing\Company%20Specific\Presentations%20with%20Valuations\Orchard%20Holdings\Lucas%20Group\NBP\Industry%20Slide%20Inserts.xlsx" TargetMode="External"/><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oleObject" Target="file:///\\lp.com\data\Marketing\Company%20Specific\Presentations%20with%20Valuations\Orchard%20Holdings\Lucas%20Group\NBP\Industry%20Slide%20Inserts.xlsx" TargetMode="External"/><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file:///\\lp.com\data\Marketing\Company%20Specific\Presentations%20with%20Valuations\Orchard%20Holdings\Lucas%20Group\NBP\Industry%20Slide%20Inserts.xlsx" TargetMode="External"/><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oleObject" Target="file:///\\lp.com\data\Data\Marketing\Company%20Specific\Presentations%20with%20Valuations\Orchard%20Holdings\Lucas%20Group\Valuation\Public%20Comps\Lucas%20Group_Public%20Comps_v8%20(MC%20Version).xlsx" TargetMode="External"/><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oleObject" Target="file:///\\lp.com\data\Data\Marketing\Company%20Specific\Presentations%20with%20Valuations\Orchard%20Holdings\Lucas%20Group\Valuation\Public%20Comps\Lucas%20Group_Public%20Comps_v8%20(MC%20Version).xlsx" TargetMode="External"/><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2.xlsx"/></Relationships>
</file>

<file path=ppt/charts/_rels/chart9.xml.rels><?xml version="1.0" encoding="UTF-8" standalone="yes"?>
<Relationships xmlns="http://schemas.openxmlformats.org/package/2006/relationships"><Relationship Id="rId3" Type="http://schemas.openxmlformats.org/officeDocument/2006/relationships/oleObject" Target="file:///\\lp.com\data\Data\Marketing\Company%20Specific\Presentations%20with%20Valuations\Orchard%20Holdings\Lucas%20Group\Valuation\Public%20Comps\Lucas%20Group_Public%20Comps_v8.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153618523928852E-2"/>
          <c:y val="0"/>
          <c:w val="0.97769276295214225"/>
          <c:h val="0.89681470296261445"/>
        </c:manualLayout>
      </c:layout>
      <c:barChart>
        <c:barDir val="col"/>
        <c:grouping val="clustered"/>
        <c:varyColors val="0"/>
        <c:ser>
          <c:idx val="0"/>
          <c:order val="0"/>
          <c:tx>
            <c:strRef>
              <c:f>Sheet1!$B$1</c:f>
              <c:strCache>
                <c:ptCount val="1"/>
                <c:pt idx="0">
                  <c:v>Series 1</c:v>
                </c:pt>
              </c:strCache>
            </c:strRef>
          </c:tx>
          <c:spPr>
            <a:solidFill>
              <a:schemeClr val="accent1"/>
            </a:solidFill>
            <a:ln w="9525">
              <a:solidFill>
                <a:srgbClr val="FFFFFF"/>
              </a:solidFill>
            </a:ln>
          </c:spPr>
          <c:invertIfNegative val="0"/>
          <c:dLbls>
            <c:spPr>
              <a:noFill/>
              <a:ln>
                <a:noFill/>
              </a:ln>
              <a:effectLst/>
            </c:sp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Sheet1!$A$2:$A$15</c:f>
              <c:numCache>
                <c:formatCode>General</c:formatCode>
                <c:ptCount val="14"/>
                <c:pt idx="0">
                  <c:v>2003</c:v>
                </c:pt>
                <c:pt idx="1">
                  <c:v>2004</c:v>
                </c:pt>
                <c:pt idx="2">
                  <c:v>2005</c:v>
                </c:pt>
                <c:pt idx="3">
                  <c:v>2006</c:v>
                </c:pt>
                <c:pt idx="4">
                  <c:v>2007</c:v>
                </c:pt>
                <c:pt idx="5">
                  <c:v>2008</c:v>
                </c:pt>
                <c:pt idx="6">
                  <c:v>2009</c:v>
                </c:pt>
                <c:pt idx="7">
                  <c:v>2010</c:v>
                </c:pt>
                <c:pt idx="8">
                  <c:v>2011</c:v>
                </c:pt>
                <c:pt idx="9">
                  <c:v>2012</c:v>
                </c:pt>
                <c:pt idx="10">
                  <c:v>2013</c:v>
                </c:pt>
                <c:pt idx="11">
                  <c:v>2014</c:v>
                </c:pt>
                <c:pt idx="12">
                  <c:v>2015</c:v>
                </c:pt>
                <c:pt idx="13">
                  <c:v>2016</c:v>
                </c:pt>
              </c:numCache>
            </c:numRef>
          </c:cat>
          <c:val>
            <c:numRef>
              <c:f>Sheet1!$B$2:$B$15</c:f>
              <c:numCache>
                <c:formatCode>General</c:formatCode>
                <c:ptCount val="14"/>
                <c:pt idx="0">
                  <c:v>16</c:v>
                </c:pt>
                <c:pt idx="1">
                  <c:v>20</c:v>
                </c:pt>
                <c:pt idx="2">
                  <c:v>32</c:v>
                </c:pt>
                <c:pt idx="3">
                  <c:v>52</c:v>
                </c:pt>
                <c:pt idx="4">
                  <c:v>64</c:v>
                </c:pt>
                <c:pt idx="5">
                  <c:v>57</c:v>
                </c:pt>
                <c:pt idx="6">
                  <c:v>56</c:v>
                </c:pt>
                <c:pt idx="7">
                  <c:v>64</c:v>
                </c:pt>
                <c:pt idx="8">
                  <c:v>79</c:v>
                </c:pt>
                <c:pt idx="9">
                  <c:v>93</c:v>
                </c:pt>
                <c:pt idx="10">
                  <c:v>99</c:v>
                </c:pt>
                <c:pt idx="11">
                  <c:v>111</c:v>
                </c:pt>
                <c:pt idx="12">
                  <c:v>128</c:v>
                </c:pt>
                <c:pt idx="13">
                  <c:v>136</c:v>
                </c:pt>
              </c:numCache>
            </c:numRef>
          </c:val>
          <c:extLst>
            <c:ext xmlns:c16="http://schemas.microsoft.com/office/drawing/2014/chart" uri="{C3380CC4-5D6E-409C-BE32-E72D297353CC}">
              <c16:uniqueId val="{00000000-7041-4F91-9114-E85CC2EA559B}"/>
            </c:ext>
          </c:extLst>
        </c:ser>
        <c:dLbls>
          <c:dLblPos val="outEnd"/>
          <c:showLegendKey val="0"/>
          <c:showVal val="1"/>
          <c:showCatName val="0"/>
          <c:showSerName val="0"/>
          <c:showPercent val="0"/>
          <c:showBubbleSize val="0"/>
        </c:dLbls>
        <c:gapWidth val="50"/>
        <c:axId val="45709568"/>
        <c:axId val="45712512"/>
      </c:barChart>
      <c:catAx>
        <c:axId val="45709568"/>
        <c:scaling>
          <c:orientation val="minMax"/>
        </c:scaling>
        <c:delete val="0"/>
        <c:axPos val="b"/>
        <c:numFmt formatCode="General" sourceLinked="1"/>
        <c:majorTickMark val="none"/>
        <c:minorTickMark val="none"/>
        <c:tickLblPos val="nextTo"/>
        <c:spPr>
          <a:ln w="3175">
            <a:solidFill>
              <a:srgbClr val="969696"/>
            </a:solidFill>
            <a:prstDash val="solid"/>
          </a:ln>
        </c:spPr>
        <c:txPr>
          <a:bodyPr rot="0"/>
          <a:lstStyle/>
          <a:p>
            <a:pPr>
              <a:defRPr sz="800" b="0" i="1">
                <a:solidFill>
                  <a:srgbClr val="000000"/>
                </a:solidFill>
                <a:latin typeface="Tahoma"/>
                <a:ea typeface="Tahoma"/>
                <a:cs typeface="Tahoma"/>
              </a:defRPr>
            </a:pPr>
            <a:endParaRPr lang="en-US"/>
          </a:p>
        </c:txPr>
        <c:crossAx val="45712512"/>
        <c:crosses val="autoZero"/>
        <c:auto val="1"/>
        <c:lblAlgn val="ctr"/>
        <c:lblOffset val="100"/>
        <c:noMultiLvlLbl val="0"/>
      </c:catAx>
      <c:valAx>
        <c:axId val="45712512"/>
        <c:scaling>
          <c:orientation val="minMax"/>
        </c:scaling>
        <c:delete val="0"/>
        <c:axPos val="l"/>
        <c:numFmt formatCode="General" sourceLinked="1"/>
        <c:majorTickMark val="none"/>
        <c:minorTickMark val="none"/>
        <c:tickLblPos val="none"/>
        <c:spPr>
          <a:ln w="3175">
            <a:noFill/>
            <a:prstDash val="solid"/>
          </a:ln>
        </c:spPr>
        <c:txPr>
          <a:bodyPr/>
          <a:lstStyle/>
          <a:p>
            <a:pPr>
              <a:defRPr sz="800" b="0" i="1">
                <a:solidFill>
                  <a:srgbClr val="000000"/>
                </a:solidFill>
                <a:latin typeface="Tahoma"/>
                <a:ea typeface="Tahoma"/>
                <a:cs typeface="Tahoma"/>
              </a:defRPr>
            </a:pPr>
            <a:endParaRPr lang="en-US"/>
          </a:p>
        </c:txPr>
        <c:crossAx val="45709568"/>
        <c:crosses val="autoZero"/>
        <c:crossBetween val="between"/>
      </c:valAx>
      <c:spPr>
        <a:noFill/>
        <a:ln w="25400">
          <a:noFill/>
        </a:ln>
      </c:spPr>
    </c:plotArea>
    <c:plotVisOnly val="1"/>
    <c:dispBlanksAs val="gap"/>
    <c:showDLblsOverMax val="0"/>
  </c:chart>
  <c:spPr>
    <a:noFill/>
    <a:ln w="25400">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872159775025637"/>
          <c:y val="0.12309782671435135"/>
          <c:w val="0.8102996203718249"/>
          <c:h val="0.63556961399007128"/>
        </c:manualLayout>
      </c:layout>
      <c:lineChart>
        <c:grouping val="standard"/>
        <c:varyColors val="0"/>
        <c:ser>
          <c:idx val="0"/>
          <c:order val="0"/>
          <c:tx>
            <c:strRef>
              <c:f>Sheet1!$B$1</c:f>
              <c:strCache>
                <c:ptCount val="1"/>
                <c:pt idx="0">
                  <c:v>6.0x </c:v>
                </c:pt>
              </c:strCache>
            </c:strRef>
          </c:tx>
          <c:spPr>
            <a:ln w="28575">
              <a:solidFill>
                <a:schemeClr val="accent1">
                  <a:lumMod val="75000"/>
                </a:schemeClr>
              </a:solidFill>
            </a:ln>
          </c:spPr>
          <c:marker>
            <c:symbol val="none"/>
          </c:marker>
          <c:cat>
            <c:numRef>
              <c:f>Sheet1!$A$2:$A$14</c:f>
              <c:numCache>
                <c:formatCode>0.0%</c:formatCode>
                <c:ptCount val="13"/>
                <c:pt idx="0">
                  <c:v>0.10000000000000003</c:v>
                </c:pt>
                <c:pt idx="1">
                  <c:v>0.10500000000000004</c:v>
                </c:pt>
                <c:pt idx="2">
                  <c:v>0.11000000000000004</c:v>
                </c:pt>
                <c:pt idx="3">
                  <c:v>0.11500000000000005</c:v>
                </c:pt>
                <c:pt idx="4">
                  <c:v>0.12000000000000005</c:v>
                </c:pt>
                <c:pt idx="5">
                  <c:v>0.12500000000000006</c:v>
                </c:pt>
                <c:pt idx="6">
                  <c:v>0.13000000000000006</c:v>
                </c:pt>
                <c:pt idx="7">
                  <c:v>0.13500000000000006</c:v>
                </c:pt>
                <c:pt idx="8">
                  <c:v>0.14000000000000007</c:v>
                </c:pt>
                <c:pt idx="9">
                  <c:v>0.14500000000000007</c:v>
                </c:pt>
                <c:pt idx="10">
                  <c:v>0.15000000000000008</c:v>
                </c:pt>
                <c:pt idx="11">
                  <c:v>0.15500000000000008</c:v>
                </c:pt>
                <c:pt idx="12">
                  <c:v>0.16000000000000009</c:v>
                </c:pt>
              </c:numCache>
            </c:numRef>
          </c:cat>
          <c:val>
            <c:numRef>
              <c:f>Sheet1!$B$2:$B$14</c:f>
              <c:numCache>
                <c:formatCode>_([$$-409]* #,##0.0_);_([$$-409]* \(#,##0.0\);_([$$-409]* "-"??_);_(@_)</c:formatCode>
                <c:ptCount val="13"/>
                <c:pt idx="0">
                  <c:v>4.361313</c:v>
                </c:pt>
                <c:pt idx="1">
                  <c:v>4.69450185</c:v>
                </c:pt>
                <c:pt idx="2">
                  <c:v>5.0276907</c:v>
                </c:pt>
                <c:pt idx="3">
                  <c:v>5.3608795499999999</c:v>
                </c:pt>
                <c:pt idx="4">
                  <c:v>5.6940684000000008</c:v>
                </c:pt>
                <c:pt idx="5">
                  <c:v>6.0272572499999999</c:v>
                </c:pt>
                <c:pt idx="6">
                  <c:v>6.3604461000000008</c:v>
                </c:pt>
                <c:pt idx="7">
                  <c:v>6.6936349499999999</c:v>
                </c:pt>
                <c:pt idx="8">
                  <c:v>7.0268238000000016</c:v>
                </c:pt>
                <c:pt idx="9">
                  <c:v>7.3600126500000016</c:v>
                </c:pt>
                <c:pt idx="10">
                  <c:v>7.6932015000000016</c:v>
                </c:pt>
                <c:pt idx="11">
                  <c:v>8.0263903500000016</c:v>
                </c:pt>
                <c:pt idx="12">
                  <c:v>8.3595792000000024</c:v>
                </c:pt>
              </c:numCache>
            </c:numRef>
          </c:val>
          <c:smooth val="0"/>
          <c:extLst>
            <c:ext xmlns:c16="http://schemas.microsoft.com/office/drawing/2014/chart" uri="{C3380CC4-5D6E-409C-BE32-E72D297353CC}">
              <c16:uniqueId val="{00000000-1134-462D-9832-D3677E93E4E9}"/>
            </c:ext>
          </c:extLst>
        </c:ser>
        <c:ser>
          <c:idx val="1"/>
          <c:order val="1"/>
          <c:tx>
            <c:strRef>
              <c:f>Sheet1!$C$1</c:f>
              <c:strCache>
                <c:ptCount val="1"/>
                <c:pt idx="0">
                  <c:v>7.0x </c:v>
                </c:pt>
              </c:strCache>
            </c:strRef>
          </c:tx>
          <c:marker>
            <c:symbol val="none"/>
          </c:marker>
          <c:cat>
            <c:numRef>
              <c:f>Sheet1!$A$2:$A$14</c:f>
              <c:numCache>
                <c:formatCode>0.0%</c:formatCode>
                <c:ptCount val="13"/>
                <c:pt idx="0">
                  <c:v>0.10000000000000003</c:v>
                </c:pt>
                <c:pt idx="1">
                  <c:v>0.10500000000000004</c:v>
                </c:pt>
                <c:pt idx="2">
                  <c:v>0.11000000000000004</c:v>
                </c:pt>
                <c:pt idx="3">
                  <c:v>0.11500000000000005</c:v>
                </c:pt>
                <c:pt idx="4">
                  <c:v>0.12000000000000005</c:v>
                </c:pt>
                <c:pt idx="5">
                  <c:v>0.12500000000000006</c:v>
                </c:pt>
                <c:pt idx="6">
                  <c:v>0.13000000000000006</c:v>
                </c:pt>
                <c:pt idx="7">
                  <c:v>0.13500000000000006</c:v>
                </c:pt>
                <c:pt idx="8">
                  <c:v>0.14000000000000007</c:v>
                </c:pt>
                <c:pt idx="9">
                  <c:v>0.14500000000000007</c:v>
                </c:pt>
                <c:pt idx="10">
                  <c:v>0.15000000000000008</c:v>
                </c:pt>
                <c:pt idx="11">
                  <c:v>0.15500000000000008</c:v>
                </c:pt>
                <c:pt idx="12">
                  <c:v>0.16000000000000009</c:v>
                </c:pt>
              </c:numCache>
            </c:numRef>
          </c:cat>
          <c:val>
            <c:numRef>
              <c:f>Sheet1!$C$2:$C$14</c:f>
              <c:numCache>
                <c:formatCode>_([$$-409]* #,##0.0_);_([$$-409]* \(#,##0.0\);_([$$-409]* "-"??_);_(@_)</c:formatCode>
                <c:ptCount val="13"/>
                <c:pt idx="0">
                  <c:v>5.088198499999999</c:v>
                </c:pt>
                <c:pt idx="1">
                  <c:v>5.4769188249999994</c:v>
                </c:pt>
                <c:pt idx="2">
                  <c:v>5.8656391499999998</c:v>
                </c:pt>
                <c:pt idx="3">
                  <c:v>6.2543594750000002</c:v>
                </c:pt>
                <c:pt idx="4">
                  <c:v>6.6430798000000006</c:v>
                </c:pt>
                <c:pt idx="5">
                  <c:v>7.0318001250000002</c:v>
                </c:pt>
                <c:pt idx="6">
                  <c:v>7.4205204500000006</c:v>
                </c:pt>
                <c:pt idx="7">
                  <c:v>7.8092407750000001</c:v>
                </c:pt>
                <c:pt idx="8">
                  <c:v>8.1979611000000023</c:v>
                </c:pt>
                <c:pt idx="9">
                  <c:v>8.5866814250000019</c:v>
                </c:pt>
                <c:pt idx="10">
                  <c:v>8.9754017500000014</c:v>
                </c:pt>
                <c:pt idx="11">
                  <c:v>9.3641220750000009</c:v>
                </c:pt>
                <c:pt idx="12">
                  <c:v>9.752842400000004</c:v>
                </c:pt>
              </c:numCache>
            </c:numRef>
          </c:val>
          <c:smooth val="0"/>
          <c:extLst>
            <c:ext xmlns:c16="http://schemas.microsoft.com/office/drawing/2014/chart" uri="{C3380CC4-5D6E-409C-BE32-E72D297353CC}">
              <c16:uniqueId val="{00000001-1134-462D-9832-D3677E93E4E9}"/>
            </c:ext>
          </c:extLst>
        </c:ser>
        <c:ser>
          <c:idx val="2"/>
          <c:order val="2"/>
          <c:tx>
            <c:strRef>
              <c:f>Sheet1!$D$1</c:f>
              <c:strCache>
                <c:ptCount val="1"/>
                <c:pt idx="0">
                  <c:v>8.0x </c:v>
                </c:pt>
              </c:strCache>
            </c:strRef>
          </c:tx>
          <c:spPr>
            <a:ln>
              <a:solidFill>
                <a:srgbClr val="07325F"/>
              </a:solidFill>
            </a:ln>
          </c:spPr>
          <c:marker>
            <c:symbol val="none"/>
          </c:marker>
          <c:cat>
            <c:numRef>
              <c:f>Sheet1!$A$2:$A$14</c:f>
              <c:numCache>
                <c:formatCode>0.0%</c:formatCode>
                <c:ptCount val="13"/>
                <c:pt idx="0">
                  <c:v>0.10000000000000003</c:v>
                </c:pt>
                <c:pt idx="1">
                  <c:v>0.10500000000000004</c:v>
                </c:pt>
                <c:pt idx="2">
                  <c:v>0.11000000000000004</c:v>
                </c:pt>
                <c:pt idx="3">
                  <c:v>0.11500000000000005</c:v>
                </c:pt>
                <c:pt idx="4">
                  <c:v>0.12000000000000005</c:v>
                </c:pt>
                <c:pt idx="5">
                  <c:v>0.12500000000000006</c:v>
                </c:pt>
                <c:pt idx="6">
                  <c:v>0.13000000000000006</c:v>
                </c:pt>
                <c:pt idx="7">
                  <c:v>0.13500000000000006</c:v>
                </c:pt>
                <c:pt idx="8">
                  <c:v>0.14000000000000007</c:v>
                </c:pt>
                <c:pt idx="9">
                  <c:v>0.14500000000000007</c:v>
                </c:pt>
                <c:pt idx="10">
                  <c:v>0.15000000000000008</c:v>
                </c:pt>
                <c:pt idx="11">
                  <c:v>0.15500000000000008</c:v>
                </c:pt>
                <c:pt idx="12">
                  <c:v>0.16000000000000009</c:v>
                </c:pt>
              </c:numCache>
            </c:numRef>
          </c:cat>
          <c:val>
            <c:numRef>
              <c:f>Sheet1!$D$2:$D$14</c:f>
              <c:numCache>
                <c:formatCode>_([$$-409]* #,##0.0_);_([$$-409]* \(#,##0.0\);_([$$-409]* "-"??_);_(@_)</c:formatCode>
                <c:ptCount val="13"/>
                <c:pt idx="0">
                  <c:v>5.8150839999999979</c:v>
                </c:pt>
                <c:pt idx="1">
                  <c:v>6.2593357999999988</c:v>
                </c:pt>
                <c:pt idx="2">
                  <c:v>6.7035875999999996</c:v>
                </c:pt>
                <c:pt idx="3">
                  <c:v>7.1478394000000005</c:v>
                </c:pt>
                <c:pt idx="4">
                  <c:v>7.5920912000000005</c:v>
                </c:pt>
                <c:pt idx="5">
                  <c:v>8.0363430000000005</c:v>
                </c:pt>
                <c:pt idx="6">
                  <c:v>8.4805948000000004</c:v>
                </c:pt>
                <c:pt idx="7">
                  <c:v>8.9248466000000004</c:v>
                </c:pt>
                <c:pt idx="8">
                  <c:v>9.3690984000000022</c:v>
                </c:pt>
                <c:pt idx="9">
                  <c:v>9.8133502000000021</c:v>
                </c:pt>
                <c:pt idx="10">
                  <c:v>10.257602000000002</c:v>
                </c:pt>
                <c:pt idx="11">
                  <c:v>10.701853800000002</c:v>
                </c:pt>
                <c:pt idx="12">
                  <c:v>11.146105600000004</c:v>
                </c:pt>
              </c:numCache>
            </c:numRef>
          </c:val>
          <c:smooth val="0"/>
          <c:extLst>
            <c:ext xmlns:c16="http://schemas.microsoft.com/office/drawing/2014/chart" uri="{C3380CC4-5D6E-409C-BE32-E72D297353CC}">
              <c16:uniqueId val="{00000002-1134-462D-9832-D3677E93E4E9}"/>
            </c:ext>
          </c:extLst>
        </c:ser>
        <c:dLbls>
          <c:showLegendKey val="0"/>
          <c:showVal val="0"/>
          <c:showCatName val="0"/>
          <c:showSerName val="0"/>
          <c:showPercent val="0"/>
          <c:showBubbleSize val="0"/>
        </c:dLbls>
        <c:smooth val="0"/>
        <c:axId val="120831360"/>
        <c:axId val="123741696"/>
      </c:lineChart>
      <c:catAx>
        <c:axId val="120831360"/>
        <c:scaling>
          <c:orientation val="minMax"/>
        </c:scaling>
        <c:delete val="0"/>
        <c:axPos val="b"/>
        <c:title>
          <c:tx>
            <c:rich>
              <a:bodyPr/>
              <a:lstStyle/>
              <a:p>
                <a:pPr>
                  <a:defRPr/>
                </a:pPr>
                <a:r>
                  <a:rPr lang="en-US" dirty="0"/>
                  <a:t>Pro</a:t>
                </a:r>
                <a:r>
                  <a:rPr lang="en-US" baseline="0" dirty="0"/>
                  <a:t> Forma EBITDA Margin</a:t>
                </a:r>
                <a:endParaRPr lang="en-US" dirty="0"/>
              </a:p>
            </c:rich>
          </c:tx>
          <c:layout>
            <c:manualLayout>
              <c:xMode val="edge"/>
              <c:yMode val="edge"/>
              <c:x val="0.33783003385377458"/>
              <c:y val="0.90332738145357228"/>
            </c:manualLayout>
          </c:layout>
          <c:overlay val="0"/>
        </c:title>
        <c:numFmt formatCode="0.0%" sourceLinked="1"/>
        <c:majorTickMark val="out"/>
        <c:minorTickMark val="none"/>
        <c:tickLblPos val="nextTo"/>
        <c:txPr>
          <a:bodyPr/>
          <a:lstStyle/>
          <a:p>
            <a:pPr>
              <a:defRPr i="1"/>
            </a:pPr>
            <a:endParaRPr lang="en-US"/>
          </a:p>
        </c:txPr>
        <c:crossAx val="123741696"/>
        <c:crosses val="autoZero"/>
        <c:auto val="1"/>
        <c:lblAlgn val="ctr"/>
        <c:lblOffset val="100"/>
        <c:noMultiLvlLbl val="0"/>
      </c:catAx>
      <c:valAx>
        <c:axId val="123741696"/>
        <c:scaling>
          <c:orientation val="minMax"/>
          <c:max val="12"/>
          <c:min val="4"/>
        </c:scaling>
        <c:delete val="0"/>
        <c:axPos val="l"/>
        <c:title>
          <c:tx>
            <c:rich>
              <a:bodyPr rot="-5400000" vert="horz"/>
              <a:lstStyle/>
              <a:p>
                <a:pPr>
                  <a:defRPr/>
                </a:pPr>
                <a:r>
                  <a:rPr lang="en-US" dirty="0"/>
                  <a:t>Incremental</a:t>
                </a:r>
                <a:r>
                  <a:rPr lang="en-US" baseline="0" dirty="0"/>
                  <a:t> Enterprise Value</a:t>
                </a:r>
                <a:br>
                  <a:rPr lang="en-US" baseline="0" dirty="0"/>
                </a:br>
                <a:r>
                  <a:rPr lang="en-US" dirty="0"/>
                  <a:t>($ in millions)</a:t>
                </a:r>
              </a:p>
            </c:rich>
          </c:tx>
          <c:overlay val="0"/>
        </c:title>
        <c:numFmt formatCode="_([$$-409]* #,##0.0_);_([$$-409]* \(#,##0.0\);_([$$-409]* &quot;-&quot;??_);_(@_)" sourceLinked="1"/>
        <c:majorTickMark val="out"/>
        <c:minorTickMark val="none"/>
        <c:tickLblPos val="nextTo"/>
        <c:txPr>
          <a:bodyPr/>
          <a:lstStyle/>
          <a:p>
            <a:pPr>
              <a:defRPr i="1"/>
            </a:pPr>
            <a:endParaRPr lang="en-US"/>
          </a:p>
        </c:txPr>
        <c:crossAx val="120831360"/>
        <c:crosses val="autoZero"/>
        <c:crossBetween val="midCat"/>
        <c:majorUnit val="2"/>
      </c:valAx>
    </c:plotArea>
    <c:plotVisOnly val="1"/>
    <c:dispBlanksAs val="zero"/>
    <c:showDLblsOverMax val="0"/>
  </c:chart>
  <c:txPr>
    <a:bodyPr/>
    <a:lstStyle/>
    <a:p>
      <a:pPr>
        <a:defRPr sz="700"/>
      </a:pPr>
      <a:endParaRPr lang="en-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169197549194437"/>
          <c:y val="7.0512891694823027E-2"/>
          <c:w val="0.80439250177934263"/>
          <c:h val="0.69667346713484446"/>
        </c:manualLayout>
      </c:layout>
      <c:lineChart>
        <c:grouping val="standard"/>
        <c:varyColors val="0"/>
        <c:ser>
          <c:idx val="0"/>
          <c:order val="0"/>
          <c:spPr>
            <a:ln w="28575" cap="rnd">
              <a:solidFill>
                <a:srgbClr val="07437F"/>
              </a:solidFill>
              <a:round/>
            </a:ln>
            <a:effectLst/>
          </c:spPr>
          <c:marker>
            <c:symbol val="none"/>
          </c:marker>
          <c:cat>
            <c:strRef>
              <c:f>'FRED Graph'!$A$48:$A$137</c:f>
              <c:strCache>
                <c:ptCount val="85"/>
                <c:pt idx="0">
                  <c:v>2010</c:v>
                </c:pt>
                <c:pt idx="12">
                  <c:v>2011</c:v>
                </c:pt>
                <c:pt idx="24">
                  <c:v>2012</c:v>
                </c:pt>
                <c:pt idx="36">
                  <c:v>2013</c:v>
                </c:pt>
                <c:pt idx="48">
                  <c:v>2014</c:v>
                </c:pt>
                <c:pt idx="60">
                  <c:v>2015</c:v>
                </c:pt>
                <c:pt idx="72">
                  <c:v>2016</c:v>
                </c:pt>
                <c:pt idx="84">
                  <c:v>2017</c:v>
                </c:pt>
              </c:strCache>
            </c:strRef>
          </c:cat>
          <c:val>
            <c:numRef>
              <c:f>'FRED Graph'!$B$48:$B$137</c:f>
              <c:numCache>
                <c:formatCode>0</c:formatCode>
                <c:ptCount val="90"/>
                <c:pt idx="0">
                  <c:v>129801</c:v>
                </c:pt>
                <c:pt idx="1">
                  <c:v>129733</c:v>
                </c:pt>
                <c:pt idx="2">
                  <c:v>129897</c:v>
                </c:pt>
                <c:pt idx="3">
                  <c:v>130140</c:v>
                </c:pt>
                <c:pt idx="4">
                  <c:v>130664</c:v>
                </c:pt>
                <c:pt idx="5">
                  <c:v>130527</c:v>
                </c:pt>
                <c:pt idx="6">
                  <c:v>130459</c:v>
                </c:pt>
                <c:pt idx="7">
                  <c:v>130423</c:v>
                </c:pt>
                <c:pt idx="8">
                  <c:v>130371</c:v>
                </c:pt>
                <c:pt idx="9">
                  <c:v>130633</c:v>
                </c:pt>
                <c:pt idx="10">
                  <c:v>130752</c:v>
                </c:pt>
                <c:pt idx="11">
                  <c:v>130839</c:v>
                </c:pt>
                <c:pt idx="12">
                  <c:v>130882</c:v>
                </c:pt>
                <c:pt idx="13">
                  <c:v>131071</c:v>
                </c:pt>
                <c:pt idx="14">
                  <c:v>131296</c:v>
                </c:pt>
                <c:pt idx="15">
                  <c:v>131642</c:v>
                </c:pt>
                <c:pt idx="16">
                  <c:v>131719</c:v>
                </c:pt>
                <c:pt idx="17">
                  <c:v>131944</c:v>
                </c:pt>
                <c:pt idx="18">
                  <c:v>132013</c:v>
                </c:pt>
                <c:pt idx="19">
                  <c:v>132123</c:v>
                </c:pt>
                <c:pt idx="20">
                  <c:v>132371</c:v>
                </c:pt>
                <c:pt idx="21">
                  <c:v>132580</c:v>
                </c:pt>
                <c:pt idx="22">
                  <c:v>132721</c:v>
                </c:pt>
                <c:pt idx="23">
                  <c:v>132930</c:v>
                </c:pt>
                <c:pt idx="24">
                  <c:v>133288</c:v>
                </c:pt>
                <c:pt idx="25">
                  <c:v>133525</c:v>
                </c:pt>
                <c:pt idx="26">
                  <c:v>133758</c:v>
                </c:pt>
                <c:pt idx="27">
                  <c:v>133836</c:v>
                </c:pt>
                <c:pt idx="28">
                  <c:v>133951</c:v>
                </c:pt>
                <c:pt idx="29">
                  <c:v>134027</c:v>
                </c:pt>
                <c:pt idx="30">
                  <c:v>134170</c:v>
                </c:pt>
                <c:pt idx="31">
                  <c:v>134347</c:v>
                </c:pt>
                <c:pt idx="32">
                  <c:v>134550</c:v>
                </c:pt>
                <c:pt idx="33">
                  <c:v>134696</c:v>
                </c:pt>
                <c:pt idx="34">
                  <c:v>134828</c:v>
                </c:pt>
                <c:pt idx="35">
                  <c:v>135072</c:v>
                </c:pt>
                <c:pt idx="36">
                  <c:v>135283</c:v>
                </c:pt>
                <c:pt idx="37">
                  <c:v>135569</c:v>
                </c:pt>
                <c:pt idx="38">
                  <c:v>135699</c:v>
                </c:pt>
                <c:pt idx="39">
                  <c:v>135896</c:v>
                </c:pt>
                <c:pt idx="40">
                  <c:v>136122</c:v>
                </c:pt>
                <c:pt idx="41">
                  <c:v>136284</c:v>
                </c:pt>
                <c:pt idx="42">
                  <c:v>136406</c:v>
                </c:pt>
                <c:pt idx="43">
                  <c:v>136667</c:v>
                </c:pt>
                <c:pt idx="44">
                  <c:v>136857</c:v>
                </c:pt>
                <c:pt idx="45">
                  <c:v>137069</c:v>
                </c:pt>
                <c:pt idx="46">
                  <c:v>137327</c:v>
                </c:pt>
                <c:pt idx="47">
                  <c:v>137374</c:v>
                </c:pt>
                <c:pt idx="48">
                  <c:v>137564</c:v>
                </c:pt>
                <c:pt idx="49">
                  <c:v>137715</c:v>
                </c:pt>
                <c:pt idx="50">
                  <c:v>137987</c:v>
                </c:pt>
                <c:pt idx="51">
                  <c:v>138316</c:v>
                </c:pt>
                <c:pt idx="52">
                  <c:v>138562</c:v>
                </c:pt>
                <c:pt idx="53">
                  <c:v>138866</c:v>
                </c:pt>
                <c:pt idx="54">
                  <c:v>139068</c:v>
                </c:pt>
                <c:pt idx="55">
                  <c:v>139298</c:v>
                </c:pt>
                <c:pt idx="56">
                  <c:v>139578</c:v>
                </c:pt>
                <c:pt idx="57">
                  <c:v>139805</c:v>
                </c:pt>
                <c:pt idx="58">
                  <c:v>140117</c:v>
                </c:pt>
                <c:pt idx="59">
                  <c:v>140372</c:v>
                </c:pt>
                <c:pt idx="60">
                  <c:v>140606</c:v>
                </c:pt>
                <c:pt idx="61">
                  <c:v>140844</c:v>
                </c:pt>
                <c:pt idx="62">
                  <c:v>140930</c:v>
                </c:pt>
                <c:pt idx="63">
                  <c:v>141192</c:v>
                </c:pt>
                <c:pt idx="64">
                  <c:v>141536</c:v>
                </c:pt>
                <c:pt idx="65">
                  <c:v>141742</c:v>
                </c:pt>
                <c:pt idx="66">
                  <c:v>141996</c:v>
                </c:pt>
                <c:pt idx="67">
                  <c:v>142153</c:v>
                </c:pt>
                <c:pt idx="68">
                  <c:v>142253</c:v>
                </c:pt>
                <c:pt idx="69">
                  <c:v>142574</c:v>
                </c:pt>
                <c:pt idx="70">
                  <c:v>142846</c:v>
                </c:pt>
                <c:pt idx="71">
                  <c:v>143085</c:v>
                </c:pt>
                <c:pt idx="72">
                  <c:v>143211</c:v>
                </c:pt>
                <c:pt idx="73">
                  <c:v>143448</c:v>
                </c:pt>
                <c:pt idx="74">
                  <c:v>143673</c:v>
                </c:pt>
                <c:pt idx="75">
                  <c:v>143826</c:v>
                </c:pt>
                <c:pt idx="76">
                  <c:v>143869</c:v>
                </c:pt>
                <c:pt idx="77">
                  <c:v>144166</c:v>
                </c:pt>
                <c:pt idx="78">
                  <c:v>144457</c:v>
                </c:pt>
                <c:pt idx="79">
                  <c:v>144633</c:v>
                </c:pt>
                <c:pt idx="80">
                  <c:v>144882</c:v>
                </c:pt>
                <c:pt idx="81">
                  <c:v>145006</c:v>
                </c:pt>
                <c:pt idx="82">
                  <c:v>145170</c:v>
                </c:pt>
                <c:pt idx="83">
                  <c:v>145325</c:v>
                </c:pt>
                <c:pt idx="84">
                  <c:v>145541</c:v>
                </c:pt>
                <c:pt idx="85">
                  <c:v>145773</c:v>
                </c:pt>
                <c:pt idx="86">
                  <c:v>145823</c:v>
                </c:pt>
                <c:pt idx="87">
                  <c:v>146030</c:v>
                </c:pt>
                <c:pt idx="88">
                  <c:v>146182</c:v>
                </c:pt>
                <c:pt idx="89">
                  <c:v>146404</c:v>
                </c:pt>
              </c:numCache>
            </c:numRef>
          </c:val>
          <c:smooth val="0"/>
          <c:extLst>
            <c:ext xmlns:c16="http://schemas.microsoft.com/office/drawing/2014/chart" uri="{C3380CC4-5D6E-409C-BE32-E72D297353CC}">
              <c16:uniqueId val="{00000000-692C-420C-9586-4EFE2783F05B}"/>
            </c:ext>
          </c:extLst>
        </c:ser>
        <c:dLbls>
          <c:showLegendKey val="0"/>
          <c:showVal val="0"/>
          <c:showCatName val="0"/>
          <c:showSerName val="0"/>
          <c:showPercent val="0"/>
          <c:showBubbleSize val="0"/>
        </c:dLbls>
        <c:smooth val="0"/>
        <c:axId val="44823680"/>
        <c:axId val="44825216"/>
      </c:lineChart>
      <c:catAx>
        <c:axId val="4482368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800" b="0" i="0" u="none" strike="noStrike" kern="1200" baseline="0">
                <a:solidFill>
                  <a:schemeClr val="tx1"/>
                </a:solidFill>
                <a:latin typeface="+mn-lt"/>
                <a:ea typeface="+mn-ea"/>
                <a:cs typeface="+mn-cs"/>
              </a:defRPr>
            </a:pPr>
            <a:endParaRPr lang="en-US"/>
          </a:p>
        </c:txPr>
        <c:crossAx val="44825216"/>
        <c:crosses val="autoZero"/>
        <c:auto val="1"/>
        <c:lblAlgn val="ctr"/>
        <c:lblOffset val="100"/>
        <c:noMultiLvlLbl val="0"/>
      </c:catAx>
      <c:valAx>
        <c:axId val="44825216"/>
        <c:scaling>
          <c:orientation val="minMax"/>
        </c:scaling>
        <c:delete val="0"/>
        <c:axPos val="l"/>
        <c:numFmt formatCode="#,##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482368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333135001958932"/>
          <c:y val="7.550600372719686E-2"/>
          <c:w val="0.83951143987247923"/>
          <c:h val="0.70512392280983949"/>
        </c:manualLayout>
      </c:layout>
      <c:barChart>
        <c:barDir val="col"/>
        <c:grouping val="clustered"/>
        <c:varyColors val="1"/>
        <c:ser>
          <c:idx val="0"/>
          <c:order val="0"/>
          <c:spPr>
            <a:solidFill>
              <a:srgbClr val="2E4476"/>
            </a:solidFill>
          </c:spPr>
          <c:invertIfNegative val="0"/>
          <c:dPt>
            <c:idx val="0"/>
            <c:invertIfNegative val="0"/>
            <c:bubble3D val="0"/>
            <c:spPr>
              <a:solidFill>
                <a:srgbClr val="2E4476"/>
              </a:solidFill>
              <a:ln>
                <a:noFill/>
              </a:ln>
              <a:effectLst/>
            </c:spPr>
            <c:extLst>
              <c:ext xmlns:c16="http://schemas.microsoft.com/office/drawing/2014/chart" uri="{C3380CC4-5D6E-409C-BE32-E72D297353CC}">
                <c16:uniqueId val="{00000001-1360-49A0-AE3F-ED4D4B292C5C}"/>
              </c:ext>
            </c:extLst>
          </c:dPt>
          <c:dPt>
            <c:idx val="1"/>
            <c:invertIfNegative val="0"/>
            <c:bubble3D val="0"/>
            <c:spPr>
              <a:solidFill>
                <a:srgbClr val="2E4476"/>
              </a:solidFill>
              <a:ln>
                <a:noFill/>
              </a:ln>
              <a:effectLst/>
            </c:spPr>
            <c:extLst>
              <c:ext xmlns:c16="http://schemas.microsoft.com/office/drawing/2014/chart" uri="{C3380CC4-5D6E-409C-BE32-E72D297353CC}">
                <c16:uniqueId val="{00000003-1360-49A0-AE3F-ED4D4B292C5C}"/>
              </c:ext>
            </c:extLst>
          </c:dPt>
          <c:dPt>
            <c:idx val="2"/>
            <c:invertIfNegative val="0"/>
            <c:bubble3D val="0"/>
            <c:spPr>
              <a:solidFill>
                <a:srgbClr val="2E4476"/>
              </a:solidFill>
              <a:ln>
                <a:noFill/>
              </a:ln>
              <a:effectLst/>
            </c:spPr>
            <c:extLst>
              <c:ext xmlns:c16="http://schemas.microsoft.com/office/drawing/2014/chart" uri="{C3380CC4-5D6E-409C-BE32-E72D297353CC}">
                <c16:uniqueId val="{00000005-1360-49A0-AE3F-ED4D4B292C5C}"/>
              </c:ext>
            </c:extLst>
          </c:dPt>
          <c:dPt>
            <c:idx val="3"/>
            <c:invertIfNegative val="0"/>
            <c:bubble3D val="0"/>
            <c:spPr>
              <a:solidFill>
                <a:srgbClr val="2E4476"/>
              </a:solidFill>
              <a:ln>
                <a:noFill/>
              </a:ln>
              <a:effectLst/>
            </c:spPr>
            <c:extLst>
              <c:ext xmlns:c16="http://schemas.microsoft.com/office/drawing/2014/chart" uri="{C3380CC4-5D6E-409C-BE32-E72D297353CC}">
                <c16:uniqueId val="{00000007-1360-49A0-AE3F-ED4D4B292C5C}"/>
              </c:ext>
            </c:extLst>
          </c:dPt>
          <c:dPt>
            <c:idx val="4"/>
            <c:invertIfNegative val="0"/>
            <c:bubble3D val="0"/>
            <c:spPr>
              <a:solidFill>
                <a:srgbClr val="2E4476"/>
              </a:solidFill>
              <a:ln>
                <a:noFill/>
              </a:ln>
              <a:effectLst/>
            </c:spPr>
            <c:extLst>
              <c:ext xmlns:c16="http://schemas.microsoft.com/office/drawing/2014/chart" uri="{C3380CC4-5D6E-409C-BE32-E72D297353CC}">
                <c16:uniqueId val="{00000009-1360-49A0-AE3F-ED4D4B292C5C}"/>
              </c:ext>
            </c:extLst>
          </c:dPt>
          <c:dPt>
            <c:idx val="5"/>
            <c:invertIfNegative val="0"/>
            <c:bubble3D val="0"/>
            <c:spPr>
              <a:solidFill>
                <a:srgbClr val="2E4476"/>
              </a:solidFill>
              <a:ln>
                <a:noFill/>
              </a:ln>
              <a:effectLst/>
            </c:spPr>
            <c:extLst>
              <c:ext xmlns:c16="http://schemas.microsoft.com/office/drawing/2014/chart" uri="{C3380CC4-5D6E-409C-BE32-E72D297353CC}">
                <c16:uniqueId val="{0000000B-1360-49A0-AE3F-ED4D4B292C5C}"/>
              </c:ext>
            </c:extLst>
          </c:dPt>
          <c:dPt>
            <c:idx val="6"/>
            <c:invertIfNegative val="0"/>
            <c:bubble3D val="0"/>
            <c:spPr>
              <a:solidFill>
                <a:srgbClr val="2E4476"/>
              </a:solidFill>
              <a:ln>
                <a:noFill/>
              </a:ln>
              <a:effectLst/>
            </c:spPr>
            <c:extLst>
              <c:ext xmlns:c16="http://schemas.microsoft.com/office/drawing/2014/chart" uri="{C3380CC4-5D6E-409C-BE32-E72D297353CC}">
                <c16:uniqueId val="{0000000D-1360-49A0-AE3F-ED4D4B292C5C}"/>
              </c:ext>
            </c:extLst>
          </c:dPt>
          <c:dPt>
            <c:idx val="7"/>
            <c:invertIfNegative val="0"/>
            <c:bubble3D val="0"/>
            <c:spPr>
              <a:solidFill>
                <a:srgbClr val="2E4476"/>
              </a:solidFill>
              <a:ln>
                <a:noFill/>
              </a:ln>
              <a:effectLst/>
            </c:spPr>
            <c:extLst>
              <c:ext xmlns:c16="http://schemas.microsoft.com/office/drawing/2014/chart" uri="{C3380CC4-5D6E-409C-BE32-E72D297353CC}">
                <c16:uniqueId val="{0000000F-1360-49A0-AE3F-ED4D4B292C5C}"/>
              </c:ext>
            </c:extLst>
          </c:dPt>
          <c:dPt>
            <c:idx val="8"/>
            <c:invertIfNegative val="0"/>
            <c:bubble3D val="0"/>
            <c:spPr>
              <a:solidFill>
                <a:srgbClr val="BFBFBF"/>
              </a:solidFill>
              <a:ln>
                <a:noFill/>
              </a:ln>
              <a:effectLst/>
            </c:spPr>
            <c:extLst>
              <c:ext xmlns:c16="http://schemas.microsoft.com/office/drawing/2014/chart" uri="{C3380CC4-5D6E-409C-BE32-E72D297353CC}">
                <c16:uniqueId val="{00000001-C21F-42DB-BA0B-E0AEE7B3F33C}"/>
              </c:ext>
            </c:extLst>
          </c:dPt>
          <c:dLbls>
            <c:numFmt formatCode="&quot;$&quot;#,##0.0" sourceLinked="0"/>
            <c:spPr>
              <a:noFill/>
              <a:ln>
                <a:noFill/>
              </a:ln>
              <a:effectLst/>
            </c:spPr>
            <c:txPr>
              <a:bodyPr rot="0" spcFirstLastPara="1" vertOverflow="ellipsis" vert="horz" wrap="square" lIns="38100" tIns="19050" rIns="38100" bIns="19050" anchor="ctr" anchorCtr="1">
                <a:spAutoFit/>
              </a:bodyPr>
              <a:lstStyle/>
              <a:p>
                <a:pPr>
                  <a:defRPr sz="700" b="0" i="1" u="none" strike="noStrike" kern="1200" baseline="0">
                    <a:solidFill>
                      <a:schemeClr val="tx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'Revenue_Growth" (2)'!$A$15:$A$23</c:f>
              <c:strCache>
                <c:ptCount val="9"/>
                <c:pt idx="0">
                  <c:v>2010</c:v>
                </c:pt>
                <c:pt idx="1">
                  <c:v>2011</c:v>
                </c:pt>
                <c:pt idx="2">
                  <c:v>2012</c:v>
                </c:pt>
                <c:pt idx="3">
                  <c:v>2013</c:v>
                </c:pt>
                <c:pt idx="4">
                  <c:v>2014</c:v>
                </c:pt>
                <c:pt idx="5">
                  <c:v>2015</c:v>
                </c:pt>
                <c:pt idx="6">
                  <c:v>2016</c:v>
                </c:pt>
                <c:pt idx="7">
                  <c:v>2017E</c:v>
                </c:pt>
                <c:pt idx="8">
                  <c:v>2018F</c:v>
                </c:pt>
              </c:strCache>
            </c:strRef>
          </c:cat>
          <c:val>
            <c:numRef>
              <c:f>'Revenue_Growth" (2)'!$B$15:$B$23</c:f>
              <c:numCache>
                <c:formatCode>0.0</c:formatCode>
                <c:ptCount val="9"/>
                <c:pt idx="0">
                  <c:v>5.5563000000000002</c:v>
                </c:pt>
                <c:pt idx="1">
                  <c:v>6.1917</c:v>
                </c:pt>
                <c:pt idx="2">
                  <c:v>6.0173999999999994</c:v>
                </c:pt>
                <c:pt idx="3">
                  <c:v>6.0848999999999993</c:v>
                </c:pt>
                <c:pt idx="4">
                  <c:v>6.4711999999999996</c:v>
                </c:pt>
                <c:pt idx="5">
                  <c:v>6.8334999999999999</c:v>
                </c:pt>
                <c:pt idx="6">
                  <c:v>7.1618999999999993</c:v>
                </c:pt>
                <c:pt idx="7">
                  <c:v>7.3541000000000007</c:v>
                </c:pt>
                <c:pt idx="8">
                  <c:v>7.4904999999999999</c:v>
                </c:pt>
              </c:numCache>
            </c:numRef>
          </c:val>
          <c:extLst>
            <c:ext xmlns:c16="http://schemas.microsoft.com/office/drawing/2014/chart" uri="{C3380CC4-5D6E-409C-BE32-E72D297353CC}">
              <c16:uniqueId val="{00000000-C21F-42DB-BA0B-E0AEE7B3F33C}"/>
            </c:ext>
          </c:extLst>
        </c:ser>
        <c:dLbls>
          <c:dLblPos val="outEnd"/>
          <c:showLegendKey val="0"/>
          <c:showVal val="1"/>
          <c:showCatName val="0"/>
          <c:showSerName val="0"/>
          <c:showPercent val="0"/>
          <c:showBubbleSize val="0"/>
        </c:dLbls>
        <c:gapWidth val="100"/>
        <c:overlap val="-27"/>
        <c:axId val="44849024"/>
        <c:axId val="44866944"/>
      </c:barChart>
      <c:catAx>
        <c:axId val="4484902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800" b="0" i="0" u="none" strike="noStrike" kern="1200" baseline="0">
                <a:solidFill>
                  <a:schemeClr val="tx1"/>
                </a:solidFill>
                <a:latin typeface="+mn-lt"/>
                <a:ea typeface="+mn-ea"/>
                <a:cs typeface="+mn-cs"/>
              </a:defRPr>
            </a:pPr>
            <a:endParaRPr lang="en-US"/>
          </a:p>
        </c:txPr>
        <c:crossAx val="44866944"/>
        <c:crosses val="autoZero"/>
        <c:auto val="1"/>
        <c:lblAlgn val="ctr"/>
        <c:lblOffset val="100"/>
        <c:noMultiLvlLbl val="0"/>
      </c:catAx>
      <c:valAx>
        <c:axId val="44866944"/>
        <c:scaling>
          <c:orientation val="minMax"/>
          <c:max val="8"/>
          <c:min val="3"/>
        </c:scaling>
        <c:delete val="0"/>
        <c:axPos val="l"/>
        <c:numFmt formatCode="&quot;$&quot;#,##0.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800" b="0" i="0" u="none" strike="noStrike" kern="1200" baseline="0">
                <a:solidFill>
                  <a:schemeClr val="tx1"/>
                </a:solidFill>
                <a:latin typeface="+mn-lt"/>
                <a:ea typeface="+mn-ea"/>
                <a:cs typeface="+mn-cs"/>
              </a:defRPr>
            </a:pPr>
            <a:endParaRPr lang="en-US"/>
          </a:p>
        </c:txPr>
        <c:crossAx val="44849024"/>
        <c:crosses val="autoZero"/>
        <c:crossBetween val="between"/>
        <c:majorUnit val="1"/>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'GDP Unemployment'!$B$2</c:f>
              <c:strCache>
                <c:ptCount val="1"/>
                <c:pt idx="0">
                  <c:v>Real GDP Growth (%)</c:v>
                </c:pt>
              </c:strCache>
            </c:strRef>
          </c:tx>
          <c:spPr>
            <a:ln w="28575" cap="rnd">
              <a:solidFill>
                <a:srgbClr val="2E4476"/>
              </a:solidFill>
              <a:round/>
            </a:ln>
            <a:effectLst/>
          </c:spPr>
          <c:marker>
            <c:symbol val="none"/>
          </c:marker>
          <c:cat>
            <c:numRef>
              <c:f>'GDP Unemployment'!$A$3:$A$20</c:f>
              <c:numCache>
                <c:formatCode>General</c:formatCode>
                <c:ptCount val="18"/>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numCache>
            </c:numRef>
          </c:cat>
          <c:val>
            <c:numRef>
              <c:f>'GDP Unemployment'!$B$3:$B$20</c:f>
              <c:numCache>
                <c:formatCode>0.0%</c:formatCode>
                <c:ptCount val="18"/>
                <c:pt idx="0">
                  <c:v>4.0921764488106617E-2</c:v>
                </c:pt>
                <c:pt idx="1">
                  <c:v>9.7598183393212429E-3</c:v>
                </c:pt>
                <c:pt idx="2">
                  <c:v>1.7861276874555188E-2</c:v>
                </c:pt>
                <c:pt idx="3">
                  <c:v>2.8067759564809336E-2</c:v>
                </c:pt>
                <c:pt idx="4">
                  <c:v>3.7857428496944436E-2</c:v>
                </c:pt>
                <c:pt idx="5">
                  <c:v>3.3452160633487722E-2</c:v>
                </c:pt>
                <c:pt idx="6">
                  <c:v>2.6666258261220009E-2</c:v>
                </c:pt>
                <c:pt idx="7">
                  <c:v>1.7785702396528932E-2</c:v>
                </c:pt>
                <c:pt idx="8">
                  <c:v>-2.9162145869395316E-3</c:v>
                </c:pt>
                <c:pt idx="9">
                  <c:v>-2.7755295741680754E-2</c:v>
                </c:pt>
                <c:pt idx="10">
                  <c:v>2.5319206161631483E-2</c:v>
                </c:pt>
                <c:pt idx="11">
                  <c:v>1.6014546724713908E-2</c:v>
                </c:pt>
                <c:pt idx="12">
                  <c:v>2.2240308538571441E-2</c:v>
                </c:pt>
                <c:pt idx="13">
                  <c:v>1.6773315299245296E-2</c:v>
                </c:pt>
                <c:pt idx="14">
                  <c:v>2.3704576714638676E-2</c:v>
                </c:pt>
                <c:pt idx="15">
                  <c:v>2.5961480405097319E-2</c:v>
                </c:pt>
                <c:pt idx="16">
                  <c:v>1.6156560601518207E-2</c:v>
                </c:pt>
                <c:pt idx="17">
                  <c:v>2.3E-2</c:v>
                </c:pt>
              </c:numCache>
            </c:numRef>
          </c:val>
          <c:smooth val="0"/>
          <c:extLst>
            <c:ext xmlns:c16="http://schemas.microsoft.com/office/drawing/2014/chart" uri="{C3380CC4-5D6E-409C-BE32-E72D297353CC}">
              <c16:uniqueId val="{00000000-A95A-4010-B142-A83BD503E52C}"/>
            </c:ext>
          </c:extLst>
        </c:ser>
        <c:ser>
          <c:idx val="1"/>
          <c:order val="1"/>
          <c:tx>
            <c:strRef>
              <c:f>'GDP Unemployment'!$C$2</c:f>
              <c:strCache>
                <c:ptCount val="1"/>
                <c:pt idx="0">
                  <c:v>Unemployment Rate (%)</c:v>
                </c:pt>
              </c:strCache>
            </c:strRef>
          </c:tx>
          <c:spPr>
            <a:ln w="28575" cap="rnd">
              <a:solidFill>
                <a:srgbClr val="BFBFBF"/>
              </a:solidFill>
              <a:round/>
            </a:ln>
            <a:effectLst/>
          </c:spPr>
          <c:marker>
            <c:symbol val="none"/>
          </c:marker>
          <c:cat>
            <c:numRef>
              <c:f>'GDP Unemployment'!$A$3:$A$20</c:f>
              <c:numCache>
                <c:formatCode>General</c:formatCode>
                <c:ptCount val="18"/>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numCache>
            </c:numRef>
          </c:cat>
          <c:val>
            <c:numRef>
              <c:f>'GDP Unemployment'!$C$3:$C$20</c:f>
              <c:numCache>
                <c:formatCode>0.0%</c:formatCode>
                <c:ptCount val="18"/>
                <c:pt idx="0">
                  <c:v>3.9666666666666663E-2</c:v>
                </c:pt>
                <c:pt idx="1">
                  <c:v>4.7416666666666663E-2</c:v>
                </c:pt>
                <c:pt idx="2">
                  <c:v>5.7833333333333341E-2</c:v>
                </c:pt>
                <c:pt idx="3">
                  <c:v>5.9916666666666674E-2</c:v>
                </c:pt>
                <c:pt idx="4">
                  <c:v>5.541666666666667E-2</c:v>
                </c:pt>
                <c:pt idx="5">
                  <c:v>5.0833333333333328E-2</c:v>
                </c:pt>
                <c:pt idx="6">
                  <c:v>4.6083333333333337E-2</c:v>
                </c:pt>
                <c:pt idx="7">
                  <c:v>4.6166666666666668E-2</c:v>
                </c:pt>
                <c:pt idx="8">
                  <c:v>5.7999999999999996E-2</c:v>
                </c:pt>
                <c:pt idx="9">
                  <c:v>9.2833333333333337E-2</c:v>
                </c:pt>
                <c:pt idx="10">
                  <c:v>9.6083333333333326E-2</c:v>
                </c:pt>
                <c:pt idx="11">
                  <c:v>8.9333333333333334E-2</c:v>
                </c:pt>
                <c:pt idx="12">
                  <c:v>8.0750000000000016E-2</c:v>
                </c:pt>
                <c:pt idx="13">
                  <c:v>7.3666666666666672E-2</c:v>
                </c:pt>
                <c:pt idx="14">
                  <c:v>6.1666666666666668E-2</c:v>
                </c:pt>
                <c:pt idx="15">
                  <c:v>5.2583333333333336E-2</c:v>
                </c:pt>
                <c:pt idx="16">
                  <c:v>4.8499999999999995E-2</c:v>
                </c:pt>
                <c:pt idx="17">
                  <c:v>4.5166666666666667E-2</c:v>
                </c:pt>
              </c:numCache>
            </c:numRef>
          </c:val>
          <c:smooth val="0"/>
          <c:extLst>
            <c:ext xmlns:c16="http://schemas.microsoft.com/office/drawing/2014/chart" uri="{C3380CC4-5D6E-409C-BE32-E72D297353CC}">
              <c16:uniqueId val="{00000001-A95A-4010-B142-A83BD503E52C}"/>
            </c:ext>
          </c:extLst>
        </c:ser>
        <c:dLbls>
          <c:showLegendKey val="0"/>
          <c:showVal val="0"/>
          <c:showCatName val="0"/>
          <c:showSerName val="0"/>
          <c:showPercent val="0"/>
          <c:showBubbleSize val="0"/>
        </c:dLbls>
        <c:smooth val="0"/>
        <c:axId val="44925312"/>
        <c:axId val="44926848"/>
      </c:lineChart>
      <c:catAx>
        <c:axId val="44925312"/>
        <c:scaling>
          <c:orientation val="minMax"/>
        </c:scaling>
        <c:delete val="0"/>
        <c:axPos val="b"/>
        <c:numFmt formatCode="General" sourceLinked="1"/>
        <c:majorTickMark val="none"/>
        <c:minorTickMark val="none"/>
        <c:tickLblPos val="low"/>
        <c:spPr>
          <a:noFill/>
          <a:ln w="9525" cap="flat" cmpd="sng" algn="ctr">
            <a:solidFill>
              <a:schemeClr val="tx1"/>
            </a:solidFill>
            <a:round/>
          </a:ln>
          <a:effectLst/>
        </c:spPr>
        <c:txPr>
          <a:bodyPr rot="-2700000" spcFirstLastPara="1" vertOverflow="ellipsis"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4926848"/>
        <c:crosses val="autoZero"/>
        <c:auto val="1"/>
        <c:lblAlgn val="ctr"/>
        <c:lblOffset val="100"/>
        <c:noMultiLvlLbl val="0"/>
      </c:catAx>
      <c:valAx>
        <c:axId val="44926848"/>
        <c:scaling>
          <c:orientation val="minMax"/>
        </c:scaling>
        <c:delete val="0"/>
        <c:axPos val="l"/>
        <c:numFmt formatCode="0.0%_);\(0.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449253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6368313665431078E-2"/>
          <c:y val="6.8715296729974201E-2"/>
          <c:w val="0.90189102490981066"/>
          <c:h val="0.55826185380497872"/>
        </c:manualLayout>
      </c:layout>
      <c:lineChart>
        <c:grouping val="standard"/>
        <c:varyColors val="0"/>
        <c:ser>
          <c:idx val="0"/>
          <c:order val="0"/>
          <c:tx>
            <c:strRef>
              <c:f>Sheet1!$B$1</c:f>
              <c:strCache>
                <c:ptCount val="1"/>
                <c:pt idx="0">
                  <c:v>Middle Market</c:v>
                </c:pt>
              </c:strCache>
            </c:strRef>
          </c:tx>
          <c:spPr>
            <a:ln w="28575" cap="rnd">
              <a:solidFill>
                <a:srgbClr val="07325F"/>
              </a:solidFill>
              <a:prstDash val="solid"/>
              <a:round/>
            </a:ln>
            <a:effectLst/>
          </c:spPr>
          <c:marker>
            <c:symbol val="none"/>
          </c:marker>
          <c:dPt>
            <c:idx val="10"/>
            <c:marker>
              <c:symbol val="none"/>
            </c:marker>
            <c:bubble3D val="0"/>
            <c:spPr>
              <a:ln w="28575" cap="rnd">
                <a:solidFill>
                  <a:srgbClr val="07325F"/>
                </a:solidFill>
                <a:prstDash val="solid"/>
                <a:round/>
              </a:ln>
              <a:effectLst/>
            </c:spPr>
            <c:extLst>
              <c:ext xmlns:c16="http://schemas.microsoft.com/office/drawing/2014/chart" uri="{C3380CC4-5D6E-409C-BE32-E72D297353CC}">
                <c16:uniqueId val="{00000001-EC04-4D53-8B63-A3AA1296227C}"/>
              </c:ext>
            </c:extLst>
          </c:dPt>
          <c:dPt>
            <c:idx val="11"/>
            <c:marker>
              <c:symbol val="none"/>
            </c:marker>
            <c:bubble3D val="0"/>
            <c:spPr>
              <a:ln w="28575" cap="rnd">
                <a:solidFill>
                  <a:srgbClr val="07325F"/>
                </a:solidFill>
                <a:prstDash val="solid"/>
                <a:round/>
              </a:ln>
              <a:effectLst/>
            </c:spPr>
            <c:extLst>
              <c:ext xmlns:c16="http://schemas.microsoft.com/office/drawing/2014/chart" uri="{C3380CC4-5D6E-409C-BE32-E72D297353CC}">
                <c16:uniqueId val="{00000003-EC04-4D53-8B63-A3AA1296227C}"/>
              </c:ext>
            </c:extLst>
          </c:dPt>
          <c:dPt>
            <c:idx val="12"/>
            <c:marker>
              <c:symbol val="none"/>
            </c:marker>
            <c:bubble3D val="0"/>
            <c:spPr>
              <a:ln w="28575" cap="rnd">
                <a:solidFill>
                  <a:srgbClr val="07325F"/>
                </a:solidFill>
                <a:prstDash val="solid"/>
                <a:round/>
              </a:ln>
              <a:effectLst/>
            </c:spPr>
            <c:extLst>
              <c:ext xmlns:c16="http://schemas.microsoft.com/office/drawing/2014/chart" uri="{C3380CC4-5D6E-409C-BE32-E72D297353CC}">
                <c16:uniqueId val="{00000005-EC04-4D53-8B63-A3AA1296227C}"/>
              </c:ext>
            </c:extLst>
          </c:dPt>
          <c:dPt>
            <c:idx val="13"/>
            <c:marker>
              <c:symbol val="none"/>
            </c:marker>
            <c:bubble3D val="0"/>
            <c:spPr>
              <a:ln w="28575" cap="rnd">
                <a:solidFill>
                  <a:srgbClr val="07325F"/>
                </a:solidFill>
                <a:prstDash val="solid"/>
                <a:round/>
              </a:ln>
              <a:effectLst/>
            </c:spPr>
            <c:extLst>
              <c:ext xmlns:c16="http://schemas.microsoft.com/office/drawing/2014/chart" uri="{C3380CC4-5D6E-409C-BE32-E72D297353CC}">
                <c16:uniqueId val="{00000007-EC04-4D53-8B63-A3AA1296227C}"/>
              </c:ext>
            </c:extLst>
          </c:dPt>
          <c:dPt>
            <c:idx val="21"/>
            <c:marker>
              <c:symbol val="none"/>
            </c:marker>
            <c:bubble3D val="0"/>
            <c:spPr>
              <a:ln w="28575" cap="rnd">
                <a:solidFill>
                  <a:srgbClr val="07325F"/>
                </a:solidFill>
                <a:prstDash val="solid"/>
                <a:round/>
              </a:ln>
              <a:effectLst/>
            </c:spPr>
            <c:extLst>
              <c:ext xmlns:c16="http://schemas.microsoft.com/office/drawing/2014/chart" uri="{C3380CC4-5D6E-409C-BE32-E72D297353CC}">
                <c16:uniqueId val="{00000009-EC04-4D53-8B63-A3AA1296227C}"/>
              </c:ext>
            </c:extLst>
          </c:dPt>
          <c:dPt>
            <c:idx val="22"/>
            <c:marker>
              <c:symbol val="none"/>
            </c:marker>
            <c:bubble3D val="0"/>
            <c:spPr>
              <a:ln w="28575" cap="rnd">
                <a:solidFill>
                  <a:srgbClr val="07325F"/>
                </a:solidFill>
                <a:prstDash val="solid"/>
                <a:round/>
              </a:ln>
              <a:effectLst/>
            </c:spPr>
            <c:extLst>
              <c:ext xmlns:c16="http://schemas.microsoft.com/office/drawing/2014/chart" uri="{C3380CC4-5D6E-409C-BE32-E72D297353CC}">
                <c16:uniqueId val="{0000000B-EC04-4D53-8B63-A3AA1296227C}"/>
              </c:ext>
            </c:extLst>
          </c:dPt>
          <c:dPt>
            <c:idx val="23"/>
            <c:marker>
              <c:symbol val="none"/>
            </c:marker>
            <c:bubble3D val="0"/>
            <c:spPr>
              <a:ln w="28575" cap="rnd">
                <a:solidFill>
                  <a:srgbClr val="07325F"/>
                </a:solidFill>
                <a:prstDash val="solid"/>
                <a:round/>
              </a:ln>
              <a:effectLst/>
            </c:spPr>
            <c:extLst>
              <c:ext xmlns:c16="http://schemas.microsoft.com/office/drawing/2014/chart" uri="{C3380CC4-5D6E-409C-BE32-E72D297353CC}">
                <c16:uniqueId val="{0000000D-EC04-4D53-8B63-A3AA1296227C}"/>
              </c:ext>
            </c:extLst>
          </c:dPt>
          <c:cat>
            <c:strRef>
              <c:f>Sheet1!$A$2:$A$7</c:f>
              <c:strCache>
                <c:ptCount val="6"/>
                <c:pt idx="0">
                  <c:v>2012</c:v>
                </c:pt>
                <c:pt idx="1">
                  <c:v>2013</c:v>
                </c:pt>
                <c:pt idx="2">
                  <c:v>2014</c:v>
                </c:pt>
                <c:pt idx="3">
                  <c:v>2015</c:v>
                </c:pt>
                <c:pt idx="4">
                  <c:v>2016</c:v>
                </c:pt>
                <c:pt idx="5">
                  <c:v>2017Q2</c:v>
                </c:pt>
              </c:strCache>
            </c:strRef>
          </c:cat>
          <c:val>
            <c:numRef>
              <c:f>Sheet1!$B$2:$B$7</c:f>
              <c:numCache>
                <c:formatCode>\+0.0%</c:formatCode>
                <c:ptCount val="6"/>
                <c:pt idx="0">
                  <c:v>2.7E-2</c:v>
                </c:pt>
                <c:pt idx="1">
                  <c:v>2.5000000000000001E-2</c:v>
                </c:pt>
                <c:pt idx="2">
                  <c:v>0.05</c:v>
                </c:pt>
                <c:pt idx="3">
                  <c:v>3.5999999999999997E-2</c:v>
                </c:pt>
                <c:pt idx="4">
                  <c:v>5.3999999999999999E-2</c:v>
                </c:pt>
                <c:pt idx="5">
                  <c:v>5.7000000000000002E-2</c:v>
                </c:pt>
              </c:numCache>
            </c:numRef>
          </c:val>
          <c:smooth val="0"/>
          <c:extLst>
            <c:ext xmlns:c16="http://schemas.microsoft.com/office/drawing/2014/chart" uri="{C3380CC4-5D6E-409C-BE32-E72D297353CC}">
              <c16:uniqueId val="{0000000E-EC04-4D53-8B63-A3AA1296227C}"/>
            </c:ext>
          </c:extLst>
        </c:ser>
        <c:ser>
          <c:idx val="1"/>
          <c:order val="1"/>
          <c:tx>
            <c:strRef>
              <c:f>Sheet1!$C$1</c:f>
              <c:strCache>
                <c:ptCount val="1"/>
                <c:pt idx="0">
                  <c:v>Small Business</c:v>
                </c:pt>
              </c:strCache>
            </c:strRef>
          </c:tx>
          <c:spPr>
            <a:ln w="28575" cap="rnd">
              <a:solidFill>
                <a:schemeClr val="bg1">
                  <a:lumMod val="50000"/>
                </a:schemeClr>
              </a:solidFill>
              <a:round/>
            </a:ln>
            <a:effectLst/>
          </c:spPr>
          <c:marker>
            <c:symbol val="none"/>
          </c:marker>
          <c:cat>
            <c:strRef>
              <c:f>Sheet1!$A$2:$A$7</c:f>
              <c:strCache>
                <c:ptCount val="6"/>
                <c:pt idx="0">
                  <c:v>2012</c:v>
                </c:pt>
                <c:pt idx="1">
                  <c:v>2013</c:v>
                </c:pt>
                <c:pt idx="2">
                  <c:v>2014</c:v>
                </c:pt>
                <c:pt idx="3">
                  <c:v>2015</c:v>
                </c:pt>
                <c:pt idx="4">
                  <c:v>2016</c:v>
                </c:pt>
                <c:pt idx="5">
                  <c:v>2017Q2</c:v>
                </c:pt>
              </c:strCache>
            </c:strRef>
          </c:cat>
          <c:val>
            <c:numRef>
              <c:f>Sheet1!$C$2:$C$7</c:f>
              <c:numCache>
                <c:formatCode>\+0.0%</c:formatCode>
                <c:ptCount val="6"/>
                <c:pt idx="0">
                  <c:v>2.7E-2</c:v>
                </c:pt>
                <c:pt idx="1">
                  <c:v>2.3E-2</c:v>
                </c:pt>
                <c:pt idx="2">
                  <c:v>2.1999999999999999E-2</c:v>
                </c:pt>
                <c:pt idx="3">
                  <c:v>0.02</c:v>
                </c:pt>
                <c:pt idx="4">
                  <c:v>2.4E-2</c:v>
                </c:pt>
                <c:pt idx="5">
                  <c:v>2.5000000000000001E-2</c:v>
                </c:pt>
              </c:numCache>
            </c:numRef>
          </c:val>
          <c:smooth val="0"/>
          <c:extLst>
            <c:ext xmlns:c16="http://schemas.microsoft.com/office/drawing/2014/chart" uri="{C3380CC4-5D6E-409C-BE32-E72D297353CC}">
              <c16:uniqueId val="{0000000F-EC04-4D53-8B63-A3AA1296227C}"/>
            </c:ext>
          </c:extLst>
        </c:ser>
        <c:ser>
          <c:idx val="2"/>
          <c:order val="2"/>
          <c:tx>
            <c:strRef>
              <c:f>Sheet1!$D$1</c:f>
              <c:strCache>
                <c:ptCount val="1"/>
                <c:pt idx="0">
                  <c:v>Large Corporations</c:v>
                </c:pt>
              </c:strCache>
            </c:strRef>
          </c:tx>
          <c:spPr>
            <a:ln w="28575" cap="rnd">
              <a:solidFill>
                <a:srgbClr val="D9D9D9"/>
              </a:solidFill>
              <a:round/>
            </a:ln>
            <a:effectLst/>
          </c:spPr>
          <c:marker>
            <c:symbol val="none"/>
          </c:marker>
          <c:cat>
            <c:strRef>
              <c:f>Sheet1!$A$2:$A$7</c:f>
              <c:strCache>
                <c:ptCount val="6"/>
                <c:pt idx="0">
                  <c:v>2012</c:v>
                </c:pt>
                <c:pt idx="1">
                  <c:v>2013</c:v>
                </c:pt>
                <c:pt idx="2">
                  <c:v>2014</c:v>
                </c:pt>
                <c:pt idx="3">
                  <c:v>2015</c:v>
                </c:pt>
                <c:pt idx="4">
                  <c:v>2016</c:v>
                </c:pt>
                <c:pt idx="5">
                  <c:v>2017Q2</c:v>
                </c:pt>
              </c:strCache>
            </c:strRef>
          </c:cat>
          <c:val>
            <c:numRef>
              <c:f>Sheet1!$D$2:$D$7</c:f>
              <c:numCache>
                <c:formatCode>\+0.0%</c:formatCode>
                <c:ptCount val="6"/>
                <c:pt idx="0">
                  <c:v>2.7E-2</c:v>
                </c:pt>
                <c:pt idx="1">
                  <c:v>0.02</c:v>
                </c:pt>
                <c:pt idx="2">
                  <c:v>2.1999999999999999E-2</c:v>
                </c:pt>
                <c:pt idx="3">
                  <c:v>2.1999999999999999E-2</c:v>
                </c:pt>
                <c:pt idx="4">
                  <c:v>1.4E-2</c:v>
                </c:pt>
                <c:pt idx="5">
                  <c:v>1.2999999999999999E-2</c:v>
                </c:pt>
              </c:numCache>
            </c:numRef>
          </c:val>
          <c:smooth val="0"/>
          <c:extLst>
            <c:ext xmlns:c16="http://schemas.microsoft.com/office/drawing/2014/chart" uri="{C3380CC4-5D6E-409C-BE32-E72D297353CC}">
              <c16:uniqueId val="{00000010-EC04-4D53-8B63-A3AA1296227C}"/>
            </c:ext>
          </c:extLst>
        </c:ser>
        <c:dLbls>
          <c:showLegendKey val="0"/>
          <c:showVal val="0"/>
          <c:showCatName val="0"/>
          <c:showSerName val="0"/>
          <c:showPercent val="0"/>
          <c:showBubbleSize val="0"/>
        </c:dLbls>
        <c:smooth val="0"/>
        <c:axId val="1023170216"/>
        <c:axId val="1023171528"/>
      </c:lineChart>
      <c:catAx>
        <c:axId val="1023170216"/>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2700000" spcFirstLastPara="1" vertOverflow="ellipsis" wrap="square" anchor="ctr" anchorCtr="1"/>
          <a:lstStyle/>
          <a:p>
            <a:pPr>
              <a:defRPr sz="800" b="0" i="0" u="none" strike="noStrike" kern="1200" baseline="0">
                <a:solidFill>
                  <a:schemeClr val="tx1"/>
                </a:solidFill>
                <a:latin typeface="+mn-lt"/>
                <a:ea typeface="+mn-ea"/>
                <a:cs typeface="+mn-cs"/>
              </a:defRPr>
            </a:pPr>
            <a:endParaRPr lang="en-US"/>
          </a:p>
        </c:txPr>
        <c:crossAx val="1023171528"/>
        <c:crosses val="autoZero"/>
        <c:auto val="1"/>
        <c:lblAlgn val="ctr"/>
        <c:lblOffset val="100"/>
        <c:noMultiLvlLbl val="0"/>
      </c:catAx>
      <c:valAx>
        <c:axId val="1023171528"/>
        <c:scaling>
          <c:orientation val="minMax"/>
        </c:scaling>
        <c:delete val="0"/>
        <c:axPos val="l"/>
        <c:numFmt formatCode="\+0.0%"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crossAx val="1023170216"/>
        <c:crosses val="autoZero"/>
        <c:crossBetween val="midCat"/>
        <c:majorUnit val="2.0000000000000004E-2"/>
      </c:valAx>
      <c:spPr>
        <a:noFill/>
        <a:ln>
          <a:noFill/>
        </a:ln>
        <a:effectLst/>
      </c:spPr>
    </c:plotArea>
    <c:legend>
      <c:legendPos val="b"/>
      <c:layout>
        <c:manualLayout>
          <c:xMode val="edge"/>
          <c:yMode val="edge"/>
          <c:x val="4.9999900809100169E-2"/>
          <c:y val="0.84140926155024265"/>
          <c:w val="0.89999995040455016"/>
          <c:h val="0.10047151318970816"/>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267882055283625E-2"/>
          <c:y val="5.0925925925925923E-2"/>
          <c:w val="0.90846172944598147"/>
          <c:h val="0.71615444871716616"/>
        </c:manualLayout>
      </c:layout>
      <c:lineChart>
        <c:grouping val="standard"/>
        <c:varyColors val="0"/>
        <c:ser>
          <c:idx val="0"/>
          <c:order val="0"/>
          <c:tx>
            <c:strRef>
              <c:f>'Multiple Time Trends'!$J$230</c:f>
              <c:strCache>
                <c:ptCount val="1"/>
                <c:pt idx="0">
                  <c:v>Public Comparables</c:v>
                </c:pt>
              </c:strCache>
            </c:strRef>
          </c:tx>
          <c:spPr>
            <a:ln w="28575" cap="rnd">
              <a:solidFill>
                <a:srgbClr val="7BA7D3"/>
              </a:solidFill>
              <a:round/>
            </a:ln>
            <a:effectLst/>
          </c:spPr>
          <c:marker>
            <c:symbol val="square"/>
            <c:size val="5"/>
            <c:spPr>
              <a:solidFill>
                <a:srgbClr val="7BA7D3"/>
              </a:solidFill>
              <a:ln w="9525">
                <a:solidFill>
                  <a:srgbClr val="7BA7D3"/>
                </a:solidFill>
              </a:ln>
              <a:effectLst/>
            </c:spPr>
          </c:marker>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368C-4DC8-BB51-0018E950EC5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'Multiple Time Trends'!$K$227:$T$227</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'Multiple Time Trends'!$K$230:$T$230</c:f>
              <c:numCache>
                <c:formatCode>#,##0.0_);\(#,##0.0\)</c:formatCode>
                <c:ptCount val="10"/>
                <c:pt idx="0">
                  <c:v>100</c:v>
                </c:pt>
                <c:pt idx="1">
                  <c:v>80.837352880455953</c:v>
                </c:pt>
                <c:pt idx="2">
                  <c:v>88.250137800598623</c:v>
                </c:pt>
                <c:pt idx="3">
                  <c:v>99.52425457503908</c:v>
                </c:pt>
                <c:pt idx="4">
                  <c:v>102.81163001489216</c:v>
                </c:pt>
                <c:pt idx="5">
                  <c:v>103.65973353216715</c:v>
                </c:pt>
                <c:pt idx="6">
                  <c:v>102.16153778321693</c:v>
                </c:pt>
                <c:pt idx="7">
                  <c:v>102.06792832566242</c:v>
                </c:pt>
                <c:pt idx="8">
                  <c:v>104.51951038374945</c:v>
                </c:pt>
                <c:pt idx="9">
                  <c:v>104.59594375920902</c:v>
                </c:pt>
              </c:numCache>
            </c:numRef>
          </c:val>
          <c:smooth val="0"/>
          <c:extLst>
            <c:ext xmlns:c16="http://schemas.microsoft.com/office/drawing/2014/chart" uri="{C3380CC4-5D6E-409C-BE32-E72D297353CC}">
              <c16:uniqueId val="{00000000-635C-4F78-85B3-ECDE41B866DC}"/>
            </c:ext>
          </c:extLst>
        </c:ser>
        <c:ser>
          <c:idx val="1"/>
          <c:order val="1"/>
          <c:tx>
            <c:strRef>
              <c:f>'Multiple Time Trends'!$J$231</c:f>
              <c:strCache>
                <c:ptCount val="1"/>
                <c:pt idx="0">
                  <c:v>Lucas Group</c:v>
                </c:pt>
              </c:strCache>
            </c:strRef>
          </c:tx>
          <c:spPr>
            <a:ln w="28575" cap="rnd">
              <a:solidFill>
                <a:srgbClr val="07325F"/>
              </a:solidFill>
              <a:round/>
            </a:ln>
            <a:effectLst/>
          </c:spPr>
          <c:marker>
            <c:symbol val="square"/>
            <c:size val="5"/>
            <c:spPr>
              <a:solidFill>
                <a:srgbClr val="07325F"/>
              </a:solidFill>
              <a:ln w="9525">
                <a:solidFill>
                  <a:srgbClr val="07325F"/>
                </a:solidFill>
              </a:ln>
              <a:effectLst/>
            </c:spPr>
          </c:marker>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68C-4DC8-BB51-0018E950EC5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'Multiple Time Trends'!$K$227:$T$227</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'Multiple Time Trends'!$K$231:$T$231</c:f>
              <c:numCache>
                <c:formatCode>#,##0.0_);\(#,##0.0\)</c:formatCode>
                <c:ptCount val="10"/>
                <c:pt idx="0">
                  <c:v>100</c:v>
                </c:pt>
                <c:pt idx="1">
                  <c:v>56.789121169068402</c:v>
                </c:pt>
                <c:pt idx="2">
                  <c:v>62.031818394716709</c:v>
                </c:pt>
                <c:pt idx="3">
                  <c:v>79.923810713337815</c:v>
                </c:pt>
                <c:pt idx="4">
                  <c:v>87.238294484083013</c:v>
                </c:pt>
                <c:pt idx="5">
                  <c:v>97.683096282649771</c:v>
                </c:pt>
                <c:pt idx="6">
                  <c:v>105.87188334296108</c:v>
                </c:pt>
                <c:pt idx="7">
                  <c:v>117.90448236561491</c:v>
                </c:pt>
                <c:pt idx="8">
                  <c:v>121.41262431499899</c:v>
                </c:pt>
                <c:pt idx="9">
                  <c:v>140.03216187100904</c:v>
                </c:pt>
              </c:numCache>
            </c:numRef>
          </c:val>
          <c:smooth val="0"/>
          <c:extLst>
            <c:ext xmlns:c16="http://schemas.microsoft.com/office/drawing/2014/chart" uri="{C3380CC4-5D6E-409C-BE32-E72D297353CC}">
              <c16:uniqueId val="{00000001-635C-4F78-85B3-ECDE41B866DC}"/>
            </c:ext>
          </c:extLst>
        </c:ser>
        <c:dLbls>
          <c:showLegendKey val="0"/>
          <c:showVal val="0"/>
          <c:showCatName val="0"/>
          <c:showSerName val="0"/>
          <c:showPercent val="0"/>
          <c:showBubbleSize val="0"/>
        </c:dLbls>
        <c:marker val="1"/>
        <c:smooth val="0"/>
        <c:axId val="1797903944"/>
        <c:axId val="1797910832"/>
      </c:lineChart>
      <c:catAx>
        <c:axId val="1797903944"/>
        <c:scaling>
          <c:orientation val="minMax"/>
        </c:scaling>
        <c:delete val="0"/>
        <c:axPos val="b"/>
        <c:numFmt formatCode="General" sourceLinked="1"/>
        <c:majorTickMark val="none"/>
        <c:minorTickMark val="none"/>
        <c:tickLblPos val="nextTo"/>
        <c:spPr>
          <a:noFill/>
          <a:ln w="9525" cap="flat" cmpd="sng" algn="ctr">
            <a:solidFill>
              <a:srgbClr val="9F9F9F"/>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1797910832"/>
        <c:crosses val="autoZero"/>
        <c:auto val="1"/>
        <c:lblAlgn val="ctr"/>
        <c:lblOffset val="100"/>
        <c:noMultiLvlLbl val="0"/>
      </c:catAx>
      <c:valAx>
        <c:axId val="1797910832"/>
        <c:scaling>
          <c:orientation val="minMax"/>
          <c:max val="150"/>
          <c:min val="40"/>
        </c:scaling>
        <c:delete val="0"/>
        <c:axPos val="l"/>
        <c:majorGridlines>
          <c:spPr>
            <a:ln w="9525" cap="flat" cmpd="sng" algn="ctr">
              <a:noFill/>
              <a:round/>
            </a:ln>
            <a:effectLst/>
          </c:spPr>
        </c:majorGridlines>
        <c:numFmt formatCode="#,##0.0_);\(#,##0.0\)" sourceLinked="1"/>
        <c:majorTickMark val="none"/>
        <c:minorTickMark val="none"/>
        <c:tickLblPos val="nextTo"/>
        <c:spPr>
          <a:noFill/>
          <a:ln>
            <a:solidFill>
              <a:srgbClr val="9F9F9F"/>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1797903944"/>
        <c:crosses val="autoZero"/>
        <c:crossBetween val="midCat"/>
      </c:valAx>
      <c:spPr>
        <a:noFill/>
        <a:ln>
          <a:noFill/>
        </a:ln>
        <a:effectLst/>
      </c:spPr>
    </c:plotArea>
    <c:legend>
      <c:legendPos val="b"/>
      <c:layout>
        <c:manualLayout>
          <c:xMode val="edge"/>
          <c:yMode val="edge"/>
          <c:x val="0.34263436665011471"/>
          <c:y val="0.89175517304522978"/>
          <c:w val="0.31473126669977064"/>
          <c:h val="0.10824482695477017"/>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769383556785134E-2"/>
          <c:y val="4.6296465848745652E-2"/>
          <c:w val="0.90846172944598147"/>
          <c:h val="0.71615444871716616"/>
        </c:manualLayout>
      </c:layout>
      <c:lineChart>
        <c:grouping val="standard"/>
        <c:varyColors val="0"/>
        <c:ser>
          <c:idx val="0"/>
          <c:order val="0"/>
          <c:tx>
            <c:strRef>
              <c:f>'Multiple Time Trends'!$J$240</c:f>
              <c:strCache>
                <c:ptCount val="1"/>
                <c:pt idx="0">
                  <c:v>Public Comparables</c:v>
                </c:pt>
              </c:strCache>
            </c:strRef>
          </c:tx>
          <c:spPr>
            <a:ln w="28575" cap="rnd">
              <a:solidFill>
                <a:srgbClr val="7BA7D3"/>
              </a:solidFill>
              <a:round/>
            </a:ln>
            <a:effectLst/>
          </c:spPr>
          <c:marker>
            <c:symbol val="square"/>
            <c:size val="5"/>
            <c:spPr>
              <a:solidFill>
                <a:srgbClr val="7BA7D3"/>
              </a:solidFill>
              <a:ln w="9525">
                <a:solidFill>
                  <a:srgbClr val="7BA7D3"/>
                </a:solidFill>
              </a:ln>
              <a:effectLst/>
            </c:spPr>
          </c:marker>
          <c:dLbls>
            <c:dLbl>
              <c:idx val="1"/>
              <c:dLblPos val="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FD3-4684-833C-C6219031A73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'Multiple Time Trends'!$K$227:$T$227</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'Multiple Time Trends'!$K$240:$T$240</c:f>
              <c:numCache>
                <c:formatCode>#,##0.0_);\(#,##0.0\)</c:formatCode>
                <c:ptCount val="10"/>
                <c:pt idx="0">
                  <c:v>100</c:v>
                </c:pt>
                <c:pt idx="1">
                  <c:v>42.610005348704895</c:v>
                </c:pt>
                <c:pt idx="2">
                  <c:v>58.472623929179072</c:v>
                </c:pt>
                <c:pt idx="3">
                  <c:v>74.183683911831821</c:v>
                </c:pt>
                <c:pt idx="4">
                  <c:v>73.1633505046956</c:v>
                </c:pt>
                <c:pt idx="5">
                  <c:v>79.250049740188473</c:v>
                </c:pt>
                <c:pt idx="6">
                  <c:v>87.433394004854733</c:v>
                </c:pt>
                <c:pt idx="7">
                  <c:v>98.347984818390429</c:v>
                </c:pt>
                <c:pt idx="8">
                  <c:v>102.41517221813361</c:v>
                </c:pt>
                <c:pt idx="9">
                  <c:v>102.63928186642656</c:v>
                </c:pt>
              </c:numCache>
            </c:numRef>
          </c:val>
          <c:smooth val="0"/>
          <c:extLst>
            <c:ext xmlns:c16="http://schemas.microsoft.com/office/drawing/2014/chart" uri="{C3380CC4-5D6E-409C-BE32-E72D297353CC}">
              <c16:uniqueId val="{00000000-D54F-40AC-9FDE-F2BD3BCB75ED}"/>
            </c:ext>
          </c:extLst>
        </c:ser>
        <c:ser>
          <c:idx val="1"/>
          <c:order val="1"/>
          <c:tx>
            <c:strRef>
              <c:f>'Multiple Time Trends'!$J$241</c:f>
              <c:strCache>
                <c:ptCount val="1"/>
                <c:pt idx="0">
                  <c:v>Lucas Group</c:v>
                </c:pt>
              </c:strCache>
            </c:strRef>
          </c:tx>
          <c:spPr>
            <a:ln w="28575" cap="rnd">
              <a:solidFill>
                <a:srgbClr val="07325F"/>
              </a:solidFill>
              <a:round/>
            </a:ln>
            <a:effectLst/>
          </c:spPr>
          <c:marker>
            <c:symbol val="square"/>
            <c:size val="5"/>
            <c:spPr>
              <a:solidFill>
                <a:srgbClr val="07325F"/>
              </a:solidFill>
              <a:ln w="9525">
                <a:solidFill>
                  <a:srgbClr val="07325F"/>
                </a:solidFill>
              </a:ln>
              <a:effectLst/>
            </c:spPr>
          </c:marker>
          <c:dLbls>
            <c:dLbl>
              <c:idx val="1"/>
              <c:layout>
                <c:manualLayout>
                  <c:x val="-2.5112259574364349E-2"/>
                  <c:y val="-8.512369889125082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FD3-4684-833C-C6219031A73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'Multiple Time Trends'!$K$227:$T$227</c:f>
              <c:numCache>
                <c:formatCode>General</c:formatCode>
                <c:ptCount val="10"/>
                <c:pt idx="0">
                  <c:v>2008</c:v>
                </c:pt>
                <c:pt idx="1">
                  <c:v>2009</c:v>
                </c:pt>
                <c:pt idx="2">
                  <c:v>2010</c:v>
                </c:pt>
                <c:pt idx="3">
                  <c:v>2011</c:v>
                </c:pt>
                <c:pt idx="4">
                  <c:v>2012</c:v>
                </c:pt>
                <c:pt idx="5">
                  <c:v>2013</c:v>
                </c:pt>
                <c:pt idx="6">
                  <c:v>2014</c:v>
                </c:pt>
                <c:pt idx="7">
                  <c:v>2015</c:v>
                </c:pt>
                <c:pt idx="8">
                  <c:v>2016</c:v>
                </c:pt>
                <c:pt idx="9">
                  <c:v>2017</c:v>
                </c:pt>
              </c:numCache>
            </c:numRef>
          </c:cat>
          <c:val>
            <c:numRef>
              <c:f>'Multiple Time Trends'!$K$241:$T$241</c:f>
              <c:numCache>
                <c:formatCode>#,##0.0_);\(#,##0.0\)</c:formatCode>
                <c:ptCount val="10"/>
                <c:pt idx="0">
                  <c:v>100</c:v>
                </c:pt>
                <c:pt idx="1">
                  <c:v>-2.7939793038570082</c:v>
                </c:pt>
                <c:pt idx="2">
                  <c:v>32.154280338664158</c:v>
                </c:pt>
                <c:pt idx="3">
                  <c:v>57.055503292568204</c:v>
                </c:pt>
                <c:pt idx="4">
                  <c:v>70.319849482596425</c:v>
                </c:pt>
                <c:pt idx="5">
                  <c:v>77.097836312323608</c:v>
                </c:pt>
                <c:pt idx="6">
                  <c:v>86.839134524929435</c:v>
                </c:pt>
                <c:pt idx="7">
                  <c:v>89.153339604891798</c:v>
                </c:pt>
                <c:pt idx="8">
                  <c:v>85.578551269990569</c:v>
                </c:pt>
                <c:pt idx="9">
                  <c:v>96.980244590780771</c:v>
                </c:pt>
              </c:numCache>
            </c:numRef>
          </c:val>
          <c:smooth val="0"/>
          <c:extLst>
            <c:ext xmlns:c16="http://schemas.microsoft.com/office/drawing/2014/chart" uri="{C3380CC4-5D6E-409C-BE32-E72D297353CC}">
              <c16:uniqueId val="{00000001-D54F-40AC-9FDE-F2BD3BCB75ED}"/>
            </c:ext>
          </c:extLst>
        </c:ser>
        <c:dLbls>
          <c:showLegendKey val="0"/>
          <c:showVal val="0"/>
          <c:showCatName val="0"/>
          <c:showSerName val="0"/>
          <c:showPercent val="0"/>
          <c:showBubbleSize val="0"/>
        </c:dLbls>
        <c:marker val="1"/>
        <c:smooth val="0"/>
        <c:axId val="1797903944"/>
        <c:axId val="1797910832"/>
        <c:extLst/>
      </c:lineChart>
      <c:catAx>
        <c:axId val="1797903944"/>
        <c:scaling>
          <c:orientation val="minMax"/>
        </c:scaling>
        <c:delete val="0"/>
        <c:axPos val="b"/>
        <c:numFmt formatCode="General" sourceLinked="1"/>
        <c:majorTickMark val="none"/>
        <c:minorTickMark val="none"/>
        <c:tickLblPos val="nextTo"/>
        <c:spPr>
          <a:noFill/>
          <a:ln w="9525" cap="flat" cmpd="sng" algn="ctr">
            <a:solidFill>
              <a:srgbClr val="9F9F9F"/>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1797910832"/>
        <c:crosses val="autoZero"/>
        <c:auto val="1"/>
        <c:lblAlgn val="ctr"/>
        <c:lblOffset val="100"/>
        <c:noMultiLvlLbl val="0"/>
      </c:catAx>
      <c:valAx>
        <c:axId val="1797910832"/>
        <c:scaling>
          <c:orientation val="minMax"/>
          <c:max val="120"/>
          <c:min val="-40"/>
        </c:scaling>
        <c:delete val="0"/>
        <c:axPos val="l"/>
        <c:majorGridlines>
          <c:spPr>
            <a:ln w="9525" cap="flat" cmpd="sng" algn="ctr">
              <a:noFill/>
              <a:round/>
            </a:ln>
            <a:effectLst/>
          </c:spPr>
        </c:majorGridlines>
        <c:numFmt formatCode="#,##0.0_);\(#,##0.0\)" sourceLinked="1"/>
        <c:majorTickMark val="none"/>
        <c:minorTickMark val="none"/>
        <c:tickLblPos val="nextTo"/>
        <c:spPr>
          <a:noFill/>
          <a:ln>
            <a:solidFill>
              <a:srgbClr val="9F9F9F"/>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crossAx val="1797903944"/>
        <c:crosses val="autoZero"/>
        <c:crossBetween val="midCat"/>
        <c:majorUnit val="4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6058038353313945"/>
          <c:y val="4.3059976968922838E-2"/>
          <c:w val="0.71893535267551012"/>
          <c:h val="0.87280970510850986"/>
        </c:manualLayout>
      </c:layout>
      <c:barChart>
        <c:barDir val="bar"/>
        <c:grouping val="stacked"/>
        <c:varyColors val="0"/>
        <c:ser>
          <c:idx val="0"/>
          <c:order val="0"/>
          <c:tx>
            <c:strRef>
              <c:f>Sheet1!$B$1</c:f>
              <c:strCache>
                <c:ptCount val="1"/>
                <c:pt idx="0">
                  <c:v>Series 1</c:v>
                </c:pt>
              </c:strCache>
            </c:strRef>
          </c:tx>
          <c:spPr>
            <a:noFill/>
            <a:ln w="9525">
              <a:noFill/>
            </a:ln>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0-1FB8-4CC9-853D-711D347FE992}"/>
                </c:ext>
              </c:extLst>
            </c:dLbl>
            <c:spPr>
              <a:noFill/>
              <a:ln>
                <a:noFill/>
              </a:ln>
              <a:effectLst/>
            </c:spPr>
            <c:txPr>
              <a:bodyPr/>
              <a:lstStyle/>
              <a:p>
                <a:pPr>
                  <a:defRPr b="1" i="0"/>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4"/>
                <c:pt idx="0">
                  <c:v>Leveraged Buyout</c:v>
                </c:pt>
                <c:pt idx="1">
                  <c:v>Discounted Cash Flow</c:v>
                </c:pt>
                <c:pt idx="2">
                  <c:v>M&amp;A Transactions</c:v>
                </c:pt>
                <c:pt idx="3">
                  <c:v>Public Companies</c:v>
                </c:pt>
              </c:strCache>
            </c:strRef>
          </c:cat>
          <c:val>
            <c:numRef>
              <c:f>Sheet1!$B$2:$B$6</c:f>
              <c:numCache>
                <c:formatCode>"$"#,###\ "mm"</c:formatCode>
                <c:ptCount val="4"/>
                <c:pt idx="0">
                  <c:v>77.317499999999995</c:v>
                </c:pt>
                <c:pt idx="1">
                  <c:v>72.162999999999997</c:v>
                </c:pt>
                <c:pt idx="2">
                  <c:v>67.008499999999998</c:v>
                </c:pt>
                <c:pt idx="3">
                  <c:v>72.162999999999997</c:v>
                </c:pt>
              </c:numCache>
            </c:numRef>
          </c:val>
          <c:extLst>
            <c:ext xmlns:c16="http://schemas.microsoft.com/office/drawing/2014/chart" uri="{C3380CC4-5D6E-409C-BE32-E72D297353CC}">
              <c16:uniqueId val="{00000001-1FB8-4CC9-853D-711D347FE992}"/>
            </c:ext>
          </c:extLst>
        </c:ser>
        <c:ser>
          <c:idx val="1"/>
          <c:order val="1"/>
          <c:tx>
            <c:strRef>
              <c:f>Sheet1!$C$1</c:f>
              <c:strCache>
                <c:ptCount val="1"/>
                <c:pt idx="0">
                  <c:v>Series 2</c:v>
                </c:pt>
              </c:strCache>
            </c:strRef>
          </c:tx>
          <c:spPr>
            <a:solidFill>
              <a:schemeClr val="accent1"/>
            </a:solidFill>
            <a:ln w="9525">
              <a:noFill/>
            </a:ln>
          </c:spPr>
          <c:invertIfNegative val="0"/>
          <c:dPt>
            <c:idx val="0"/>
            <c:invertIfNegative val="0"/>
            <c:bubble3D val="0"/>
            <c:extLst>
              <c:ext xmlns:c16="http://schemas.microsoft.com/office/drawing/2014/chart" uri="{C3380CC4-5D6E-409C-BE32-E72D297353CC}">
                <c16:uniqueId val="{00000003-1FB8-4CC9-853D-711D347FE992}"/>
              </c:ext>
            </c:extLst>
          </c:dPt>
          <c:dPt>
            <c:idx val="1"/>
            <c:invertIfNegative val="0"/>
            <c:bubble3D val="0"/>
            <c:extLst>
              <c:ext xmlns:c16="http://schemas.microsoft.com/office/drawing/2014/chart" uri="{C3380CC4-5D6E-409C-BE32-E72D297353CC}">
                <c16:uniqueId val="{00000005-1FB8-4CC9-853D-711D347FE992}"/>
              </c:ext>
            </c:extLst>
          </c:dPt>
          <c:dPt>
            <c:idx val="2"/>
            <c:invertIfNegative val="0"/>
            <c:bubble3D val="0"/>
            <c:extLst>
              <c:ext xmlns:c16="http://schemas.microsoft.com/office/drawing/2014/chart" uri="{C3380CC4-5D6E-409C-BE32-E72D297353CC}">
                <c16:uniqueId val="{00000007-1FB8-4CC9-853D-711D347FE992}"/>
              </c:ext>
            </c:extLst>
          </c:dPt>
          <c:dPt>
            <c:idx val="3"/>
            <c:invertIfNegative val="0"/>
            <c:bubble3D val="0"/>
            <c:extLst>
              <c:ext xmlns:c16="http://schemas.microsoft.com/office/drawing/2014/chart" uri="{C3380CC4-5D6E-409C-BE32-E72D297353CC}">
                <c16:uniqueId val="{00000009-1FB8-4CC9-853D-711D347FE992}"/>
              </c:ext>
            </c:extLst>
          </c:dPt>
          <c:dPt>
            <c:idx val="4"/>
            <c:invertIfNegative val="0"/>
            <c:bubble3D val="0"/>
            <c:extLst>
              <c:ext xmlns:c16="http://schemas.microsoft.com/office/drawing/2014/chart" uri="{C3380CC4-5D6E-409C-BE32-E72D297353CC}">
                <c16:uniqueId val="{0000000B-1FB8-4CC9-853D-711D347FE992}"/>
              </c:ext>
            </c:extLst>
          </c:dPt>
          <c:cat>
            <c:strRef>
              <c:f>Sheet1!$A$2:$A$6</c:f>
              <c:strCache>
                <c:ptCount val="4"/>
                <c:pt idx="0">
                  <c:v>Leveraged Buyout</c:v>
                </c:pt>
                <c:pt idx="1">
                  <c:v>Discounted Cash Flow</c:v>
                </c:pt>
                <c:pt idx="2">
                  <c:v>M&amp;A Transactions</c:v>
                </c:pt>
                <c:pt idx="3">
                  <c:v>Public Companies</c:v>
                </c:pt>
              </c:strCache>
            </c:strRef>
          </c:cat>
          <c:val>
            <c:numRef>
              <c:f>Sheet1!$C$2:$C$6</c:f>
              <c:numCache>
                <c:formatCode>"$"#,##0</c:formatCode>
                <c:ptCount val="4"/>
                <c:pt idx="0">
                  <c:v>5.1825000000000045</c:v>
                </c:pt>
                <c:pt idx="1">
                  <c:v>18.556200000000004</c:v>
                </c:pt>
                <c:pt idx="2">
                  <c:v>20.617999999999995</c:v>
                </c:pt>
                <c:pt idx="3">
                  <c:v>15.463499999999996</c:v>
                </c:pt>
              </c:numCache>
            </c:numRef>
          </c:val>
          <c:extLst>
            <c:ext xmlns:c16="http://schemas.microsoft.com/office/drawing/2014/chart" uri="{C3380CC4-5D6E-409C-BE32-E72D297353CC}">
              <c16:uniqueId val="{0000000C-1FB8-4CC9-853D-711D347FE992}"/>
            </c:ext>
          </c:extLst>
        </c:ser>
        <c:ser>
          <c:idx val="2"/>
          <c:order val="2"/>
          <c:tx>
            <c:strRef>
              <c:f>Sheet1!$D$1</c:f>
              <c:strCache>
                <c:ptCount val="1"/>
                <c:pt idx="0">
                  <c:v>Series 3</c:v>
                </c:pt>
              </c:strCache>
            </c:strRef>
          </c:tx>
          <c:spPr>
            <a:noFill/>
            <a:ln w="9525">
              <a:noFill/>
            </a:ln>
          </c:spPr>
          <c:invertIfNegative val="0"/>
          <c:dLbls>
            <c:spPr>
              <a:noFill/>
              <a:ln>
                <a:noFill/>
              </a:ln>
              <a:effectLst/>
            </c:spPr>
            <c:txPr>
              <a:bodyPr/>
              <a:lstStyle/>
              <a:p>
                <a:pPr>
                  <a:defRPr b="1" i="0"/>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Sheet1!$A$2:$A$6</c:f>
              <c:strCache>
                <c:ptCount val="4"/>
                <c:pt idx="0">
                  <c:v>Leveraged Buyout</c:v>
                </c:pt>
                <c:pt idx="1">
                  <c:v>Discounted Cash Flow</c:v>
                </c:pt>
                <c:pt idx="2">
                  <c:v>M&amp;A Transactions</c:v>
                </c:pt>
                <c:pt idx="3">
                  <c:v>Public Companies</c:v>
                </c:pt>
              </c:strCache>
            </c:strRef>
          </c:cat>
          <c:val>
            <c:numRef>
              <c:f>Sheet1!$D$2:$D$6</c:f>
              <c:numCache>
                <c:formatCode>"$"#,###\ "mm"</c:formatCode>
                <c:ptCount val="4"/>
                <c:pt idx="0">
                  <c:v>82.5</c:v>
                </c:pt>
                <c:pt idx="1">
                  <c:v>90.719200000000001</c:v>
                </c:pt>
                <c:pt idx="2">
                  <c:v>87.626499999999993</c:v>
                </c:pt>
                <c:pt idx="3">
                  <c:v>87.626499999999993</c:v>
                </c:pt>
              </c:numCache>
            </c:numRef>
          </c:val>
          <c:extLst>
            <c:ext xmlns:c16="http://schemas.microsoft.com/office/drawing/2014/chart" uri="{C3380CC4-5D6E-409C-BE32-E72D297353CC}">
              <c16:uniqueId val="{0000000D-1FB8-4CC9-853D-711D347FE992}"/>
            </c:ext>
          </c:extLst>
        </c:ser>
        <c:dLbls>
          <c:showLegendKey val="0"/>
          <c:showVal val="0"/>
          <c:showCatName val="0"/>
          <c:showSerName val="0"/>
          <c:showPercent val="0"/>
          <c:showBubbleSize val="0"/>
        </c:dLbls>
        <c:gapWidth val="50"/>
        <c:overlap val="100"/>
        <c:axId val="205615104"/>
        <c:axId val="205616640"/>
      </c:barChart>
      <c:catAx>
        <c:axId val="205615104"/>
        <c:scaling>
          <c:orientation val="minMax"/>
        </c:scaling>
        <c:delete val="0"/>
        <c:axPos val="l"/>
        <c:numFmt formatCode="General" sourceLinked="0"/>
        <c:majorTickMark val="none"/>
        <c:minorTickMark val="none"/>
        <c:tickLblPos val="nextTo"/>
        <c:spPr>
          <a:ln w="3175">
            <a:solidFill>
              <a:srgbClr val="969696"/>
            </a:solidFill>
            <a:prstDash val="solid"/>
          </a:ln>
        </c:spPr>
        <c:txPr>
          <a:bodyPr/>
          <a:lstStyle/>
          <a:p>
            <a:pPr>
              <a:defRPr b="1"/>
            </a:pPr>
            <a:endParaRPr lang="en-US"/>
          </a:p>
        </c:txPr>
        <c:crossAx val="205616640"/>
        <c:crosses val="autoZero"/>
        <c:auto val="1"/>
        <c:lblAlgn val="ctr"/>
        <c:lblOffset val="100"/>
        <c:noMultiLvlLbl val="0"/>
      </c:catAx>
      <c:valAx>
        <c:axId val="205616640"/>
        <c:scaling>
          <c:orientation val="minMax"/>
          <c:max val="100"/>
          <c:min val="50"/>
        </c:scaling>
        <c:delete val="0"/>
        <c:axPos val="b"/>
        <c:numFmt formatCode="&quot;$&quot;#,##0" sourceLinked="0"/>
        <c:majorTickMark val="none"/>
        <c:minorTickMark val="none"/>
        <c:tickLblPos val="none"/>
        <c:spPr>
          <a:ln w="3175">
            <a:solidFill>
              <a:srgbClr val="969696"/>
            </a:solidFill>
            <a:prstDash val="solid"/>
          </a:ln>
        </c:spPr>
        <c:txPr>
          <a:bodyPr/>
          <a:lstStyle/>
          <a:p>
            <a:pPr>
              <a:defRPr b="1" i="0"/>
            </a:pPr>
            <a:endParaRPr lang="en-US"/>
          </a:p>
        </c:txPr>
        <c:crossAx val="205615104"/>
        <c:crosses val="autoZero"/>
        <c:crossBetween val="between"/>
        <c:majorUnit val="15"/>
        <c:minorUnit val="10"/>
      </c:valAx>
      <c:spPr>
        <a:noFill/>
        <a:ln w="25400">
          <a:noFill/>
        </a:ln>
      </c:spPr>
    </c:plotArea>
    <c:plotVisOnly val="1"/>
    <c:dispBlanksAs val="gap"/>
    <c:showDLblsOverMax val="0"/>
  </c:chart>
  <c:spPr>
    <a:noFill/>
    <a:ln w="9525">
      <a:noFill/>
    </a:ln>
    <a:effectLst/>
  </c:spPr>
  <c:txPr>
    <a:bodyPr/>
    <a:lstStyle/>
    <a:p>
      <a:pPr>
        <a:defRPr sz="800" b="0" i="1" u="none" strike="noStrike" baseline="0">
          <a:solidFill>
            <a:srgbClr val="000000"/>
          </a:solidFill>
          <a:latin typeface="Tahoma"/>
          <a:ea typeface="Tahoma"/>
          <a:cs typeface="Tahoma"/>
        </a:defRPr>
      </a:pPr>
      <a:endParaRPr lang="en-US"/>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916139580913038E-2"/>
          <c:y val="7.4074172931773374E-2"/>
          <c:w val="0.87305796150481185"/>
          <c:h val="0.85665702804098642"/>
        </c:manualLayout>
      </c:layout>
      <c:barChart>
        <c:barDir val="col"/>
        <c:grouping val="clustered"/>
        <c:varyColors val="0"/>
        <c:ser>
          <c:idx val="0"/>
          <c:order val="0"/>
          <c:tx>
            <c:strRef>
              <c:f>'Multiple Time Trends'!$B$32</c:f>
              <c:strCache>
                <c:ptCount val="1"/>
                <c:pt idx="0">
                  <c:v>Public Comparables EV / EBITDA</c:v>
                </c:pt>
              </c:strCache>
            </c:strRef>
          </c:tx>
          <c:spPr>
            <a:solidFill>
              <a:srgbClr val="07325F"/>
            </a:solidFill>
            <a:ln>
              <a:noFill/>
            </a:ln>
            <a:effectLst/>
          </c:spPr>
          <c:invertIfNegative val="0"/>
          <c:cat>
            <c:strRef>
              <c:f>'Multiple Time Trends'!$P$31:$T$31</c:f>
              <c:strCache>
                <c:ptCount val="5"/>
                <c:pt idx="0">
                  <c:v>2013</c:v>
                </c:pt>
                <c:pt idx="1">
                  <c:v>2014</c:v>
                </c:pt>
                <c:pt idx="2">
                  <c:v>2015</c:v>
                </c:pt>
                <c:pt idx="3">
                  <c:v>2016</c:v>
                </c:pt>
                <c:pt idx="4">
                  <c:v>2017</c:v>
                </c:pt>
              </c:strCache>
            </c:strRef>
          </c:cat>
          <c:val>
            <c:numRef>
              <c:f>'Multiple Time Trends'!$P$32:$T$32</c:f>
              <c:numCache>
                <c:formatCode>0.0\x</c:formatCode>
                <c:ptCount val="5"/>
                <c:pt idx="0">
                  <c:v>12.53436117647059</c:v>
                </c:pt>
                <c:pt idx="1">
                  <c:v>12.502517777777781</c:v>
                </c:pt>
                <c:pt idx="2">
                  <c:v>11.054656666666666</c:v>
                </c:pt>
                <c:pt idx="3">
                  <c:v>8.6035866666666667</c:v>
                </c:pt>
                <c:pt idx="4">
                  <c:v>8.9461172222222221</c:v>
                </c:pt>
              </c:numCache>
            </c:numRef>
          </c:val>
          <c:extLst>
            <c:ext xmlns:c16="http://schemas.microsoft.com/office/drawing/2014/chart" uri="{C3380CC4-5D6E-409C-BE32-E72D297353CC}">
              <c16:uniqueId val="{00000000-C98A-4B0D-BB95-8D6759C1BA4B}"/>
            </c:ext>
          </c:extLst>
        </c:ser>
        <c:dLbls>
          <c:showLegendKey val="0"/>
          <c:showVal val="0"/>
          <c:showCatName val="0"/>
          <c:showSerName val="0"/>
          <c:showPercent val="0"/>
          <c:showBubbleSize val="0"/>
        </c:dLbls>
        <c:gapWidth val="219"/>
        <c:axId val="1121214840"/>
        <c:axId val="1121217136"/>
      </c:barChart>
      <c:lineChart>
        <c:grouping val="standard"/>
        <c:varyColors val="0"/>
        <c:ser>
          <c:idx val="1"/>
          <c:order val="1"/>
          <c:tx>
            <c:strRef>
              <c:f>'Multiple Time Trends'!$B$33</c:f>
              <c:strCache>
                <c:ptCount val="1"/>
                <c:pt idx="0">
                  <c:v>GDP Growth (%)</c:v>
                </c:pt>
              </c:strCache>
            </c:strRef>
          </c:tx>
          <c:spPr>
            <a:ln w="28575" cap="rnd">
              <a:solidFill>
                <a:srgbClr val="9F9F9F"/>
              </a:solidFill>
              <a:round/>
            </a:ln>
            <a:effectLst/>
          </c:spPr>
          <c:marker>
            <c:symbol val="square"/>
            <c:size val="5"/>
            <c:spPr>
              <a:solidFill>
                <a:srgbClr val="9F9F9F"/>
              </a:solidFill>
              <a:ln w="9525">
                <a:noFill/>
              </a:ln>
              <a:effectLst/>
            </c:spPr>
          </c:marker>
          <c:cat>
            <c:strRef>
              <c:f>'Multiple Time Trends'!$P$31:$T$31</c:f>
              <c:strCache>
                <c:ptCount val="5"/>
                <c:pt idx="0">
                  <c:v>2013</c:v>
                </c:pt>
                <c:pt idx="1">
                  <c:v>2014</c:v>
                </c:pt>
                <c:pt idx="2">
                  <c:v>2015</c:v>
                </c:pt>
                <c:pt idx="3">
                  <c:v>2016</c:v>
                </c:pt>
                <c:pt idx="4">
                  <c:v>2017</c:v>
                </c:pt>
              </c:strCache>
            </c:strRef>
          </c:cat>
          <c:val>
            <c:numRef>
              <c:f>'Multiple Time Trends'!$P$33:$T$33</c:f>
              <c:numCache>
                <c:formatCode>0.0%</c:formatCode>
                <c:ptCount val="5"/>
                <c:pt idx="0">
                  <c:v>1.6773315299245296E-2</c:v>
                </c:pt>
                <c:pt idx="1">
                  <c:v>2.3704576714638676E-2</c:v>
                </c:pt>
                <c:pt idx="2">
                  <c:v>2.5961480405097319E-2</c:v>
                </c:pt>
                <c:pt idx="3">
                  <c:v>1.6156560601518207E-2</c:v>
                </c:pt>
                <c:pt idx="4">
                  <c:v>2.1999999999999999E-2</c:v>
                </c:pt>
              </c:numCache>
            </c:numRef>
          </c:val>
          <c:smooth val="0"/>
          <c:extLst>
            <c:ext xmlns:c16="http://schemas.microsoft.com/office/drawing/2014/chart" uri="{C3380CC4-5D6E-409C-BE32-E72D297353CC}">
              <c16:uniqueId val="{00000001-C98A-4B0D-BB95-8D6759C1BA4B}"/>
            </c:ext>
          </c:extLst>
        </c:ser>
        <c:ser>
          <c:idx val="2"/>
          <c:order val="2"/>
          <c:tx>
            <c:strRef>
              <c:f>'Multiple Time Trends'!$B$34</c:f>
              <c:strCache>
                <c:ptCount val="1"/>
                <c:pt idx="0">
                  <c:v>Unemployment Rate (%)</c:v>
                </c:pt>
              </c:strCache>
            </c:strRef>
          </c:tx>
          <c:spPr>
            <a:ln w="28575" cap="rnd">
              <a:solidFill>
                <a:srgbClr val="ADC7E1"/>
              </a:solidFill>
              <a:round/>
            </a:ln>
            <a:effectLst/>
          </c:spPr>
          <c:marker>
            <c:symbol val="square"/>
            <c:size val="5"/>
            <c:spPr>
              <a:solidFill>
                <a:srgbClr val="ADC7E1"/>
              </a:solidFill>
              <a:ln w="9525">
                <a:noFill/>
              </a:ln>
              <a:effectLst/>
            </c:spPr>
          </c:marker>
          <c:cat>
            <c:strRef>
              <c:f>'Multiple Time Trends'!$P$31:$T$31</c:f>
              <c:strCache>
                <c:ptCount val="5"/>
                <c:pt idx="0">
                  <c:v>2013</c:v>
                </c:pt>
                <c:pt idx="1">
                  <c:v>2014</c:v>
                </c:pt>
                <c:pt idx="2">
                  <c:v>2015</c:v>
                </c:pt>
                <c:pt idx="3">
                  <c:v>2016</c:v>
                </c:pt>
                <c:pt idx="4">
                  <c:v>2017</c:v>
                </c:pt>
              </c:strCache>
            </c:strRef>
          </c:cat>
          <c:val>
            <c:numRef>
              <c:f>'Multiple Time Trends'!$P$34:$T$34</c:f>
              <c:numCache>
                <c:formatCode>0.0%</c:formatCode>
                <c:ptCount val="5"/>
                <c:pt idx="0">
                  <c:v>7.3666666666666672E-2</c:v>
                </c:pt>
                <c:pt idx="1">
                  <c:v>6.1666666666666668E-2</c:v>
                </c:pt>
                <c:pt idx="2">
                  <c:v>5.2583333333333336E-2</c:v>
                </c:pt>
                <c:pt idx="3">
                  <c:v>4.8499999999999995E-2</c:v>
                </c:pt>
                <c:pt idx="4">
                  <c:v>4.5166666666666667E-2</c:v>
                </c:pt>
              </c:numCache>
            </c:numRef>
          </c:val>
          <c:smooth val="0"/>
          <c:extLst>
            <c:ext xmlns:c16="http://schemas.microsoft.com/office/drawing/2014/chart" uri="{C3380CC4-5D6E-409C-BE32-E72D297353CC}">
              <c16:uniqueId val="{00000002-C98A-4B0D-BB95-8D6759C1BA4B}"/>
            </c:ext>
          </c:extLst>
        </c:ser>
        <c:dLbls>
          <c:showLegendKey val="0"/>
          <c:showVal val="0"/>
          <c:showCatName val="0"/>
          <c:showSerName val="0"/>
          <c:showPercent val="0"/>
          <c:showBubbleSize val="0"/>
        </c:dLbls>
        <c:marker val="1"/>
        <c:smooth val="0"/>
        <c:axId val="1181351200"/>
        <c:axId val="1181351856"/>
      </c:lineChart>
      <c:catAx>
        <c:axId val="1121214840"/>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1217136"/>
        <c:crosses val="autoZero"/>
        <c:auto val="1"/>
        <c:lblAlgn val="ctr"/>
        <c:lblOffset val="100"/>
        <c:noMultiLvlLbl val="0"/>
      </c:catAx>
      <c:valAx>
        <c:axId val="1121217136"/>
        <c:scaling>
          <c:orientation val="minMax"/>
          <c:min val="-5"/>
        </c:scaling>
        <c:delete val="0"/>
        <c:axPos val="l"/>
        <c:numFmt formatCode="#,##0.0\x_);\(#,##0.0\x\)"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1214840"/>
        <c:crossesAt val="1"/>
        <c:crossBetween val="between"/>
        <c:majorUnit val="5"/>
      </c:valAx>
      <c:valAx>
        <c:axId val="1181351856"/>
        <c:scaling>
          <c:orientation val="minMax"/>
          <c:max val="0.15000000000000002"/>
          <c:min val="-5.000000000000001E-2"/>
        </c:scaling>
        <c:delete val="0"/>
        <c:axPos val="r"/>
        <c:numFmt formatCode="0.0%_);\(0.0%\)" sourceLinked="0"/>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1351200"/>
        <c:crosses val="max"/>
        <c:crossBetween val="between"/>
      </c:valAx>
      <c:catAx>
        <c:axId val="1181351200"/>
        <c:scaling>
          <c:orientation val="minMax"/>
        </c:scaling>
        <c:delete val="1"/>
        <c:axPos val="b"/>
        <c:numFmt formatCode="General" sourceLinked="1"/>
        <c:majorTickMark val="out"/>
        <c:minorTickMark val="none"/>
        <c:tickLblPos val="nextTo"/>
        <c:crossAx val="1181351856"/>
        <c:crosses val="autoZero"/>
        <c:auto val="1"/>
        <c:lblAlgn val="ctr"/>
        <c:lblOffset val="100"/>
        <c:noMultiLvlLbl val="0"/>
      </c:catAx>
      <c:spPr>
        <a:noFill/>
        <a:ln>
          <a:noFill/>
        </a:ln>
        <a:effectLst/>
      </c:spPr>
    </c:plotArea>
    <c:legend>
      <c:legendPos val="b"/>
      <c:layout>
        <c:manualLayout>
          <c:xMode val="edge"/>
          <c:yMode val="edge"/>
          <c:x val="0.16802750256279467"/>
          <c:y val="0.87662410842712457"/>
          <c:w val="0.66394487669158042"/>
          <c:h val="6.311223808888295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0.62357</cdr:x>
      <cdr:y>0.4183</cdr:y>
    </cdr:from>
    <cdr:to>
      <cdr:x>0.62357</cdr:x>
      <cdr:y>0.53799</cdr:y>
    </cdr:to>
    <cdr:cxnSp macro="">
      <cdr:nvCxnSpPr>
        <cdr:cNvPr id="3" name="Straight Connector 2">
          <a:extLst xmlns:a="http://schemas.openxmlformats.org/drawingml/2006/main">
            <a:ext uri="{FF2B5EF4-FFF2-40B4-BE49-F238E27FC236}">
              <a16:creationId xmlns:a16="http://schemas.microsoft.com/office/drawing/2014/main" id="{F8113FAA-FEDE-4BA4-90F6-281FFCC86305}"/>
            </a:ext>
          </a:extLst>
        </cdr:cNvPr>
        <cdr:cNvCxnSpPr/>
      </cdr:nvCxnSpPr>
      <cdr:spPr>
        <a:xfrm xmlns:a="http://schemas.openxmlformats.org/drawingml/2006/main">
          <a:off x="5274298" y="1357110"/>
          <a:ext cx="0" cy="388313"/>
        </a:xfrm>
        <a:prstGeom xmlns:a="http://schemas.openxmlformats.org/drawingml/2006/main" prst="line">
          <a:avLst/>
        </a:prstGeom>
        <a:ln xmlns:a="http://schemas.openxmlformats.org/drawingml/2006/main">
          <a:solidFill>
            <a:schemeClr val="accent1"/>
          </a:solidFill>
          <a:prstDash val="sysDot"/>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0.14248</cdr:x>
      <cdr:y>0.11878</cdr:y>
    </cdr:from>
    <cdr:to>
      <cdr:x>0.79978</cdr:x>
      <cdr:y>0.48999</cdr:y>
    </cdr:to>
    <cdr:sp macro="" textlink="">
      <cdr:nvSpPr>
        <cdr:cNvPr id="2" name="Freeform 1"/>
        <cdr:cNvSpPr/>
      </cdr:nvSpPr>
      <cdr:spPr>
        <a:xfrm xmlns:a="http://schemas.openxmlformats.org/drawingml/2006/main">
          <a:off x="485159" y="251096"/>
          <a:ext cx="2238233" cy="784746"/>
        </a:xfrm>
        <a:custGeom xmlns:a="http://schemas.openxmlformats.org/drawingml/2006/main">
          <a:avLst/>
          <a:gdLst>
            <a:gd name="connsiteX0" fmla="*/ 0 w 2238233"/>
            <a:gd name="connsiteY0" fmla="*/ 0 h 784746"/>
            <a:gd name="connsiteX1" fmla="*/ 13648 w 2238233"/>
            <a:gd name="connsiteY1" fmla="*/ 784746 h 784746"/>
            <a:gd name="connsiteX2" fmla="*/ 1467134 w 2238233"/>
            <a:gd name="connsiteY2" fmla="*/ 784746 h 784746"/>
            <a:gd name="connsiteX3" fmla="*/ 2142698 w 2238233"/>
            <a:gd name="connsiteY3" fmla="*/ 109182 h 784746"/>
            <a:gd name="connsiteX4" fmla="*/ 2238233 w 2238233"/>
            <a:gd name="connsiteY4" fmla="*/ 0 h 784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233" h="784746">
              <a:moveTo>
                <a:pt x="0" y="0"/>
              </a:moveTo>
              <a:lnTo>
                <a:pt x="13648" y="784746"/>
              </a:lnTo>
              <a:lnTo>
                <a:pt x="1467134" y="784746"/>
              </a:lnTo>
              <a:lnTo>
                <a:pt x="2142698" y="109182"/>
              </a:lnTo>
              <a:lnTo>
                <a:pt x="2238233" y="0"/>
              </a:lnTo>
            </a:path>
          </a:pathLst>
        </a:custGeom>
        <a:noFill xmlns:a="http://schemas.openxmlformats.org/drawingml/2006/main"/>
        <a:ln xmlns:a="http://schemas.openxmlformats.org/drawingml/2006/main" w="9525">
          <a:noFill/>
          <a:bevel/>
        </a:ln>
        <a:effectLst xmlns:a="http://schemas.openxmlformats.org/drawingml/2006/main">
          <a:outerShdw blurRad="38100" dist="38100" dir="2700000" algn="tl" rotWithShape="0">
            <a:srgbClr val="000000">
              <a:alpha val="40000"/>
            </a:srgbClr>
          </a:outerShdw>
        </a:effectLst>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45720" rIns="45720" rtlCol="0" anchor="t" anchorCtr="0"/>
        <a:lstStyle xmlns:a="http://schemas.openxmlformats.org/drawingml/2006/main"/>
        <a:p xmlns:a="http://schemas.openxmlformats.org/drawingml/2006/main">
          <a:endParaRPr lang="en-US"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608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970339" y="0"/>
            <a:ext cx="3038475" cy="466080"/>
          </a:xfrm>
          <a:prstGeom prst="rect">
            <a:avLst/>
          </a:prstGeom>
        </p:spPr>
        <p:txBody>
          <a:bodyPr vert="horz" lIns="91440" tIns="45720" rIns="91440" bIns="45720" rtlCol="0"/>
          <a:lstStyle>
            <a:lvl1pPr algn="r">
              <a:defRPr sz="1200"/>
            </a:lvl1pPr>
          </a:lstStyle>
          <a:p>
            <a:fld id="{EFCD88EB-F1DE-41BA-BB69-66BF1611FF16}" type="datetimeFigureOut">
              <a:rPr lang="en-US" smtClean="0"/>
              <a:t>8/2/2017</a:t>
            </a:fld>
            <a:endParaRPr lang="en-US" dirty="0"/>
          </a:p>
        </p:txBody>
      </p:sp>
      <p:sp>
        <p:nvSpPr>
          <p:cNvPr id="4" name="Slide Image Placeholder 3"/>
          <p:cNvSpPr>
            <a:spLocks noGrp="1" noRot="1" noChangeAspect="1"/>
          </p:cNvSpPr>
          <p:nvPr>
            <p:ph type="sldImg" idx="2"/>
          </p:nvPr>
        </p:nvSpPr>
        <p:spPr>
          <a:xfrm>
            <a:off x="1412875" y="1162050"/>
            <a:ext cx="4184650" cy="313848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421"/>
            <a:ext cx="5607050" cy="366092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30320"/>
            <a:ext cx="3038475" cy="46608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339" y="8830320"/>
            <a:ext cx="3038475" cy="466080"/>
          </a:xfrm>
          <a:prstGeom prst="rect">
            <a:avLst/>
          </a:prstGeom>
        </p:spPr>
        <p:txBody>
          <a:bodyPr vert="horz" lIns="91440" tIns="45720" rIns="91440" bIns="45720" rtlCol="0" anchor="b"/>
          <a:lstStyle>
            <a:lvl1pPr algn="r">
              <a:defRPr sz="1200"/>
            </a:lvl1pPr>
          </a:lstStyle>
          <a:p>
            <a:fld id="{F7A6ED96-D3A4-4427-A586-02E256B3FE99}" type="slidenum">
              <a:rPr lang="en-US" smtClean="0"/>
              <a:t>‹#›</a:t>
            </a:fld>
            <a:endParaRPr lang="en-US" dirty="0"/>
          </a:p>
        </p:txBody>
      </p:sp>
    </p:spTree>
    <p:extLst>
      <p:ext uri="{BB962C8B-B14F-4D97-AF65-F5344CB8AC3E}">
        <p14:creationId xmlns:p14="http://schemas.microsoft.com/office/powerpoint/2010/main" val="1297168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784AE3-F539-4133-BA54-E6FF42B6CFBD}" type="slidenum">
              <a:rPr lang="en-US" smtClean="0"/>
              <a:t>17</a:t>
            </a:fld>
            <a:endParaRPr lang="en-US" dirty="0"/>
          </a:p>
        </p:txBody>
      </p:sp>
    </p:spTree>
    <p:extLst>
      <p:ext uri="{BB962C8B-B14F-4D97-AF65-F5344CB8AC3E}">
        <p14:creationId xmlns:p14="http://schemas.microsoft.com/office/powerpoint/2010/main" val="35717917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LI_Title Slide">
    <p:spTree>
      <p:nvGrpSpPr>
        <p:cNvPr id="1" name=""/>
        <p:cNvGrpSpPr/>
        <p:nvPr/>
      </p:nvGrpSpPr>
      <p:grpSpPr>
        <a:xfrm>
          <a:off x="0" y="0"/>
          <a:ext cx="0" cy="0"/>
          <a:chOff x="0" y="0"/>
          <a:chExt cx="0" cy="0"/>
        </a:xfrm>
      </p:grpSpPr>
      <p:pic>
        <p:nvPicPr>
          <p:cNvPr id="9" name="Picture 2" descr="H:\Templates\_US\Lincoln International Logo Files\Lincoln International Logos\EPS files\LI Logo.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2249" y="5776149"/>
            <a:ext cx="2027437" cy="538147"/>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p:cNvCxnSpPr/>
          <p:nvPr userDrawn="1"/>
        </p:nvCxnSpPr>
        <p:spPr bwMode="auto">
          <a:xfrm>
            <a:off x="2538188" y="4329737"/>
            <a:ext cx="0" cy="2243591"/>
          </a:xfrm>
          <a:prstGeom prst="line">
            <a:avLst/>
          </a:prstGeom>
          <a:solidFill>
            <a:srgbClr val="000080"/>
          </a:solidFill>
          <a:ln w="9525" cap="flat" cmpd="sng" algn="ctr">
            <a:solidFill>
              <a:srgbClr val="878787"/>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userDrawn="1">
            <p:ph type="ctrTitle" hasCustomPrompt="1"/>
          </p:nvPr>
        </p:nvSpPr>
        <p:spPr>
          <a:xfrm>
            <a:off x="2880359" y="4727334"/>
            <a:ext cx="5928679" cy="557784"/>
          </a:xfrm>
        </p:spPr>
        <p:txBody>
          <a:bodyPr lIns="0"/>
          <a:lstStyle>
            <a:lvl1pPr>
              <a:defRPr>
                <a:solidFill>
                  <a:schemeClr val="tx1"/>
                </a:solidFill>
              </a:defRPr>
            </a:lvl1pPr>
          </a:lstStyle>
          <a:p>
            <a:r>
              <a:rPr lang="en-US" dirty="0"/>
              <a:t>[Presentation Title]</a:t>
            </a:r>
          </a:p>
        </p:txBody>
      </p:sp>
      <p:sp>
        <p:nvSpPr>
          <p:cNvPr id="3" name="Subtitle 2"/>
          <p:cNvSpPr>
            <a:spLocks noGrp="1"/>
          </p:cNvSpPr>
          <p:nvPr userDrawn="1">
            <p:ph type="subTitle" idx="1" hasCustomPrompt="1"/>
          </p:nvPr>
        </p:nvSpPr>
        <p:spPr>
          <a:xfrm>
            <a:off x="2880359" y="5376558"/>
            <a:ext cx="5928679" cy="384048"/>
          </a:xfrm>
        </p:spPr>
        <p:txBody>
          <a:bodyPr lIns="0" tIns="0" rIns="0" bIns="0" anchor="ctr" anchorCtr="0">
            <a:noAutofit/>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[Date]</a:t>
            </a:r>
          </a:p>
        </p:txBody>
      </p:sp>
      <p:sp>
        <p:nvSpPr>
          <p:cNvPr id="11" name="Rectangle 10"/>
          <p:cNvSpPr/>
          <p:nvPr userDrawn="1"/>
        </p:nvSpPr>
        <p:spPr bwMode="auto">
          <a:xfrm>
            <a:off x="222249" y="3778758"/>
            <a:ext cx="859536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2" name="Rectangle 11"/>
          <p:cNvSpPr/>
          <p:nvPr userDrawn="1"/>
        </p:nvSpPr>
        <p:spPr bwMode="auto">
          <a:xfrm>
            <a:off x="222249" y="3832764"/>
            <a:ext cx="859536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pic>
        <p:nvPicPr>
          <p:cNvPr id="10" name="Picture 3" descr="https://www.lucasgroup.com/" title="AL"/>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1" r="28132"/>
          <a:stretch/>
        </p:blipFill>
        <p:spPr bwMode="auto">
          <a:xfrm>
            <a:off x="222249" y="0"/>
            <a:ext cx="8595360" cy="3778758"/>
          </a:xfrm>
          <a:prstGeom prst="rect">
            <a:avLst/>
          </a:prstGeom>
          <a:noFill/>
          <a:extLst>
            <a:ext uri="{909E8E84-426E-40DD-AFC4-6F175D3DCCD1}">
              <a14:hiddenFill xmlns:a14="http://schemas.microsoft.com/office/drawing/2010/main">
                <a:solidFill>
                  <a:srgbClr val="FFFFFF"/>
                </a:solidFill>
              </a14:hiddenFill>
            </a:ext>
          </a:extLst>
        </p:spPr>
      </p:pic>
      <p:sp>
        <p:nvSpPr>
          <p:cNvPr id="14" name="Chevron 20"/>
          <p:cNvSpPr/>
          <p:nvPr userDrawn="1"/>
        </p:nvSpPr>
        <p:spPr>
          <a:xfrm>
            <a:off x="1971273" y="0"/>
            <a:ext cx="2358693" cy="3778758"/>
          </a:xfrm>
          <a:prstGeom prst="chevron">
            <a:avLst>
              <a:gd name="adj" fmla="val 44966"/>
            </a:avLst>
          </a:prstGeom>
          <a:noFill/>
          <a:ln w="28575">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5" name="Chevron 16"/>
          <p:cNvSpPr/>
          <p:nvPr userDrawn="1"/>
        </p:nvSpPr>
        <p:spPr>
          <a:xfrm>
            <a:off x="6587629" y="25435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6" name="Chevron 17"/>
          <p:cNvSpPr/>
          <p:nvPr userDrawn="1"/>
        </p:nvSpPr>
        <p:spPr>
          <a:xfrm>
            <a:off x="6350142" y="25435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7" name="Chevron 18"/>
          <p:cNvSpPr/>
          <p:nvPr userDrawn="1"/>
        </p:nvSpPr>
        <p:spPr>
          <a:xfrm>
            <a:off x="7466805" y="31693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8" name="Chevron 19"/>
          <p:cNvSpPr/>
          <p:nvPr userDrawn="1"/>
        </p:nvSpPr>
        <p:spPr>
          <a:xfrm>
            <a:off x="7767255" y="32500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9" name="Chevron 21"/>
          <p:cNvSpPr/>
          <p:nvPr userDrawn="1"/>
        </p:nvSpPr>
        <p:spPr>
          <a:xfrm>
            <a:off x="4972354" y="1235217"/>
            <a:ext cx="891871" cy="1308324"/>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20" name="Chevron 22"/>
          <p:cNvSpPr/>
          <p:nvPr userDrawn="1"/>
        </p:nvSpPr>
        <p:spPr>
          <a:xfrm>
            <a:off x="417556" y="129590"/>
            <a:ext cx="1199630" cy="175978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pic>
        <p:nvPicPr>
          <p:cNvPr id="21" name="Picture 4" descr="H:\Libraries\Logos\Lucas Group\LucasGroup_2014.emf">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22249" y="4435220"/>
            <a:ext cx="2122120" cy="44155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Image result for orchard holdings logo">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30840" y="5039912"/>
            <a:ext cx="1504938" cy="443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9157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13_LI_Divider">
    <p:spTree>
      <p:nvGrpSpPr>
        <p:cNvPr id="1" name=""/>
        <p:cNvGrpSpPr/>
        <p:nvPr/>
      </p:nvGrpSpPr>
      <p:grpSpPr>
        <a:xfrm>
          <a:off x="0" y="0"/>
          <a:ext cx="0" cy="0"/>
          <a:chOff x="0" y="0"/>
          <a:chExt cx="0" cy="0"/>
        </a:xfrm>
      </p:grpSpPr>
      <p:pic>
        <p:nvPicPr>
          <p:cNvPr id="10241" name="Picture 1" descr="Hhttps://www.lucasgroup.com/" title="AL"/>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6147" r="18275"/>
          <a:stretch/>
        </p:blipFill>
        <p:spPr bwMode="auto">
          <a:xfrm>
            <a:off x="221927" y="0"/>
            <a:ext cx="7660244" cy="3699934"/>
          </a:xfrm>
          <a:prstGeom prst="rect">
            <a:avLst/>
          </a:prstGeom>
          <a:noFill/>
          <a:extLst>
            <a:ext uri="{909E8E84-426E-40DD-AFC4-6F175D3DCCD1}">
              <a14:hiddenFill xmlns:a14="http://schemas.microsoft.com/office/drawing/2010/main">
                <a:solidFill>
                  <a:srgbClr val="FFFFFF"/>
                </a:solidFill>
              </a14:hiddenFill>
            </a:ext>
          </a:extLst>
        </p:spPr>
      </p:pic>
      <p:sp>
        <p:nvSpPr>
          <p:cNvPr id="66" name="Chevron 65"/>
          <p:cNvSpPr/>
          <p:nvPr userDrawn="1"/>
        </p:nvSpPr>
        <p:spPr>
          <a:xfrm>
            <a:off x="7025558" y="-1"/>
            <a:ext cx="1752600" cy="3700373"/>
          </a:xfrm>
          <a:prstGeom prst="chevron">
            <a:avLst>
              <a:gd name="adj" fmla="val 47645"/>
            </a:avLst>
          </a:prstGeom>
          <a:solidFill>
            <a:schemeClr val="bg1"/>
          </a:solidFill>
          <a:ln w="9525">
            <a:noFill/>
            <a:beve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sp>
        <p:nvSpPr>
          <p:cNvPr id="11" name="Chevron 10"/>
          <p:cNvSpPr/>
          <p:nvPr userDrawn="1"/>
        </p:nvSpPr>
        <p:spPr>
          <a:xfrm>
            <a:off x="7673801" y="653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2" name="Chevron 11"/>
          <p:cNvSpPr/>
          <p:nvPr userDrawn="1"/>
        </p:nvSpPr>
        <p:spPr>
          <a:xfrm>
            <a:off x="7436314" y="653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3" name="Chevron 12"/>
          <p:cNvSpPr/>
          <p:nvPr userDrawn="1"/>
        </p:nvSpPr>
        <p:spPr>
          <a:xfrm>
            <a:off x="8266780" y="6911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4" name="Chevron 13"/>
          <p:cNvSpPr/>
          <p:nvPr userDrawn="1"/>
        </p:nvSpPr>
        <p:spPr>
          <a:xfrm>
            <a:off x="8567230" y="7718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grpSp>
        <p:nvGrpSpPr>
          <p:cNvPr id="16" name="Group 15"/>
          <p:cNvGrpSpPr/>
          <p:nvPr userDrawn="1"/>
        </p:nvGrpSpPr>
        <p:grpSpPr>
          <a:xfrm>
            <a:off x="7287255" y="3278076"/>
            <a:ext cx="1621472" cy="338128"/>
            <a:chOff x="1450975" y="1814513"/>
            <a:chExt cx="8670926" cy="1808163"/>
          </a:xfrm>
        </p:grpSpPr>
        <p:sp>
          <p:nvSpPr>
            <p:cNvPr id="18"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528212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9_LI_Divider">
    <p:spTree>
      <p:nvGrpSpPr>
        <p:cNvPr id="1" name=""/>
        <p:cNvGrpSpPr/>
        <p:nvPr/>
      </p:nvGrpSpPr>
      <p:grpSpPr>
        <a:xfrm>
          <a:off x="0" y="0"/>
          <a:ext cx="0" cy="0"/>
          <a:chOff x="0" y="0"/>
          <a:chExt cx="0" cy="0"/>
        </a:xfrm>
      </p:grpSpPr>
      <p:pic>
        <p:nvPicPr>
          <p:cNvPr id="9217" name="Picture 1" descr="Hhttps://www.lucasgroup.com/" title="AL"/>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34" r="27268"/>
          <a:stretch/>
        </p:blipFill>
        <p:spPr bwMode="auto">
          <a:xfrm>
            <a:off x="222250" y="0"/>
            <a:ext cx="7654280" cy="3645928"/>
          </a:xfrm>
          <a:prstGeom prst="rect">
            <a:avLst/>
          </a:prstGeom>
          <a:noFill/>
          <a:extLst>
            <a:ext uri="{909E8E84-426E-40DD-AFC4-6F175D3DCCD1}">
              <a14:hiddenFill xmlns:a14="http://schemas.microsoft.com/office/drawing/2010/main">
                <a:solidFill>
                  <a:srgbClr val="FFFFFF"/>
                </a:solidFill>
              </a14:hiddenFill>
            </a:ext>
          </a:extLst>
        </p:spPr>
      </p:pic>
      <p:sp>
        <p:nvSpPr>
          <p:cNvPr id="66" name="Chevron 65"/>
          <p:cNvSpPr/>
          <p:nvPr userDrawn="1"/>
        </p:nvSpPr>
        <p:spPr>
          <a:xfrm>
            <a:off x="7025558" y="-1"/>
            <a:ext cx="1752600" cy="3700373"/>
          </a:xfrm>
          <a:prstGeom prst="chevron">
            <a:avLst>
              <a:gd name="adj" fmla="val 47645"/>
            </a:avLst>
          </a:prstGeom>
          <a:solidFill>
            <a:schemeClr val="bg1"/>
          </a:solidFill>
          <a:ln w="9525">
            <a:noFill/>
            <a:beve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sp>
        <p:nvSpPr>
          <p:cNvPr id="11" name="Chevron 10"/>
          <p:cNvSpPr/>
          <p:nvPr userDrawn="1"/>
        </p:nvSpPr>
        <p:spPr>
          <a:xfrm>
            <a:off x="7673801" y="653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2" name="Chevron 11"/>
          <p:cNvSpPr/>
          <p:nvPr userDrawn="1"/>
        </p:nvSpPr>
        <p:spPr>
          <a:xfrm>
            <a:off x="7436314" y="653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3" name="Chevron 12"/>
          <p:cNvSpPr/>
          <p:nvPr userDrawn="1"/>
        </p:nvSpPr>
        <p:spPr>
          <a:xfrm>
            <a:off x="8266780" y="6911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4" name="Chevron 13"/>
          <p:cNvSpPr/>
          <p:nvPr userDrawn="1"/>
        </p:nvSpPr>
        <p:spPr>
          <a:xfrm>
            <a:off x="8567230" y="7718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grpSp>
        <p:nvGrpSpPr>
          <p:cNvPr id="16" name="Group 15"/>
          <p:cNvGrpSpPr/>
          <p:nvPr userDrawn="1"/>
        </p:nvGrpSpPr>
        <p:grpSpPr>
          <a:xfrm>
            <a:off x="7287255" y="3278076"/>
            <a:ext cx="1621472" cy="338128"/>
            <a:chOff x="1450975" y="1814513"/>
            <a:chExt cx="8670926" cy="1808163"/>
          </a:xfrm>
        </p:grpSpPr>
        <p:sp>
          <p:nvSpPr>
            <p:cNvPr id="18"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521449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10_LI_Divider">
    <p:spTree>
      <p:nvGrpSpPr>
        <p:cNvPr id="1" name=""/>
        <p:cNvGrpSpPr/>
        <p:nvPr/>
      </p:nvGrpSpPr>
      <p:grpSpPr>
        <a:xfrm>
          <a:off x="0" y="0"/>
          <a:ext cx="0" cy="0"/>
          <a:chOff x="0" y="0"/>
          <a:chExt cx="0" cy="0"/>
        </a:xfrm>
      </p:grpSpPr>
      <p:pic>
        <p:nvPicPr>
          <p:cNvPr id="15362" name="Picture 2" descr="Company FB" title="AL"/>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3455" r="11883" b="9755"/>
          <a:stretch/>
        </p:blipFill>
        <p:spPr bwMode="auto">
          <a:xfrm>
            <a:off x="221927" y="-1"/>
            <a:ext cx="7654603" cy="3699935"/>
          </a:xfrm>
          <a:prstGeom prst="rect">
            <a:avLst/>
          </a:prstGeom>
          <a:noFill/>
          <a:extLst>
            <a:ext uri="{909E8E84-426E-40DD-AFC4-6F175D3DCCD1}">
              <a14:hiddenFill xmlns:a14="http://schemas.microsoft.com/office/drawing/2010/main">
                <a:solidFill>
                  <a:srgbClr val="FFFFFF"/>
                </a:solidFill>
              </a14:hiddenFill>
            </a:ext>
          </a:extLst>
        </p:spPr>
      </p:pic>
      <p:sp>
        <p:nvSpPr>
          <p:cNvPr id="66" name="Chevron 65"/>
          <p:cNvSpPr/>
          <p:nvPr userDrawn="1"/>
        </p:nvSpPr>
        <p:spPr>
          <a:xfrm>
            <a:off x="7025558" y="-1"/>
            <a:ext cx="1752600" cy="3700373"/>
          </a:xfrm>
          <a:prstGeom prst="chevron">
            <a:avLst>
              <a:gd name="adj" fmla="val 47645"/>
            </a:avLst>
          </a:prstGeom>
          <a:solidFill>
            <a:schemeClr val="bg1"/>
          </a:solidFill>
          <a:ln w="9525">
            <a:noFill/>
            <a:beve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sp>
        <p:nvSpPr>
          <p:cNvPr id="11" name="Chevron 10"/>
          <p:cNvSpPr/>
          <p:nvPr userDrawn="1"/>
        </p:nvSpPr>
        <p:spPr>
          <a:xfrm>
            <a:off x="7673801" y="653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2" name="Chevron 11"/>
          <p:cNvSpPr/>
          <p:nvPr userDrawn="1"/>
        </p:nvSpPr>
        <p:spPr>
          <a:xfrm>
            <a:off x="7436314" y="653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3" name="Chevron 12"/>
          <p:cNvSpPr/>
          <p:nvPr userDrawn="1"/>
        </p:nvSpPr>
        <p:spPr>
          <a:xfrm>
            <a:off x="8266780" y="6911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4" name="Chevron 13"/>
          <p:cNvSpPr/>
          <p:nvPr userDrawn="1"/>
        </p:nvSpPr>
        <p:spPr>
          <a:xfrm>
            <a:off x="8567230" y="7718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grpSp>
        <p:nvGrpSpPr>
          <p:cNvPr id="16" name="Group 15"/>
          <p:cNvGrpSpPr/>
          <p:nvPr userDrawn="1"/>
        </p:nvGrpSpPr>
        <p:grpSpPr>
          <a:xfrm>
            <a:off x="7287255" y="3278076"/>
            <a:ext cx="1621472" cy="338128"/>
            <a:chOff x="1450975" y="1814513"/>
            <a:chExt cx="8670926" cy="1808163"/>
          </a:xfrm>
        </p:grpSpPr>
        <p:sp>
          <p:nvSpPr>
            <p:cNvPr id="18"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70508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secHead" preserve="1">
  <p:cSld name="11_LI_Divider">
    <p:spTree>
      <p:nvGrpSpPr>
        <p:cNvPr id="1" name=""/>
        <p:cNvGrpSpPr/>
        <p:nvPr/>
      </p:nvGrpSpPr>
      <p:grpSpPr>
        <a:xfrm>
          <a:off x="0" y="0"/>
          <a:ext cx="0" cy="0"/>
          <a:chOff x="0" y="0"/>
          <a:chExt cx="0" cy="0"/>
        </a:xfrm>
      </p:grpSpPr>
      <p:pic>
        <p:nvPicPr>
          <p:cNvPr id="16386" name="Picture 2" descr="Company FB" title="AL"/>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2622" r="11883" b="23704"/>
          <a:stretch/>
        </p:blipFill>
        <p:spPr bwMode="auto">
          <a:xfrm>
            <a:off x="222251" y="1"/>
            <a:ext cx="7654279" cy="3699933"/>
          </a:xfrm>
          <a:prstGeom prst="rect">
            <a:avLst/>
          </a:prstGeom>
          <a:noFill/>
          <a:extLst>
            <a:ext uri="{909E8E84-426E-40DD-AFC4-6F175D3DCCD1}">
              <a14:hiddenFill xmlns:a14="http://schemas.microsoft.com/office/drawing/2010/main">
                <a:solidFill>
                  <a:srgbClr val="FFFFFF"/>
                </a:solidFill>
              </a14:hiddenFill>
            </a:ext>
          </a:extLst>
        </p:spPr>
      </p:pic>
      <p:sp>
        <p:nvSpPr>
          <p:cNvPr id="67" name="Chevron 66"/>
          <p:cNvSpPr/>
          <p:nvPr userDrawn="1"/>
        </p:nvSpPr>
        <p:spPr>
          <a:xfrm>
            <a:off x="7025558" y="-1"/>
            <a:ext cx="1752600" cy="3700373"/>
          </a:xfrm>
          <a:prstGeom prst="chevron">
            <a:avLst>
              <a:gd name="adj" fmla="val 47645"/>
            </a:avLst>
          </a:prstGeom>
          <a:solidFill>
            <a:schemeClr val="bg1"/>
          </a:solidFill>
          <a:ln w="9525">
            <a:noFill/>
            <a:beve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sp>
        <p:nvSpPr>
          <p:cNvPr id="11" name="Chevron 10"/>
          <p:cNvSpPr/>
          <p:nvPr userDrawn="1"/>
        </p:nvSpPr>
        <p:spPr>
          <a:xfrm>
            <a:off x="7673801" y="653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2" name="Chevron 11"/>
          <p:cNvSpPr/>
          <p:nvPr userDrawn="1"/>
        </p:nvSpPr>
        <p:spPr>
          <a:xfrm>
            <a:off x="7436314" y="653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3" name="Chevron 12"/>
          <p:cNvSpPr/>
          <p:nvPr userDrawn="1"/>
        </p:nvSpPr>
        <p:spPr>
          <a:xfrm>
            <a:off x="8266780" y="6911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4" name="Chevron 13"/>
          <p:cNvSpPr/>
          <p:nvPr userDrawn="1"/>
        </p:nvSpPr>
        <p:spPr>
          <a:xfrm>
            <a:off x="8567230" y="7718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grpSp>
        <p:nvGrpSpPr>
          <p:cNvPr id="16" name="Group 15"/>
          <p:cNvGrpSpPr/>
          <p:nvPr userDrawn="1"/>
        </p:nvGrpSpPr>
        <p:grpSpPr>
          <a:xfrm>
            <a:off x="7287255" y="3278076"/>
            <a:ext cx="1621472" cy="338128"/>
            <a:chOff x="1450975" y="1814513"/>
            <a:chExt cx="8670926" cy="1808163"/>
          </a:xfrm>
        </p:grpSpPr>
        <p:sp>
          <p:nvSpPr>
            <p:cNvPr id="18"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9150521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12_LI_Divider">
    <p:spTree>
      <p:nvGrpSpPr>
        <p:cNvPr id="1" name=""/>
        <p:cNvGrpSpPr/>
        <p:nvPr/>
      </p:nvGrpSpPr>
      <p:grpSpPr>
        <a:xfrm>
          <a:off x="0" y="0"/>
          <a:ext cx="0" cy="0"/>
          <a:chOff x="0" y="0"/>
          <a:chExt cx="0" cy="0"/>
        </a:xfrm>
      </p:grpSpPr>
      <p:pic>
        <p:nvPicPr>
          <p:cNvPr id="17410" name="Picture 2" descr="Company FB" title="AL"/>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5985" r="11592" b="38744"/>
          <a:stretch/>
        </p:blipFill>
        <p:spPr bwMode="auto">
          <a:xfrm>
            <a:off x="221927" y="0"/>
            <a:ext cx="7679931" cy="3694745"/>
          </a:xfrm>
          <a:prstGeom prst="rect">
            <a:avLst/>
          </a:prstGeom>
          <a:noFill/>
          <a:extLst>
            <a:ext uri="{909E8E84-426E-40DD-AFC4-6F175D3DCCD1}">
              <a14:hiddenFill xmlns:a14="http://schemas.microsoft.com/office/drawing/2010/main">
                <a:solidFill>
                  <a:srgbClr val="FFFFFF"/>
                </a:solidFill>
              </a14:hiddenFill>
            </a:ext>
          </a:extLst>
        </p:spPr>
      </p:pic>
      <p:sp>
        <p:nvSpPr>
          <p:cNvPr id="4" name="Chevron 3"/>
          <p:cNvSpPr/>
          <p:nvPr userDrawn="1"/>
        </p:nvSpPr>
        <p:spPr>
          <a:xfrm>
            <a:off x="7025558" y="-1"/>
            <a:ext cx="1752600" cy="3700373"/>
          </a:xfrm>
          <a:prstGeom prst="chevron">
            <a:avLst>
              <a:gd name="adj" fmla="val 47645"/>
            </a:avLst>
          </a:prstGeom>
          <a:solidFill>
            <a:schemeClr val="bg1"/>
          </a:solidFill>
          <a:ln w="9525">
            <a:noFill/>
            <a:beve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7"/>
            <a:ext cx="8686800" cy="108893"/>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sp>
        <p:nvSpPr>
          <p:cNvPr id="11" name="Chevron 10"/>
          <p:cNvSpPr/>
          <p:nvPr userDrawn="1"/>
        </p:nvSpPr>
        <p:spPr>
          <a:xfrm>
            <a:off x="7673801" y="653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2" name="Chevron 11"/>
          <p:cNvSpPr/>
          <p:nvPr userDrawn="1"/>
        </p:nvSpPr>
        <p:spPr>
          <a:xfrm>
            <a:off x="7436314" y="653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3" name="Chevron 12"/>
          <p:cNvSpPr/>
          <p:nvPr userDrawn="1"/>
        </p:nvSpPr>
        <p:spPr>
          <a:xfrm>
            <a:off x="8266780" y="6911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4" name="Chevron 13"/>
          <p:cNvSpPr/>
          <p:nvPr userDrawn="1"/>
        </p:nvSpPr>
        <p:spPr>
          <a:xfrm>
            <a:off x="8567230" y="7718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grpSp>
        <p:nvGrpSpPr>
          <p:cNvPr id="16" name="Group 15"/>
          <p:cNvGrpSpPr/>
          <p:nvPr userDrawn="1"/>
        </p:nvGrpSpPr>
        <p:grpSpPr>
          <a:xfrm>
            <a:off x="7287255" y="3278076"/>
            <a:ext cx="1621472" cy="338128"/>
            <a:chOff x="1450975" y="1814513"/>
            <a:chExt cx="8670926" cy="1808163"/>
          </a:xfrm>
        </p:grpSpPr>
        <p:sp>
          <p:nvSpPr>
            <p:cNvPr id="18"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902566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LI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
        <p:nvSpPr>
          <p:cNvPr id="3" name="Content Placeholder 2"/>
          <p:cNvSpPr>
            <a:spLocks noGrp="1"/>
          </p:cNvSpPr>
          <p:nvPr>
            <p:ph idx="1" hasCustomPrompt="1"/>
          </p:nvPr>
        </p:nvSpPr>
        <p:spPr>
          <a:xfrm>
            <a:off x="342900" y="1077913"/>
            <a:ext cx="8458200" cy="4886326"/>
          </a:xfrm>
        </p:spPr>
        <p:txBody>
          <a:bodyPr lIns="0" tIns="0" rIns="0" bIns="0">
            <a:noAutofit/>
          </a:bodyPr>
          <a:lstStyle>
            <a:lvl1pPr>
              <a:spcBef>
                <a:spcPts val="400"/>
              </a:spcBef>
              <a:defRPr sz="1000"/>
            </a:lvl1pPr>
            <a:lvl2pPr marL="344488" indent="-173038">
              <a:spcBef>
                <a:spcPts val="400"/>
              </a:spcBef>
              <a:defRPr sz="1000"/>
            </a:lvl2pPr>
            <a:lvl3pPr>
              <a:spcBef>
                <a:spcPts val="400"/>
              </a:spcBef>
              <a:defRPr sz="1000"/>
            </a:lvl3pPr>
            <a:lvl4pPr>
              <a:spcBef>
                <a:spcPts val="400"/>
              </a:spcBef>
              <a:defRPr sz="1000"/>
            </a:lvl4pPr>
          </a:lstStyle>
          <a:p>
            <a:pPr lvl="0"/>
            <a:r>
              <a:rPr lang="en-US" dirty="0"/>
              <a:t>[Bullet Level 1]</a:t>
            </a:r>
          </a:p>
          <a:p>
            <a:pPr lvl="1"/>
            <a:r>
              <a:rPr lang="en-US" dirty="0"/>
              <a:t>[Bullet Level 2]</a:t>
            </a:r>
          </a:p>
          <a:p>
            <a:pPr lvl="2"/>
            <a:r>
              <a:rPr lang="en-US" dirty="0"/>
              <a:t>[Bullet Level 3]</a:t>
            </a:r>
          </a:p>
          <a:p>
            <a:pPr lvl="3"/>
            <a:r>
              <a:rPr lang="en-US" dirty="0"/>
              <a:t>[Bullet Level 4]</a:t>
            </a:r>
          </a:p>
        </p:txBody>
      </p:sp>
    </p:spTree>
    <p:extLst>
      <p:ext uri="{BB962C8B-B14F-4D97-AF65-F5344CB8AC3E}">
        <p14:creationId xmlns:p14="http://schemas.microsoft.com/office/powerpoint/2010/main" val="11679526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LI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[Slide Title]</a:t>
            </a:r>
          </a:p>
        </p:txBody>
      </p:sp>
    </p:spTree>
    <p:extLst>
      <p:ext uri="{BB962C8B-B14F-4D97-AF65-F5344CB8AC3E}">
        <p14:creationId xmlns:p14="http://schemas.microsoft.com/office/powerpoint/2010/main" val="36019687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LI_TOC &amp; Appendix">
    <p:spTree>
      <p:nvGrpSpPr>
        <p:cNvPr id="1" name=""/>
        <p:cNvGrpSpPr/>
        <p:nvPr/>
      </p:nvGrpSpPr>
      <p:grpSpPr>
        <a:xfrm>
          <a:off x="0" y="0"/>
          <a:ext cx="0" cy="0"/>
          <a:chOff x="0" y="0"/>
          <a:chExt cx="0" cy="0"/>
        </a:xfrm>
      </p:grpSpPr>
      <p:sp>
        <p:nvSpPr>
          <p:cNvPr id="10" name="Rectangle 9"/>
          <p:cNvSpPr/>
          <p:nvPr userDrawn="1"/>
        </p:nvSpPr>
        <p:spPr bwMode="auto">
          <a:xfrm>
            <a:off x="228837" y="209550"/>
            <a:ext cx="8686800" cy="843185"/>
          </a:xfrm>
          <a:prstGeom prst="rect">
            <a:avLst/>
          </a:prstGeom>
          <a:gradFill>
            <a:gsLst>
              <a:gs pos="0">
                <a:srgbClr val="07325F"/>
              </a:gs>
              <a:gs pos="75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855663"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000000"/>
              </a:solidFill>
              <a:effectLst/>
              <a:uLnTx/>
              <a:uFillTx/>
              <a:latin typeface="Times New Roman" pitchFamily="18" charset="0"/>
              <a:cs typeface="Tahoma" panose="020B0604030504040204" pitchFamily="34" charset="0"/>
            </a:endParaRPr>
          </a:p>
        </p:txBody>
      </p:sp>
      <p:sp>
        <p:nvSpPr>
          <p:cNvPr id="3" name="Text Placeholder 2"/>
          <p:cNvSpPr>
            <a:spLocks noGrp="1"/>
          </p:cNvSpPr>
          <p:nvPr>
            <p:ph type="body" idx="1" hasCustomPrompt="1"/>
          </p:nvPr>
        </p:nvSpPr>
        <p:spPr>
          <a:xfrm>
            <a:off x="342899" y="3246120"/>
            <a:ext cx="8466139"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[Appendix __ ]</a:t>
            </a:r>
          </a:p>
        </p:txBody>
      </p:sp>
      <p:sp>
        <p:nvSpPr>
          <p:cNvPr id="7" name="Rectangle 6"/>
          <p:cNvSpPr/>
          <p:nvPr userDrawn="1"/>
        </p:nvSpPr>
        <p:spPr bwMode="auto">
          <a:xfrm>
            <a:off x="228837" y="1052736"/>
            <a:ext cx="8686800" cy="747489"/>
          </a:xfrm>
          <a:prstGeom prst="rect">
            <a:avLst/>
          </a:prstGeom>
          <a:solidFill>
            <a:srgbClr val="D9D9D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855663"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000000"/>
              </a:solidFill>
              <a:effectLst/>
              <a:uLnTx/>
              <a:uFillTx/>
              <a:latin typeface="Times New Roman" pitchFamily="18" charset="0"/>
              <a:cs typeface="Tahoma" panose="020B0604030504040204" pitchFamily="34" charset="0"/>
            </a:endParaRPr>
          </a:p>
        </p:txBody>
      </p:sp>
      <p:cxnSp>
        <p:nvCxnSpPr>
          <p:cNvPr id="9" name="Straight Connector 8"/>
          <p:cNvCxnSpPr/>
          <p:nvPr userDrawn="1"/>
        </p:nvCxnSpPr>
        <p:spPr bwMode="auto">
          <a:xfrm>
            <a:off x="228837" y="1052736"/>
            <a:ext cx="8686800" cy="0"/>
          </a:xfrm>
          <a:prstGeom prst="line">
            <a:avLst/>
          </a:prstGeom>
          <a:solidFill>
            <a:srgbClr val="07325F"/>
          </a:solidFill>
          <a:ln w="76200" cap="flat" cmpd="sng" algn="ctr">
            <a:solidFill>
              <a:srgbClr val="9F9F9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 name="Title 1"/>
          <p:cNvSpPr>
            <a:spLocks noGrp="1"/>
          </p:cNvSpPr>
          <p:nvPr userDrawn="1">
            <p:ph type="title" hasCustomPrompt="1"/>
          </p:nvPr>
        </p:nvSpPr>
        <p:spPr>
          <a:xfrm>
            <a:off x="342899" y="1197864"/>
            <a:ext cx="8466139" cy="576072"/>
          </a:xfrm>
        </p:spPr>
        <p:txBody>
          <a:bodyPr lIns="0" anchor="ctr" anchorCtr="0"/>
          <a:lstStyle>
            <a:lvl1pPr algn="l">
              <a:defRPr sz="3200" b="0" cap="none" baseline="0">
                <a:solidFill>
                  <a:schemeClr val="tx1"/>
                </a:solidFill>
              </a:defRPr>
            </a:lvl1pPr>
          </a:lstStyle>
          <a:p>
            <a:r>
              <a:rPr lang="en-US" dirty="0"/>
              <a:t>[Table of Contents or Agenda]</a:t>
            </a:r>
          </a:p>
        </p:txBody>
      </p:sp>
      <p:sp>
        <p:nvSpPr>
          <p:cNvPr id="16" name="Text Placeholder 15"/>
          <p:cNvSpPr>
            <a:spLocks noGrp="1"/>
          </p:cNvSpPr>
          <p:nvPr userDrawn="1">
            <p:ph type="body" sz="quarter" idx="10" hasCustomPrompt="1"/>
          </p:nvPr>
        </p:nvSpPr>
        <p:spPr>
          <a:xfrm>
            <a:off x="342899" y="3785616"/>
            <a:ext cx="8466139" cy="576072"/>
          </a:xfrm>
        </p:spPr>
        <p:txBody>
          <a:bodyPr vert="horz" lIns="0" tIns="0" rIns="0" bIns="0" rtlCol="0" anchor="ctr" anchorCtr="0">
            <a:noAutofit/>
          </a:bodyPr>
          <a:lstStyle>
            <a:lvl1pPr marL="0" indent="0">
              <a:buFont typeface="Arial" panose="020B0604020202020204" pitchFamily="34" charset="0"/>
              <a:buNone/>
              <a:defRPr lang="en-US" sz="3200" b="0" cap="none" baseline="0" dirty="0" smtClean="0">
                <a:latin typeface="+mj-lt"/>
                <a:ea typeface="+mj-ea"/>
                <a:cs typeface="+mj-cs"/>
              </a:defRPr>
            </a:lvl1pPr>
          </a:lstStyle>
          <a:p>
            <a:pPr lvl="0">
              <a:spcBef>
                <a:spcPct val="0"/>
              </a:spcBef>
            </a:pPr>
            <a:r>
              <a:rPr lang="en-US" dirty="0"/>
              <a:t>[Appendix Title]</a:t>
            </a:r>
          </a:p>
        </p:txBody>
      </p:sp>
      <p:cxnSp>
        <p:nvCxnSpPr>
          <p:cNvPr id="17" name="Straight Connector 16"/>
          <p:cNvCxnSpPr/>
          <p:nvPr userDrawn="1"/>
        </p:nvCxnSpPr>
        <p:spPr bwMode="auto">
          <a:xfrm>
            <a:off x="7508702" y="6345324"/>
            <a:ext cx="0" cy="432048"/>
          </a:xfrm>
          <a:prstGeom prst="line">
            <a:avLst/>
          </a:prstGeom>
          <a:solidFill>
            <a:srgbClr val="07325F"/>
          </a:solidFill>
          <a:ln w="9525" cap="flat" cmpd="sng" algn="ctr">
            <a:solidFill>
              <a:srgbClr val="9F9F9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Picture 2" descr="H:\Templates\_US\Lincoln International Logo Files\Lincoln International Logos\EPS files\LI Logo.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40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_LI_Bio Page">
    <p:spTree>
      <p:nvGrpSpPr>
        <p:cNvPr id="1" name=""/>
        <p:cNvGrpSpPr/>
        <p:nvPr/>
      </p:nvGrpSpPr>
      <p:grpSpPr>
        <a:xfrm>
          <a:off x="0" y="0"/>
          <a:ext cx="0" cy="0"/>
          <a:chOff x="0" y="0"/>
          <a:chExt cx="0" cy="0"/>
        </a:xfrm>
      </p:grpSpPr>
      <p:sp>
        <p:nvSpPr>
          <p:cNvPr id="8" name="Rectangle 7"/>
          <p:cNvSpPr/>
          <p:nvPr userDrawn="1"/>
        </p:nvSpPr>
        <p:spPr bwMode="auto">
          <a:xfrm>
            <a:off x="228836" y="209550"/>
            <a:ext cx="8686800" cy="843185"/>
          </a:xfrm>
          <a:prstGeom prst="rect">
            <a:avLst/>
          </a:prstGeom>
          <a:gradFill>
            <a:gsLst>
              <a:gs pos="0">
                <a:srgbClr val="07325F"/>
              </a:gs>
              <a:gs pos="75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855663"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000000"/>
              </a:solidFill>
              <a:effectLst/>
              <a:uLnTx/>
              <a:uFillTx/>
              <a:latin typeface="Times New Roman" pitchFamily="18" charset="0"/>
              <a:cs typeface="Tahoma" panose="020B0604030504040204" pitchFamily="34" charset="0"/>
            </a:endParaRPr>
          </a:p>
        </p:txBody>
      </p:sp>
      <p:sp>
        <p:nvSpPr>
          <p:cNvPr id="9" name="Rectangle 8"/>
          <p:cNvSpPr/>
          <p:nvPr userDrawn="1"/>
        </p:nvSpPr>
        <p:spPr bwMode="auto">
          <a:xfrm>
            <a:off x="228836" y="1052736"/>
            <a:ext cx="8686800" cy="747489"/>
          </a:xfrm>
          <a:prstGeom prst="rect">
            <a:avLst/>
          </a:prstGeom>
          <a:solidFill>
            <a:srgbClr val="D9D9D9"/>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defTabSz="855663"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dirty="0">
              <a:ln>
                <a:noFill/>
              </a:ln>
              <a:solidFill>
                <a:srgbClr val="000000"/>
              </a:solidFill>
              <a:effectLst/>
              <a:uLnTx/>
              <a:uFillTx/>
              <a:latin typeface="Times New Roman" pitchFamily="18" charset="0"/>
              <a:cs typeface="Tahoma" panose="020B0604030504040204" pitchFamily="34" charset="0"/>
            </a:endParaRPr>
          </a:p>
        </p:txBody>
      </p:sp>
      <p:cxnSp>
        <p:nvCxnSpPr>
          <p:cNvPr id="10" name="Straight Connector 9"/>
          <p:cNvCxnSpPr/>
          <p:nvPr userDrawn="1"/>
        </p:nvCxnSpPr>
        <p:spPr bwMode="auto">
          <a:xfrm>
            <a:off x="228836" y="1052736"/>
            <a:ext cx="8686800" cy="0"/>
          </a:xfrm>
          <a:prstGeom prst="line">
            <a:avLst/>
          </a:prstGeom>
          <a:solidFill>
            <a:srgbClr val="07325F"/>
          </a:solidFill>
          <a:ln w="76200" cap="flat" cmpd="sng" algn="ctr">
            <a:solidFill>
              <a:srgbClr val="9F9F9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itle 1"/>
          <p:cNvSpPr>
            <a:spLocks noGrp="1"/>
          </p:cNvSpPr>
          <p:nvPr>
            <p:ph type="title" hasCustomPrompt="1"/>
          </p:nvPr>
        </p:nvSpPr>
        <p:spPr>
          <a:xfrm>
            <a:off x="342900" y="1197864"/>
            <a:ext cx="8466138" cy="576072"/>
          </a:xfrm>
        </p:spPr>
        <p:txBody>
          <a:bodyPr lIns="0" anchor="ctr" anchorCtr="0"/>
          <a:lstStyle>
            <a:lvl1pPr algn="l">
              <a:defRPr sz="3200" b="0" cap="none" baseline="0">
                <a:solidFill>
                  <a:schemeClr val="tx1"/>
                </a:solidFill>
              </a:defRPr>
            </a:lvl1pPr>
          </a:lstStyle>
          <a:p>
            <a:r>
              <a:rPr lang="en-US" dirty="0"/>
              <a:t>[Bio Page]</a:t>
            </a:r>
          </a:p>
        </p:txBody>
      </p:sp>
      <p:pic>
        <p:nvPicPr>
          <p:cNvPr id="11" name="Picture 2" descr="H:\Templates\_US\Lincoln International Logo Files\Lincoln International Logos\EPS files\LI Logo.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222250" y="6487257"/>
            <a:ext cx="949158" cy="25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291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LI_Divider">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www.lucasgroup.com/lt" title="AL"/>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 r="24283"/>
          <a:stretch/>
        </p:blipFill>
        <p:spPr bwMode="auto">
          <a:xfrm>
            <a:off x="221927" y="0"/>
            <a:ext cx="7659502" cy="3645928"/>
          </a:xfrm>
          <a:prstGeom prst="rect">
            <a:avLst/>
          </a:prstGeom>
          <a:noFill/>
          <a:extLst>
            <a:ext uri="{909E8E84-426E-40DD-AFC4-6F175D3DCCD1}">
              <a14:hiddenFill xmlns:a14="http://schemas.microsoft.com/office/drawing/2010/main">
                <a:solidFill>
                  <a:srgbClr val="FFFFFF"/>
                </a:solidFill>
              </a14:hiddenFill>
            </a:ext>
          </a:extLst>
        </p:spPr>
      </p:pic>
      <p:sp>
        <p:nvSpPr>
          <p:cNvPr id="8" name="Chevron 65"/>
          <p:cNvSpPr/>
          <p:nvPr userDrawn="1"/>
        </p:nvSpPr>
        <p:spPr>
          <a:xfrm>
            <a:off x="7025558" y="-1"/>
            <a:ext cx="1752600" cy="3700373"/>
          </a:xfrm>
          <a:prstGeom prst="chevron">
            <a:avLst>
              <a:gd name="adj" fmla="val 47645"/>
            </a:avLst>
          </a:prstGeom>
          <a:solidFill>
            <a:schemeClr val="bg1"/>
          </a:solidFill>
          <a:ln w="9525">
            <a:noFill/>
            <a:beve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0" name="Chevron 10"/>
          <p:cNvSpPr/>
          <p:nvPr userDrawn="1"/>
        </p:nvSpPr>
        <p:spPr>
          <a:xfrm>
            <a:off x="7673801" y="653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1" name="Chevron 11"/>
          <p:cNvSpPr/>
          <p:nvPr userDrawn="1"/>
        </p:nvSpPr>
        <p:spPr>
          <a:xfrm>
            <a:off x="7436314" y="653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2" name="Chevron 12"/>
          <p:cNvSpPr/>
          <p:nvPr userDrawn="1"/>
        </p:nvSpPr>
        <p:spPr>
          <a:xfrm>
            <a:off x="8266780" y="6911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3" name="Chevron 13"/>
          <p:cNvSpPr/>
          <p:nvPr userDrawn="1"/>
        </p:nvSpPr>
        <p:spPr>
          <a:xfrm>
            <a:off x="8567230" y="7718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grpSp>
        <p:nvGrpSpPr>
          <p:cNvPr id="14" name="Group 13"/>
          <p:cNvGrpSpPr/>
          <p:nvPr userDrawn="1"/>
        </p:nvGrpSpPr>
        <p:grpSpPr>
          <a:xfrm>
            <a:off x="7287255" y="3278076"/>
            <a:ext cx="1621472" cy="338128"/>
            <a:chOff x="1450975" y="1814513"/>
            <a:chExt cx="8670926" cy="1808163"/>
          </a:xfrm>
        </p:grpSpPr>
        <p:sp>
          <p:nvSpPr>
            <p:cNvPr id="16"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8"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2"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48139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3_LI_Divider">
    <p:spTree>
      <p:nvGrpSpPr>
        <p:cNvPr id="1" name=""/>
        <p:cNvGrpSpPr/>
        <p:nvPr/>
      </p:nvGrpSpPr>
      <p:grpSpPr>
        <a:xfrm>
          <a:off x="0" y="0"/>
          <a:ext cx="0" cy="0"/>
          <a:chOff x="0" y="0"/>
          <a:chExt cx="0" cy="0"/>
        </a:xfrm>
      </p:grpSpPr>
      <p:pic>
        <p:nvPicPr>
          <p:cNvPr id="8196" name="Picture 4" descr="https://www.lucasgroup.com/" title="AL"/>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2167" r="23117"/>
          <a:stretch/>
        </p:blipFill>
        <p:spPr bwMode="auto">
          <a:xfrm>
            <a:off x="222251" y="0"/>
            <a:ext cx="7659178" cy="3694745"/>
          </a:xfrm>
          <a:prstGeom prst="rect">
            <a:avLst/>
          </a:prstGeom>
          <a:noFill/>
          <a:extLst>
            <a:ext uri="{909E8E84-426E-40DD-AFC4-6F175D3DCCD1}">
              <a14:hiddenFill xmlns:a14="http://schemas.microsoft.com/office/drawing/2010/main">
                <a:solidFill>
                  <a:srgbClr val="FFFFFF"/>
                </a:solidFill>
              </a14:hiddenFill>
            </a:ext>
          </a:extLst>
        </p:spPr>
      </p:pic>
      <p:sp>
        <p:nvSpPr>
          <p:cNvPr id="66" name="Chevron 65"/>
          <p:cNvSpPr/>
          <p:nvPr userDrawn="1"/>
        </p:nvSpPr>
        <p:spPr>
          <a:xfrm>
            <a:off x="7025558" y="-1"/>
            <a:ext cx="1752600" cy="3700373"/>
          </a:xfrm>
          <a:prstGeom prst="chevron">
            <a:avLst>
              <a:gd name="adj" fmla="val 47645"/>
            </a:avLst>
          </a:prstGeom>
          <a:solidFill>
            <a:schemeClr val="bg1"/>
          </a:solidFill>
          <a:ln w="9525">
            <a:noFill/>
            <a:beve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sp>
        <p:nvSpPr>
          <p:cNvPr id="11" name="Chevron 10"/>
          <p:cNvSpPr/>
          <p:nvPr userDrawn="1"/>
        </p:nvSpPr>
        <p:spPr>
          <a:xfrm>
            <a:off x="7673801" y="653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2" name="Chevron 11"/>
          <p:cNvSpPr/>
          <p:nvPr userDrawn="1"/>
        </p:nvSpPr>
        <p:spPr>
          <a:xfrm>
            <a:off x="7436314" y="653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3" name="Chevron 12"/>
          <p:cNvSpPr/>
          <p:nvPr userDrawn="1"/>
        </p:nvSpPr>
        <p:spPr>
          <a:xfrm>
            <a:off x="8266780" y="6911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4" name="Chevron 13"/>
          <p:cNvSpPr/>
          <p:nvPr userDrawn="1"/>
        </p:nvSpPr>
        <p:spPr>
          <a:xfrm>
            <a:off x="8567230" y="7718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grpSp>
        <p:nvGrpSpPr>
          <p:cNvPr id="16" name="Group 15"/>
          <p:cNvGrpSpPr/>
          <p:nvPr userDrawn="1"/>
        </p:nvGrpSpPr>
        <p:grpSpPr>
          <a:xfrm>
            <a:off x="7287255" y="3278076"/>
            <a:ext cx="1621472" cy="338128"/>
            <a:chOff x="1450975" y="1814513"/>
            <a:chExt cx="8670926" cy="1808163"/>
          </a:xfrm>
        </p:grpSpPr>
        <p:sp>
          <p:nvSpPr>
            <p:cNvPr id="18"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3153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4_LI_Divider">
    <p:spTree>
      <p:nvGrpSpPr>
        <p:cNvPr id="1" name=""/>
        <p:cNvGrpSpPr/>
        <p:nvPr/>
      </p:nvGrpSpPr>
      <p:grpSpPr>
        <a:xfrm>
          <a:off x="0" y="0"/>
          <a:ext cx="0" cy="0"/>
          <a:chOff x="0" y="0"/>
          <a:chExt cx="0" cy="0"/>
        </a:xfrm>
      </p:grpSpPr>
      <p:pic>
        <p:nvPicPr>
          <p:cNvPr id="14339" name="Picture 3" descr="Company Twitter page" title="AL"/>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8019" r="11883" b="18019"/>
          <a:stretch/>
        </p:blipFill>
        <p:spPr bwMode="auto">
          <a:xfrm>
            <a:off x="222251" y="0"/>
            <a:ext cx="7654279" cy="3694745"/>
          </a:xfrm>
          <a:prstGeom prst="rect">
            <a:avLst/>
          </a:prstGeom>
          <a:noFill/>
          <a:extLst>
            <a:ext uri="{909E8E84-426E-40DD-AFC4-6F175D3DCCD1}">
              <a14:hiddenFill xmlns:a14="http://schemas.microsoft.com/office/drawing/2010/main">
                <a:solidFill>
                  <a:srgbClr val="FFFFFF"/>
                </a:solidFill>
              </a14:hiddenFill>
            </a:ext>
          </a:extLst>
        </p:spPr>
      </p:pic>
      <p:sp>
        <p:nvSpPr>
          <p:cNvPr id="66" name="Chevron 65"/>
          <p:cNvSpPr/>
          <p:nvPr userDrawn="1"/>
        </p:nvSpPr>
        <p:spPr>
          <a:xfrm>
            <a:off x="7025558" y="-1"/>
            <a:ext cx="1752600" cy="3700373"/>
          </a:xfrm>
          <a:prstGeom prst="chevron">
            <a:avLst>
              <a:gd name="adj" fmla="val 47645"/>
            </a:avLst>
          </a:prstGeom>
          <a:solidFill>
            <a:schemeClr val="bg1"/>
          </a:solidFill>
          <a:ln w="9525">
            <a:noFill/>
            <a:beve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sp>
        <p:nvSpPr>
          <p:cNvPr id="11" name="Chevron 10"/>
          <p:cNvSpPr/>
          <p:nvPr userDrawn="1"/>
        </p:nvSpPr>
        <p:spPr>
          <a:xfrm>
            <a:off x="7673801" y="653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2" name="Chevron 11"/>
          <p:cNvSpPr/>
          <p:nvPr userDrawn="1"/>
        </p:nvSpPr>
        <p:spPr>
          <a:xfrm>
            <a:off x="7436314" y="653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3" name="Chevron 12"/>
          <p:cNvSpPr/>
          <p:nvPr userDrawn="1"/>
        </p:nvSpPr>
        <p:spPr>
          <a:xfrm>
            <a:off x="8266780" y="6911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4" name="Chevron 13"/>
          <p:cNvSpPr/>
          <p:nvPr userDrawn="1"/>
        </p:nvSpPr>
        <p:spPr>
          <a:xfrm>
            <a:off x="8567230" y="7718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grpSp>
        <p:nvGrpSpPr>
          <p:cNvPr id="16" name="Group 15"/>
          <p:cNvGrpSpPr/>
          <p:nvPr userDrawn="1"/>
        </p:nvGrpSpPr>
        <p:grpSpPr>
          <a:xfrm>
            <a:off x="7287255" y="3278076"/>
            <a:ext cx="1621472" cy="338128"/>
            <a:chOff x="1450975" y="1814513"/>
            <a:chExt cx="8670926" cy="1808163"/>
          </a:xfrm>
        </p:grpSpPr>
        <p:sp>
          <p:nvSpPr>
            <p:cNvPr id="18"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81399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5_LI_Divider">
    <p:spTree>
      <p:nvGrpSpPr>
        <p:cNvPr id="1" name=""/>
        <p:cNvGrpSpPr/>
        <p:nvPr/>
      </p:nvGrpSpPr>
      <p:grpSpPr>
        <a:xfrm>
          <a:off x="0" y="0"/>
          <a:ext cx="0" cy="0"/>
          <a:chOff x="0" y="0"/>
          <a:chExt cx="0" cy="0"/>
        </a:xfrm>
      </p:grpSpPr>
      <p:pic>
        <p:nvPicPr>
          <p:cNvPr id="13314" name="Picture 2" descr="Company Twitter page" title="AL"/>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2665" r="12045" b="24376"/>
          <a:stretch/>
        </p:blipFill>
        <p:spPr bwMode="auto">
          <a:xfrm>
            <a:off x="222251" y="1"/>
            <a:ext cx="7640178" cy="3645927"/>
          </a:xfrm>
          <a:prstGeom prst="rect">
            <a:avLst/>
          </a:prstGeom>
          <a:noFill/>
          <a:extLst>
            <a:ext uri="{909E8E84-426E-40DD-AFC4-6F175D3DCCD1}">
              <a14:hiddenFill xmlns:a14="http://schemas.microsoft.com/office/drawing/2010/main">
                <a:solidFill>
                  <a:srgbClr val="FFFFFF"/>
                </a:solidFill>
              </a14:hiddenFill>
            </a:ext>
          </a:extLst>
        </p:spPr>
      </p:pic>
      <p:sp>
        <p:nvSpPr>
          <p:cNvPr id="66" name="Chevron 65"/>
          <p:cNvSpPr/>
          <p:nvPr userDrawn="1"/>
        </p:nvSpPr>
        <p:spPr>
          <a:xfrm>
            <a:off x="7025558" y="-1"/>
            <a:ext cx="1752600" cy="3700373"/>
          </a:xfrm>
          <a:prstGeom prst="chevron">
            <a:avLst>
              <a:gd name="adj" fmla="val 47645"/>
            </a:avLst>
          </a:prstGeom>
          <a:solidFill>
            <a:schemeClr val="bg1"/>
          </a:solidFill>
          <a:ln w="9525">
            <a:noFill/>
            <a:beve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sp>
        <p:nvSpPr>
          <p:cNvPr id="11" name="Chevron 10"/>
          <p:cNvSpPr/>
          <p:nvPr userDrawn="1"/>
        </p:nvSpPr>
        <p:spPr>
          <a:xfrm>
            <a:off x="7673801" y="653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2" name="Chevron 11"/>
          <p:cNvSpPr/>
          <p:nvPr userDrawn="1"/>
        </p:nvSpPr>
        <p:spPr>
          <a:xfrm>
            <a:off x="7436314" y="653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3" name="Chevron 12"/>
          <p:cNvSpPr/>
          <p:nvPr userDrawn="1"/>
        </p:nvSpPr>
        <p:spPr>
          <a:xfrm>
            <a:off x="8266780" y="6911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4" name="Chevron 13"/>
          <p:cNvSpPr/>
          <p:nvPr userDrawn="1"/>
        </p:nvSpPr>
        <p:spPr>
          <a:xfrm>
            <a:off x="8567230" y="7718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grpSp>
        <p:nvGrpSpPr>
          <p:cNvPr id="16" name="Group 15"/>
          <p:cNvGrpSpPr/>
          <p:nvPr userDrawn="1"/>
        </p:nvGrpSpPr>
        <p:grpSpPr>
          <a:xfrm>
            <a:off x="7287255" y="3278076"/>
            <a:ext cx="1621472" cy="338128"/>
            <a:chOff x="1450975" y="1814513"/>
            <a:chExt cx="8670926" cy="1808163"/>
          </a:xfrm>
        </p:grpSpPr>
        <p:sp>
          <p:nvSpPr>
            <p:cNvPr id="18"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95249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6_LI_Divider">
    <p:spTree>
      <p:nvGrpSpPr>
        <p:cNvPr id="1" name=""/>
        <p:cNvGrpSpPr/>
        <p:nvPr/>
      </p:nvGrpSpPr>
      <p:grpSpPr>
        <a:xfrm>
          <a:off x="0" y="0"/>
          <a:ext cx="0" cy="0"/>
          <a:chOff x="0" y="0"/>
          <a:chExt cx="0" cy="0"/>
        </a:xfrm>
      </p:grpSpPr>
      <p:pic>
        <p:nvPicPr>
          <p:cNvPr id="12290" name="Picture 2" descr="Company LinkedIN" title="AL"/>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9233" r="11826" b="27785"/>
          <a:stretch/>
        </p:blipFill>
        <p:spPr bwMode="auto">
          <a:xfrm>
            <a:off x="222251" y="1"/>
            <a:ext cx="7659177" cy="3645928"/>
          </a:xfrm>
          <a:prstGeom prst="rect">
            <a:avLst/>
          </a:prstGeom>
          <a:noFill/>
          <a:extLst>
            <a:ext uri="{909E8E84-426E-40DD-AFC4-6F175D3DCCD1}">
              <a14:hiddenFill xmlns:a14="http://schemas.microsoft.com/office/drawing/2010/main">
                <a:solidFill>
                  <a:srgbClr val="FFFFFF"/>
                </a:solidFill>
              </a14:hiddenFill>
            </a:ext>
          </a:extLst>
        </p:spPr>
      </p:pic>
      <p:sp>
        <p:nvSpPr>
          <p:cNvPr id="66" name="Chevron 65"/>
          <p:cNvSpPr/>
          <p:nvPr userDrawn="1"/>
        </p:nvSpPr>
        <p:spPr>
          <a:xfrm>
            <a:off x="7025558" y="-1"/>
            <a:ext cx="1752600" cy="3700373"/>
          </a:xfrm>
          <a:prstGeom prst="chevron">
            <a:avLst>
              <a:gd name="adj" fmla="val 47645"/>
            </a:avLst>
          </a:prstGeom>
          <a:solidFill>
            <a:schemeClr val="bg1"/>
          </a:solidFill>
          <a:ln w="9525">
            <a:noFill/>
            <a:beve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sp>
        <p:nvSpPr>
          <p:cNvPr id="11" name="Chevron 10"/>
          <p:cNvSpPr/>
          <p:nvPr userDrawn="1"/>
        </p:nvSpPr>
        <p:spPr>
          <a:xfrm>
            <a:off x="7673801" y="653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2" name="Chevron 11"/>
          <p:cNvSpPr/>
          <p:nvPr userDrawn="1"/>
        </p:nvSpPr>
        <p:spPr>
          <a:xfrm>
            <a:off x="7436314" y="653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3" name="Chevron 12"/>
          <p:cNvSpPr/>
          <p:nvPr userDrawn="1"/>
        </p:nvSpPr>
        <p:spPr>
          <a:xfrm>
            <a:off x="8266780" y="6911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4" name="Chevron 13"/>
          <p:cNvSpPr/>
          <p:nvPr userDrawn="1"/>
        </p:nvSpPr>
        <p:spPr>
          <a:xfrm>
            <a:off x="8567230" y="7718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grpSp>
        <p:nvGrpSpPr>
          <p:cNvPr id="16" name="Group 15"/>
          <p:cNvGrpSpPr/>
          <p:nvPr userDrawn="1"/>
        </p:nvGrpSpPr>
        <p:grpSpPr>
          <a:xfrm>
            <a:off x="7287255" y="3278076"/>
            <a:ext cx="1621472" cy="338128"/>
            <a:chOff x="1450975" y="1814513"/>
            <a:chExt cx="8670926" cy="1808163"/>
          </a:xfrm>
        </p:grpSpPr>
        <p:sp>
          <p:nvSpPr>
            <p:cNvPr id="18"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92436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7_LI_Divider">
    <p:spTree>
      <p:nvGrpSpPr>
        <p:cNvPr id="1" name=""/>
        <p:cNvGrpSpPr/>
        <p:nvPr/>
      </p:nvGrpSpPr>
      <p:grpSpPr>
        <a:xfrm>
          <a:off x="0" y="0"/>
          <a:ext cx="0" cy="0"/>
          <a:chOff x="0" y="0"/>
          <a:chExt cx="0" cy="0"/>
        </a:xfrm>
      </p:grpSpPr>
      <p:pic>
        <p:nvPicPr>
          <p:cNvPr id="11266" name="Picture 2" descr="https://www.lucasgroup.com/" title="AL"/>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1529"/>
          <a:stretch/>
        </p:blipFill>
        <p:spPr bwMode="auto">
          <a:xfrm>
            <a:off x="221927" y="0"/>
            <a:ext cx="7654604" cy="3694745"/>
          </a:xfrm>
          <a:prstGeom prst="rect">
            <a:avLst/>
          </a:prstGeom>
          <a:noFill/>
          <a:extLst>
            <a:ext uri="{909E8E84-426E-40DD-AFC4-6F175D3DCCD1}">
              <a14:hiddenFill xmlns:a14="http://schemas.microsoft.com/office/drawing/2010/main">
                <a:solidFill>
                  <a:srgbClr val="FFFFFF"/>
                </a:solidFill>
              </a14:hiddenFill>
            </a:ext>
          </a:extLst>
        </p:spPr>
      </p:pic>
      <p:sp>
        <p:nvSpPr>
          <p:cNvPr id="66" name="Chevron 65"/>
          <p:cNvSpPr/>
          <p:nvPr userDrawn="1"/>
        </p:nvSpPr>
        <p:spPr>
          <a:xfrm>
            <a:off x="7025558" y="-1"/>
            <a:ext cx="1752600" cy="3700373"/>
          </a:xfrm>
          <a:prstGeom prst="chevron">
            <a:avLst>
              <a:gd name="adj" fmla="val 47645"/>
            </a:avLst>
          </a:prstGeom>
          <a:solidFill>
            <a:schemeClr val="bg1"/>
          </a:solidFill>
          <a:ln w="9525">
            <a:noFill/>
            <a:bevel/>
          </a:ln>
          <a:effectLst>
            <a:innerShdw blurRad="63500" dist="508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7" name="Rectangle 16"/>
          <p:cNvSpPr/>
          <p:nvPr userDrawn="1"/>
        </p:nvSpPr>
        <p:spPr bwMode="auto">
          <a:xfrm>
            <a:off x="221927" y="3645928"/>
            <a:ext cx="8686800" cy="108012"/>
          </a:xfrm>
          <a:prstGeom prst="rect">
            <a:avLst/>
          </a:prstGeom>
          <a:solidFill>
            <a:srgbClr val="9F9F9F"/>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cs typeface="Tahoma" panose="020B0604030504040204" pitchFamily="34" charset="0"/>
            </a:endParaRPr>
          </a:p>
        </p:txBody>
      </p:sp>
      <p:sp>
        <p:nvSpPr>
          <p:cNvPr id="15" name="Rectangle 14"/>
          <p:cNvSpPr/>
          <p:nvPr userDrawn="1"/>
        </p:nvSpPr>
        <p:spPr bwMode="auto">
          <a:xfrm>
            <a:off x="221927" y="3694745"/>
            <a:ext cx="8686800" cy="144016"/>
          </a:xfrm>
          <a:prstGeom prst="rect">
            <a:avLst/>
          </a:prstGeom>
          <a:gradFill>
            <a:gsLst>
              <a:gs pos="0">
                <a:srgbClr val="07325F"/>
              </a:gs>
              <a:gs pos="80000">
                <a:schemeClr val="accent3">
                  <a:lumMod val="40000"/>
                  <a:lumOff val="60000"/>
                </a:schemeClr>
              </a:gs>
              <a:gs pos="98000">
                <a:srgbClr val="FFFFFF"/>
              </a:gs>
            </a:gsLst>
            <a:lin ang="0" scaled="0"/>
          </a:gra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dirty="0">
              <a:ln>
                <a:noFill/>
              </a:ln>
              <a:solidFill>
                <a:srgbClr val="000000"/>
              </a:solidFill>
              <a:effectLst/>
              <a:uLnTx/>
              <a:uFillTx/>
              <a:latin typeface="Times New Roman" pitchFamily="18" charset="0"/>
              <a:cs typeface="Tahoma" panose="020B0604030504040204" pitchFamily="34" charset="0"/>
            </a:endParaRPr>
          </a:p>
        </p:txBody>
      </p:sp>
      <p:sp>
        <p:nvSpPr>
          <p:cNvPr id="2" name="Title 1"/>
          <p:cNvSpPr>
            <a:spLocks noGrp="1"/>
          </p:cNvSpPr>
          <p:nvPr userDrawn="1">
            <p:ph type="title" hasCustomPrompt="1"/>
          </p:nvPr>
        </p:nvSpPr>
        <p:spPr>
          <a:xfrm>
            <a:off x="342900" y="4581145"/>
            <a:ext cx="8466138" cy="1224120"/>
          </a:xfrm>
        </p:spPr>
        <p:txBody>
          <a:bodyPr lIns="0" anchor="t"/>
          <a:lstStyle>
            <a:lvl1pPr algn="l">
              <a:defRPr sz="3600" b="0" cap="none" baseline="0">
                <a:solidFill>
                  <a:schemeClr val="tx1"/>
                </a:solidFill>
              </a:defRPr>
            </a:lvl1pPr>
          </a:lstStyle>
          <a:p>
            <a:r>
              <a:rPr lang="en-US" dirty="0"/>
              <a:t>[Section Title]</a:t>
            </a:r>
          </a:p>
        </p:txBody>
      </p:sp>
      <p:sp>
        <p:nvSpPr>
          <p:cNvPr id="3" name="Text Placeholder 2"/>
          <p:cNvSpPr>
            <a:spLocks noGrp="1"/>
          </p:cNvSpPr>
          <p:nvPr userDrawn="1">
            <p:ph type="body" idx="1" hasCustomPrompt="1"/>
          </p:nvPr>
        </p:nvSpPr>
        <p:spPr>
          <a:xfrm>
            <a:off x="342504" y="4160520"/>
            <a:ext cx="8466138" cy="274320"/>
          </a:xfrm>
        </p:spPr>
        <p:txBody>
          <a:bodyPr lIns="0" tIns="0" rIns="0" bIns="0" anchor="ctr" anchorCtr="0">
            <a:noAutofit/>
          </a:bodyPr>
          <a:lstStyle>
            <a:lvl1pPr marL="0" indent="0">
              <a:buNone/>
              <a:defRPr sz="18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[Section __ ]</a:t>
            </a:r>
          </a:p>
        </p:txBody>
      </p:sp>
      <p:pic>
        <p:nvPicPr>
          <p:cNvPr id="9" name="Picture 2" descr="H:\Templates\_US\Lincoln International Logo Files\Lincoln International Logos\EPS files\LI Logo.emf"/>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732128" y="6386925"/>
            <a:ext cx="1186447" cy="317500"/>
          </a:xfrm>
          <a:prstGeom prst="rect">
            <a:avLst/>
          </a:prstGeom>
          <a:noFill/>
          <a:extLst>
            <a:ext uri="{909E8E84-426E-40DD-AFC4-6F175D3DCCD1}">
              <a14:hiddenFill xmlns:a14="http://schemas.microsoft.com/office/drawing/2010/main">
                <a:solidFill>
                  <a:srgbClr val="FFFFFF"/>
                </a:solidFill>
              </a14:hiddenFill>
            </a:ext>
          </a:extLst>
        </p:spPr>
      </p:pic>
      <p:sp>
        <p:nvSpPr>
          <p:cNvPr id="11" name="Chevron 10"/>
          <p:cNvSpPr/>
          <p:nvPr userDrawn="1"/>
        </p:nvSpPr>
        <p:spPr>
          <a:xfrm>
            <a:off x="7673801" y="65341"/>
            <a:ext cx="481592" cy="706469"/>
          </a:xfrm>
          <a:prstGeom prst="chevron">
            <a:avLst>
              <a:gd name="adj" fmla="val 44966"/>
            </a:avLst>
          </a:prstGeom>
          <a:noFill/>
          <a:ln w="19050">
            <a:solidFill>
              <a:schemeClr val="accent5"/>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2" name="Chevron 11"/>
          <p:cNvSpPr/>
          <p:nvPr userDrawn="1"/>
        </p:nvSpPr>
        <p:spPr>
          <a:xfrm>
            <a:off x="7436314" y="65341"/>
            <a:ext cx="313030" cy="459198"/>
          </a:xfrm>
          <a:prstGeom prst="chevron">
            <a:avLst>
              <a:gd name="adj" fmla="val 44966"/>
            </a:avLst>
          </a:prstGeom>
          <a:noFill/>
          <a:ln w="19050">
            <a:solidFill>
              <a:schemeClr val="accent6"/>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3" name="Chevron 12"/>
          <p:cNvSpPr/>
          <p:nvPr userDrawn="1"/>
        </p:nvSpPr>
        <p:spPr>
          <a:xfrm>
            <a:off x="8266780" y="691145"/>
            <a:ext cx="313030" cy="459198"/>
          </a:xfrm>
          <a:prstGeom prst="chevron">
            <a:avLst>
              <a:gd name="adj" fmla="val 44966"/>
            </a:avLst>
          </a:prstGeom>
          <a:noFill/>
          <a:ln w="19050">
            <a:solidFill>
              <a:schemeClr val="accent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sp>
        <p:nvSpPr>
          <p:cNvPr id="14" name="Chevron 13"/>
          <p:cNvSpPr/>
          <p:nvPr userDrawn="1"/>
        </p:nvSpPr>
        <p:spPr>
          <a:xfrm>
            <a:off x="8567230" y="771810"/>
            <a:ext cx="203054" cy="297869"/>
          </a:xfrm>
          <a:prstGeom prst="chevron">
            <a:avLst>
              <a:gd name="adj" fmla="val 44966"/>
            </a:avLst>
          </a:prstGeom>
          <a:noFill/>
          <a:ln w="19050">
            <a:solidFill>
              <a:schemeClr val="accent2"/>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solidFill>
                <a:schemeClr val="tx1"/>
              </a:solidFill>
            </a:endParaRPr>
          </a:p>
        </p:txBody>
      </p:sp>
      <p:grpSp>
        <p:nvGrpSpPr>
          <p:cNvPr id="16" name="Group 15"/>
          <p:cNvGrpSpPr/>
          <p:nvPr userDrawn="1"/>
        </p:nvGrpSpPr>
        <p:grpSpPr>
          <a:xfrm>
            <a:off x="7287255" y="3278076"/>
            <a:ext cx="1621472" cy="338128"/>
            <a:chOff x="1450975" y="1814513"/>
            <a:chExt cx="8670926" cy="1808163"/>
          </a:xfrm>
        </p:grpSpPr>
        <p:sp>
          <p:nvSpPr>
            <p:cNvPr id="18"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29"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33"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426537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bwMode="auto">
          <a:xfrm>
            <a:off x="222250" y="121953"/>
            <a:ext cx="8595360" cy="580219"/>
          </a:xfrm>
          <a:prstGeom prst="rect">
            <a:avLst/>
          </a:prstGeom>
          <a:gradFill>
            <a:gsLst>
              <a:gs pos="0">
                <a:srgbClr val="07325F"/>
              </a:gs>
              <a:gs pos="80000">
                <a:srgbClr val="7BA7D3">
                  <a:lumMod val="40000"/>
                  <a:lumOff val="60000"/>
                </a:srgbClr>
              </a:gs>
              <a:gs pos="98000">
                <a:srgbClr val="FFFFFF"/>
              </a:gs>
            </a:gsLst>
            <a:lin ang="0" scaled="0"/>
          </a:gradFill>
          <a:ln w="9525" cap="flat" cmpd="sng" algn="ctr">
            <a:noFill/>
            <a:prstDash val="solid"/>
            <a:round/>
            <a:headEnd type="none" w="med" len="med"/>
            <a:tailEnd type="none" w="med" len="med"/>
          </a:ln>
          <a:effectLst/>
          <a:extLst/>
        </p:spPr>
        <p:txBody>
          <a:bodyPr vert="horz" wrap="square" lIns="0" tIns="45720" rIns="91440" bIns="45720" numCol="1" rtlCol="0" anchor="t" anchorCtr="0" compatLnSpc="1">
            <a:prstTxWarp prst="textNoShape">
              <a:avLst/>
            </a:prstTxWarp>
          </a:bodyPr>
          <a:lstStyle/>
          <a:p>
            <a:pPr marR="0" lvl="0" indent="0" defTabSz="855663" fontAlgn="base">
              <a:lnSpc>
                <a:spcPct val="100000"/>
              </a:lnSpc>
              <a:spcBef>
                <a:spcPct val="0"/>
              </a:spcBef>
              <a:spcAft>
                <a:spcPct val="0"/>
              </a:spcAft>
              <a:buClrTx/>
              <a:buSzTx/>
              <a:buFontTx/>
              <a:buNone/>
              <a:tabLst/>
            </a:pPr>
            <a:endParaRPr kumimoji="0" lang="en-US" sz="2200" b="0" i="0" u="none" strike="noStrike" kern="0" cap="none" spc="0" normalizeH="0" baseline="0" noProof="0" dirty="0">
              <a:ln>
                <a:noFill/>
              </a:ln>
              <a:solidFill>
                <a:srgbClr val="000000"/>
              </a:solidFill>
              <a:effectLst/>
              <a:uLnTx/>
              <a:uFillTx/>
              <a:latin typeface="Times New Roman" pitchFamily="18" charset="0"/>
              <a:cs typeface="Tahoma" panose="020B0604030504040204" pitchFamily="34" charset="0"/>
            </a:endParaRPr>
          </a:p>
        </p:txBody>
      </p:sp>
      <p:sp>
        <p:nvSpPr>
          <p:cNvPr id="2" name="Title Placeholder 1"/>
          <p:cNvSpPr>
            <a:spLocks noGrp="1"/>
          </p:cNvSpPr>
          <p:nvPr>
            <p:ph type="title"/>
          </p:nvPr>
        </p:nvSpPr>
        <p:spPr>
          <a:xfrm>
            <a:off x="342900" y="118872"/>
            <a:ext cx="7127748" cy="585216"/>
          </a:xfrm>
          <a:prstGeom prst="rect">
            <a:avLst/>
          </a:prstGeom>
        </p:spPr>
        <p:txBody>
          <a:bodyPr vert="horz" wrap="none" lIns="0" tIns="0" rIns="0" bIns="0" rtlCol="0" anchor="ctr">
            <a:noAutofit/>
          </a:bodyPr>
          <a:lstStyle/>
          <a:p>
            <a:r>
              <a:rPr lang="en-US" dirty="0"/>
              <a:t>[Slide Title]</a:t>
            </a:r>
          </a:p>
        </p:txBody>
      </p:sp>
      <p:sp>
        <p:nvSpPr>
          <p:cNvPr id="3" name="Text Placeholder 2"/>
          <p:cNvSpPr>
            <a:spLocks noGrp="1"/>
          </p:cNvSpPr>
          <p:nvPr>
            <p:ph type="body" idx="1"/>
          </p:nvPr>
        </p:nvSpPr>
        <p:spPr>
          <a:xfrm>
            <a:off x="344731" y="1077913"/>
            <a:ext cx="8458200" cy="5048251"/>
          </a:xfrm>
          <a:prstGeom prst="rect">
            <a:avLst/>
          </a:prstGeom>
        </p:spPr>
        <p:txBody>
          <a:bodyPr vert="horz" lIns="45720" tIns="0" rIns="0" bIns="0" rtlCol="0">
            <a:noAutofit/>
          </a:bodyPr>
          <a:lstStyle/>
          <a:p>
            <a:pPr lvl="0"/>
            <a:r>
              <a:rPr lang="en-US" dirty="0"/>
              <a:t>[Bullet Level 1]</a:t>
            </a:r>
          </a:p>
          <a:p>
            <a:pPr lvl="1"/>
            <a:r>
              <a:rPr lang="en-US" dirty="0"/>
              <a:t>[Bullet Level 2]</a:t>
            </a:r>
          </a:p>
          <a:p>
            <a:pPr lvl="2"/>
            <a:r>
              <a:rPr lang="en-US" dirty="0"/>
              <a:t>[Bullet Level 3]</a:t>
            </a:r>
          </a:p>
          <a:p>
            <a:pPr lvl="3"/>
            <a:r>
              <a:rPr lang="en-US" dirty="0"/>
              <a:t>[Bullet Level 4]</a:t>
            </a:r>
          </a:p>
        </p:txBody>
      </p:sp>
      <p:sp>
        <p:nvSpPr>
          <p:cNvPr id="8" name="L_BottomLine"/>
          <p:cNvSpPr>
            <a:spLocks noChangeShapeType="1"/>
          </p:cNvSpPr>
          <p:nvPr>
            <p:custDataLst>
              <p:tags r:id="rId18"/>
            </p:custDataLst>
          </p:nvPr>
        </p:nvSpPr>
        <p:spPr bwMode="auto">
          <a:xfrm flipV="1">
            <a:off x="222250" y="6448178"/>
            <a:ext cx="8686800" cy="0"/>
          </a:xfrm>
          <a:prstGeom prst="line">
            <a:avLst/>
          </a:prstGeom>
          <a:noFill/>
          <a:ln w="12700">
            <a:gradFill>
              <a:gsLst>
                <a:gs pos="0">
                  <a:srgbClr val="07325F"/>
                </a:gs>
                <a:gs pos="75000">
                  <a:schemeClr val="accent3">
                    <a:lumMod val="40000"/>
                    <a:lumOff val="60000"/>
                  </a:schemeClr>
                </a:gs>
                <a:gs pos="100000">
                  <a:srgbClr val="FFFFFF"/>
                </a:gs>
              </a:gsLst>
              <a:lin ang="10800000" scaled="0"/>
            </a:gra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18288" anchor="t" anchorCtr="0"/>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dirty="0">
              <a:ln>
                <a:noFill/>
              </a:ln>
              <a:solidFill>
                <a:srgbClr val="000000"/>
              </a:solidFill>
              <a:effectLst/>
              <a:uLnTx/>
              <a:uFillTx/>
              <a:latin typeface="Tahoma" panose="020B0604030504040204" pitchFamily="34" charset="0"/>
              <a:cs typeface="Tahoma" panose="020B0604030504040204" pitchFamily="34" charset="0"/>
            </a:endParaRPr>
          </a:p>
        </p:txBody>
      </p:sp>
      <p:pic>
        <p:nvPicPr>
          <p:cNvPr id="9" name="Picture 2" descr="H:\Templates\_US\Lincoln International Logo Files\Lincoln International Logos\EPS files\LI Logo.emf"/>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222250" y="6487257"/>
            <a:ext cx="949158" cy="25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27449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7"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50" r:id="rId15"/>
    <p:sldLayoutId id="2147483654" r:id="rId16"/>
  </p:sldLayoutIdLst>
  <p:txStyles>
    <p:titleStyle>
      <a:lvl1pPr algn="l" defTabSz="914400" rtl="0" eaLnBrk="1" latinLnBrk="0" hangingPunct="1">
        <a:spcBef>
          <a:spcPct val="0"/>
        </a:spcBef>
        <a:buNone/>
        <a:defRPr sz="2000" b="1" kern="1200">
          <a:solidFill>
            <a:schemeClr val="bg1"/>
          </a:solidFill>
          <a:latin typeface="+mj-lt"/>
          <a:ea typeface="+mj-ea"/>
          <a:cs typeface="+mj-cs"/>
        </a:defRPr>
      </a:lvl1pPr>
    </p:titleStyle>
    <p:bodyStyle>
      <a:lvl1pPr marL="173038" indent="-173038" algn="l" defTabSz="914400" rtl="0" eaLnBrk="1" latinLnBrk="0" hangingPunct="1">
        <a:spcBef>
          <a:spcPts val="600"/>
        </a:spcBef>
        <a:buClr>
          <a:srgbClr val="07325F"/>
        </a:buClr>
        <a:buFont typeface="Wingdings" panose="05000000000000000000" pitchFamily="2" charset="2"/>
        <a:buChar char="§"/>
        <a:defRPr sz="1200" kern="1200">
          <a:solidFill>
            <a:schemeClr val="tx1"/>
          </a:solidFill>
          <a:latin typeface="Tahoma" panose="020B0604030504040204" pitchFamily="34" charset="0"/>
          <a:ea typeface="+mn-ea"/>
          <a:cs typeface="+mn-cs"/>
        </a:defRPr>
      </a:lvl1pPr>
      <a:lvl2pPr marL="344488" indent="-171450" algn="l" defTabSz="914400" rtl="0" eaLnBrk="1" latinLnBrk="0" hangingPunct="1">
        <a:spcBef>
          <a:spcPts val="600"/>
        </a:spcBef>
        <a:buClr>
          <a:srgbClr val="07325F"/>
        </a:buClr>
        <a:buFont typeface="Arial" panose="020B0604020202020204" pitchFamily="34" charset="0"/>
        <a:buChar char="-"/>
        <a:defRPr sz="1200" kern="1200">
          <a:solidFill>
            <a:schemeClr val="tx1"/>
          </a:solidFill>
          <a:latin typeface="Tahoma" panose="020B0604030504040204" pitchFamily="34" charset="0"/>
          <a:ea typeface="+mn-ea"/>
          <a:cs typeface="+mn-cs"/>
        </a:defRPr>
      </a:lvl2pPr>
      <a:lvl3pPr marL="517525" indent="-173038" algn="l" defTabSz="914400" rtl="0" eaLnBrk="1" latinLnBrk="0" hangingPunct="1">
        <a:spcBef>
          <a:spcPts val="600"/>
        </a:spcBef>
        <a:buClr>
          <a:srgbClr val="07325F"/>
        </a:buClr>
        <a:buFont typeface="Arial" panose="020B0604020202020204" pitchFamily="34" charset="0"/>
        <a:buChar char="•"/>
        <a:defRPr sz="1200" kern="1200">
          <a:solidFill>
            <a:schemeClr val="tx1"/>
          </a:solidFill>
          <a:latin typeface="Tahoma" panose="020B0604030504040204" pitchFamily="34" charset="0"/>
          <a:ea typeface="+mn-ea"/>
          <a:cs typeface="+mn-cs"/>
        </a:defRPr>
      </a:lvl3pPr>
      <a:lvl4pPr marL="690563" indent="-173038" algn="l" defTabSz="914400" rtl="0" eaLnBrk="1" latinLnBrk="0" hangingPunct="1">
        <a:spcBef>
          <a:spcPts val="600"/>
        </a:spcBef>
        <a:buClr>
          <a:srgbClr val="07325F"/>
        </a:buClr>
        <a:buFont typeface="Arial" panose="020B0604020202020204" pitchFamily="34" charset="0"/>
        <a:buChar char="-"/>
        <a:defRPr sz="1200" kern="1200">
          <a:solidFill>
            <a:schemeClr val="tx1"/>
          </a:solidFill>
          <a:latin typeface="Tahoma" panose="020B0604030504040204" pitchFamily="34" charset="0"/>
          <a:ea typeface="+mn-ea"/>
          <a:cs typeface="+mn-cs"/>
        </a:defRPr>
      </a:lvl4pPr>
      <a:lvl5pPr marL="854075" indent="-163513" algn="l" defTabSz="914400" rtl="0" eaLnBrk="1" latinLnBrk="0" hangingPunct="1">
        <a:spcBef>
          <a:spcPts val="600"/>
        </a:spcBef>
        <a:buClr>
          <a:schemeClr val="accent1"/>
        </a:buClr>
        <a:buFont typeface="Wingdings" panose="05000000000000000000" pitchFamily="2" charset="2"/>
        <a:buChar char="§"/>
        <a:defRPr sz="12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jpeg"/><Relationship Id="rId18" Type="http://schemas.openxmlformats.org/officeDocument/2006/relationships/image" Target="../media/image81.jpeg"/><Relationship Id="rId26" Type="http://schemas.openxmlformats.org/officeDocument/2006/relationships/image" Target="../media/image89.png"/><Relationship Id="rId39" Type="http://schemas.openxmlformats.org/officeDocument/2006/relationships/image" Target="../media/image101.emf"/><Relationship Id="rId3" Type="http://schemas.openxmlformats.org/officeDocument/2006/relationships/image" Target="../media/image67.jpeg"/><Relationship Id="rId21" Type="http://schemas.openxmlformats.org/officeDocument/2006/relationships/image" Target="../media/image84.png"/><Relationship Id="rId34" Type="http://schemas.openxmlformats.org/officeDocument/2006/relationships/image" Target="../media/image96.emf"/><Relationship Id="rId7" Type="http://schemas.openxmlformats.org/officeDocument/2006/relationships/image" Target="../media/image70.png"/><Relationship Id="rId12" Type="http://schemas.openxmlformats.org/officeDocument/2006/relationships/image" Target="../media/image75.png"/><Relationship Id="rId17" Type="http://schemas.openxmlformats.org/officeDocument/2006/relationships/image" Target="../media/image80.jpeg"/><Relationship Id="rId25" Type="http://schemas.openxmlformats.org/officeDocument/2006/relationships/image" Target="../media/image88.jpeg"/><Relationship Id="rId33" Type="http://schemas.openxmlformats.org/officeDocument/2006/relationships/image" Target="../media/image95.emf"/><Relationship Id="rId38" Type="http://schemas.openxmlformats.org/officeDocument/2006/relationships/image" Target="../media/image100.emf"/><Relationship Id="rId2" Type="http://schemas.openxmlformats.org/officeDocument/2006/relationships/slideLayout" Target="../slideLayouts/slideLayout16.xml"/><Relationship Id="rId16" Type="http://schemas.openxmlformats.org/officeDocument/2006/relationships/image" Target="../media/image79.gif"/><Relationship Id="rId20" Type="http://schemas.openxmlformats.org/officeDocument/2006/relationships/image" Target="../media/image83.png"/><Relationship Id="rId29" Type="http://schemas.openxmlformats.org/officeDocument/2006/relationships/image" Target="../media/image92.png"/><Relationship Id="rId41" Type="http://schemas.openxmlformats.org/officeDocument/2006/relationships/image" Target="../media/image103.emf"/><Relationship Id="rId1" Type="http://schemas.openxmlformats.org/officeDocument/2006/relationships/tags" Target="../tags/tag18.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png"/><Relationship Id="rId32" Type="http://schemas.openxmlformats.org/officeDocument/2006/relationships/image" Target="../media/image94.emf"/><Relationship Id="rId37" Type="http://schemas.openxmlformats.org/officeDocument/2006/relationships/image" Target="../media/image99.emf"/><Relationship Id="rId40" Type="http://schemas.openxmlformats.org/officeDocument/2006/relationships/image" Target="../media/image102.png"/><Relationship Id="rId5" Type="http://schemas.openxmlformats.org/officeDocument/2006/relationships/image" Target="../media/image68.png"/><Relationship Id="rId15" Type="http://schemas.openxmlformats.org/officeDocument/2006/relationships/image" Target="../media/image78.jpeg"/><Relationship Id="rId23" Type="http://schemas.openxmlformats.org/officeDocument/2006/relationships/image" Target="../media/image86.png"/><Relationship Id="rId28" Type="http://schemas.openxmlformats.org/officeDocument/2006/relationships/image" Target="../media/image91.png"/><Relationship Id="rId36" Type="http://schemas.openxmlformats.org/officeDocument/2006/relationships/image" Target="../media/image98.emf"/><Relationship Id="rId10" Type="http://schemas.openxmlformats.org/officeDocument/2006/relationships/image" Target="../media/image73.jpeg"/><Relationship Id="rId19" Type="http://schemas.openxmlformats.org/officeDocument/2006/relationships/image" Target="../media/image82.jpeg"/><Relationship Id="rId31" Type="http://schemas.openxmlformats.org/officeDocument/2006/relationships/image" Target="../media/image93.emf"/><Relationship Id="rId4" Type="http://schemas.openxmlformats.org/officeDocument/2006/relationships/hyperlink" Target="http://www.gigroup.eu/I/index.aspx" TargetMode="External"/><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jpeg"/><Relationship Id="rId27" Type="http://schemas.openxmlformats.org/officeDocument/2006/relationships/image" Target="../media/image90.gif"/><Relationship Id="rId30" Type="http://schemas.microsoft.com/office/2007/relationships/hdphoto" Target="../media/hdphoto2.wdp"/><Relationship Id="rId35" Type="http://schemas.openxmlformats.org/officeDocument/2006/relationships/image" Target="../media/image9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3.emf"/><Relationship Id="rId4"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tags" Target="../tags/tag24.xml"/><Relationship Id="rId7" Type="http://schemas.openxmlformats.org/officeDocument/2006/relationships/chart" Target="../charts/chart3.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chart" Target="../charts/chart2.xml"/><Relationship Id="rId5" Type="http://schemas.openxmlformats.org/officeDocument/2006/relationships/slideLayout" Target="../slideLayouts/slideLayout16.xml"/><Relationship Id="rId4" Type="http://schemas.openxmlformats.org/officeDocument/2006/relationships/tags" Target="../tags/tag25.xml"/><Relationship Id="rId9" Type="http://schemas.openxmlformats.org/officeDocument/2006/relationships/chart" Target="../charts/chart5.xml"/></Relationships>
</file>

<file path=ppt/slides/_rels/slide1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slideLayout" Target="../slideLayouts/slideLayout16.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s>
</file>

<file path=ppt/slides/_rels/slide15.xml.rels><?xml version="1.0" encoding="UTF-8" standalone="yes"?>
<Relationships xmlns="http://schemas.openxmlformats.org/package/2006/relationships"><Relationship Id="rId8" Type="http://schemas.openxmlformats.org/officeDocument/2006/relationships/tags" Target="../tags/tag39.xml"/><Relationship Id="rId3" Type="http://schemas.openxmlformats.org/officeDocument/2006/relationships/tags" Target="../tags/tag34.xml"/><Relationship Id="rId7" Type="http://schemas.openxmlformats.org/officeDocument/2006/relationships/tags" Target="../tags/tag38.xml"/><Relationship Id="rId12" Type="http://schemas.openxmlformats.org/officeDocument/2006/relationships/slideLayout" Target="../slideLayouts/slideLayout16.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tags" Target="../tags/tag37.xml"/><Relationship Id="rId11" Type="http://schemas.openxmlformats.org/officeDocument/2006/relationships/tags" Target="../tags/tag42.xml"/><Relationship Id="rId5" Type="http://schemas.openxmlformats.org/officeDocument/2006/relationships/tags" Target="../tags/tag36.xml"/><Relationship Id="rId10" Type="http://schemas.openxmlformats.org/officeDocument/2006/relationships/tags" Target="../tags/tag41.xml"/><Relationship Id="rId4" Type="http://schemas.openxmlformats.org/officeDocument/2006/relationships/tags" Target="../tags/tag35.xml"/><Relationship Id="rId9" Type="http://schemas.openxmlformats.org/officeDocument/2006/relationships/tags" Target="../tags/tag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105.emf"/></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slideLayout" Target="../slideLayouts/slideLayout16.xml"/><Relationship Id="rId1" Type="http://schemas.openxmlformats.org/officeDocument/2006/relationships/tags" Target="../tags/tag43.xml"/><Relationship Id="rId4" Type="http://schemas.openxmlformats.org/officeDocument/2006/relationships/chart" Target="../charts/char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emf"/><Relationship Id="rId18" Type="http://schemas.openxmlformats.org/officeDocument/2006/relationships/image" Target="../media/image31.png"/><Relationship Id="rId26" Type="http://schemas.openxmlformats.org/officeDocument/2006/relationships/image" Target="../media/image38.png"/><Relationship Id="rId3" Type="http://schemas.openxmlformats.org/officeDocument/2006/relationships/image" Target="../media/image16.emf"/><Relationship Id="rId21" Type="http://schemas.microsoft.com/office/2007/relationships/hdphoto" Target="../media/hdphoto1.wdp"/><Relationship Id="rId7" Type="http://schemas.openxmlformats.org/officeDocument/2006/relationships/image" Target="../media/image20.emf"/><Relationship Id="rId12" Type="http://schemas.openxmlformats.org/officeDocument/2006/relationships/image" Target="../media/image25.png"/><Relationship Id="rId17" Type="http://schemas.openxmlformats.org/officeDocument/2006/relationships/image" Target="../media/image30.emf"/><Relationship Id="rId25" Type="http://schemas.openxmlformats.org/officeDocument/2006/relationships/image" Target="../media/image37.png"/><Relationship Id="rId2" Type="http://schemas.openxmlformats.org/officeDocument/2006/relationships/slideLayout" Target="../slideLayouts/slideLayout16.xml"/><Relationship Id="rId16" Type="http://schemas.openxmlformats.org/officeDocument/2006/relationships/image" Target="../media/image29.png"/><Relationship Id="rId20" Type="http://schemas.openxmlformats.org/officeDocument/2006/relationships/image" Target="../media/image33.png"/><Relationship Id="rId1" Type="http://schemas.openxmlformats.org/officeDocument/2006/relationships/tags" Target="../tags/tag2.xml"/><Relationship Id="rId6" Type="http://schemas.openxmlformats.org/officeDocument/2006/relationships/image" Target="../media/image19.jpeg"/><Relationship Id="rId11" Type="http://schemas.openxmlformats.org/officeDocument/2006/relationships/image" Target="../media/image24.emf"/><Relationship Id="rId24" Type="http://schemas.openxmlformats.org/officeDocument/2006/relationships/image" Target="../media/image36.emf"/><Relationship Id="rId5" Type="http://schemas.openxmlformats.org/officeDocument/2006/relationships/image" Target="../media/image18.emf"/><Relationship Id="rId15" Type="http://schemas.openxmlformats.org/officeDocument/2006/relationships/image" Target="../media/image28.emf"/><Relationship Id="rId23" Type="http://schemas.openxmlformats.org/officeDocument/2006/relationships/image" Target="../media/image35.png"/><Relationship Id="rId28" Type="http://schemas.openxmlformats.org/officeDocument/2006/relationships/image" Target="../media/image40.png"/><Relationship Id="rId10" Type="http://schemas.openxmlformats.org/officeDocument/2006/relationships/image" Target="../media/image23.pn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emf"/><Relationship Id="rId14" Type="http://schemas.openxmlformats.org/officeDocument/2006/relationships/image" Target="../media/image27.png"/><Relationship Id="rId22" Type="http://schemas.openxmlformats.org/officeDocument/2006/relationships/image" Target="../media/image34.png"/><Relationship Id="rId27" Type="http://schemas.openxmlformats.org/officeDocument/2006/relationships/image" Target="../media/image39.emf"/></Relationships>
</file>

<file path=ppt/slides/_rels/slide20.xml.rels><?xml version="1.0" encoding="UTF-8" standalone="yes"?>
<Relationships xmlns="http://schemas.openxmlformats.org/package/2006/relationships"><Relationship Id="rId8" Type="http://schemas.openxmlformats.org/officeDocument/2006/relationships/tags" Target="../tags/tag51.xml"/><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chart" Target="../charts/chart8.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slideLayout" Target="../slideLayouts/slideLayout16.xml"/><Relationship Id="rId5" Type="http://schemas.openxmlformats.org/officeDocument/2006/relationships/tags" Target="../tags/tag48.xml"/><Relationship Id="rId10" Type="http://schemas.openxmlformats.org/officeDocument/2006/relationships/tags" Target="../tags/tag53.xml"/><Relationship Id="rId4" Type="http://schemas.openxmlformats.org/officeDocument/2006/relationships/tags" Target="../tags/tag47.xml"/><Relationship Id="rId9" Type="http://schemas.openxmlformats.org/officeDocument/2006/relationships/tags" Target="../tags/tag52.xml"/></Relationships>
</file>

<file path=ppt/slides/_rels/slide21.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chart" Target="../charts/chart9.xml"/><Relationship Id="rId5" Type="http://schemas.openxmlformats.org/officeDocument/2006/relationships/slideLayout" Target="../slideLayouts/slideLayout16.xml"/><Relationship Id="rId4" Type="http://schemas.openxmlformats.org/officeDocument/2006/relationships/tags" Target="../tags/tag5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58.xml"/></Relationships>
</file>

<file path=ppt/slides/_rels/slide23.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tags" Target="../tags/tag61.xml"/><Relationship Id="rId7" Type="http://schemas.openxmlformats.org/officeDocument/2006/relationships/image" Target="../media/image107.emf"/><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Layout" Target="../slideLayouts/slideLayout16.xml"/><Relationship Id="rId5" Type="http://schemas.openxmlformats.org/officeDocument/2006/relationships/tags" Target="../tags/tag63.xml"/><Relationship Id="rId4" Type="http://schemas.openxmlformats.org/officeDocument/2006/relationships/tags" Target="../tags/tag62.xml"/><Relationship Id="rId9" Type="http://schemas.openxmlformats.org/officeDocument/2006/relationships/chart" Target="../charts/char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44.png"/><Relationship Id="rId18" Type="http://schemas.openxmlformats.org/officeDocument/2006/relationships/image" Target="../media/image118.png"/><Relationship Id="rId26" Type="http://schemas.openxmlformats.org/officeDocument/2006/relationships/image" Target="../media/image126.jpeg"/><Relationship Id="rId39" Type="http://schemas.openxmlformats.org/officeDocument/2006/relationships/image" Target="../media/image139.png"/><Relationship Id="rId3" Type="http://schemas.openxmlformats.org/officeDocument/2006/relationships/image" Target="../media/image109.png"/><Relationship Id="rId21" Type="http://schemas.openxmlformats.org/officeDocument/2006/relationships/image" Target="../media/image121.png"/><Relationship Id="rId34" Type="http://schemas.openxmlformats.org/officeDocument/2006/relationships/image" Target="../media/image134.png"/><Relationship Id="rId42" Type="http://schemas.openxmlformats.org/officeDocument/2006/relationships/image" Target="../media/image142.jpeg"/><Relationship Id="rId7" Type="http://schemas.openxmlformats.org/officeDocument/2006/relationships/image" Target="../media/image112.jpeg"/><Relationship Id="rId12" Type="http://schemas.openxmlformats.org/officeDocument/2006/relationships/image" Target="../media/image43.png"/><Relationship Id="rId17" Type="http://schemas.openxmlformats.org/officeDocument/2006/relationships/image" Target="../media/image46.png"/><Relationship Id="rId25" Type="http://schemas.openxmlformats.org/officeDocument/2006/relationships/image" Target="../media/image125.png"/><Relationship Id="rId33" Type="http://schemas.openxmlformats.org/officeDocument/2006/relationships/image" Target="../media/image133.png"/><Relationship Id="rId38" Type="http://schemas.openxmlformats.org/officeDocument/2006/relationships/image" Target="../media/image138.png"/><Relationship Id="rId2" Type="http://schemas.openxmlformats.org/officeDocument/2006/relationships/slideLayout" Target="../slideLayouts/slideLayout16.xml"/><Relationship Id="rId16" Type="http://schemas.openxmlformats.org/officeDocument/2006/relationships/image" Target="../media/image117.png"/><Relationship Id="rId20" Type="http://schemas.openxmlformats.org/officeDocument/2006/relationships/image" Target="../media/image120.png"/><Relationship Id="rId29" Type="http://schemas.openxmlformats.org/officeDocument/2006/relationships/image" Target="../media/image129.png"/><Relationship Id="rId41" Type="http://schemas.openxmlformats.org/officeDocument/2006/relationships/image" Target="../media/image141.png"/><Relationship Id="rId1" Type="http://schemas.openxmlformats.org/officeDocument/2006/relationships/tags" Target="../tags/tag64.xml"/><Relationship Id="rId6" Type="http://schemas.openxmlformats.org/officeDocument/2006/relationships/image" Target="../media/image111.png"/><Relationship Id="rId11" Type="http://schemas.openxmlformats.org/officeDocument/2006/relationships/image" Target="../media/image42.jpeg"/><Relationship Id="rId24" Type="http://schemas.openxmlformats.org/officeDocument/2006/relationships/image" Target="../media/image124.png"/><Relationship Id="rId32" Type="http://schemas.openxmlformats.org/officeDocument/2006/relationships/image" Target="../media/image132.png"/><Relationship Id="rId37" Type="http://schemas.openxmlformats.org/officeDocument/2006/relationships/image" Target="../media/image137.gif"/><Relationship Id="rId40" Type="http://schemas.openxmlformats.org/officeDocument/2006/relationships/image" Target="../media/image140.png"/><Relationship Id="rId45" Type="http://schemas.openxmlformats.org/officeDocument/2006/relationships/image" Target="../media/image145.png"/><Relationship Id="rId5" Type="http://schemas.openxmlformats.org/officeDocument/2006/relationships/image" Target="../media/image41.emf"/><Relationship Id="rId15" Type="http://schemas.openxmlformats.org/officeDocument/2006/relationships/image" Target="../media/image45.png"/><Relationship Id="rId23" Type="http://schemas.openxmlformats.org/officeDocument/2006/relationships/image" Target="../media/image123.png"/><Relationship Id="rId28" Type="http://schemas.openxmlformats.org/officeDocument/2006/relationships/image" Target="../media/image128.png"/><Relationship Id="rId36" Type="http://schemas.openxmlformats.org/officeDocument/2006/relationships/image" Target="../media/image136.png"/><Relationship Id="rId10" Type="http://schemas.openxmlformats.org/officeDocument/2006/relationships/image" Target="../media/image115.png"/><Relationship Id="rId19" Type="http://schemas.openxmlformats.org/officeDocument/2006/relationships/image" Target="../media/image119.png"/><Relationship Id="rId31" Type="http://schemas.openxmlformats.org/officeDocument/2006/relationships/image" Target="../media/image131.png"/><Relationship Id="rId44" Type="http://schemas.openxmlformats.org/officeDocument/2006/relationships/image" Target="../media/image144.png"/><Relationship Id="rId4" Type="http://schemas.openxmlformats.org/officeDocument/2006/relationships/image" Target="../media/image110.emf"/><Relationship Id="rId9" Type="http://schemas.openxmlformats.org/officeDocument/2006/relationships/image" Target="../media/image114.png"/><Relationship Id="rId14" Type="http://schemas.openxmlformats.org/officeDocument/2006/relationships/image" Target="../media/image116.png"/><Relationship Id="rId22" Type="http://schemas.openxmlformats.org/officeDocument/2006/relationships/image" Target="../media/image122.png"/><Relationship Id="rId27" Type="http://schemas.openxmlformats.org/officeDocument/2006/relationships/image" Target="../media/image127.png"/><Relationship Id="rId30" Type="http://schemas.openxmlformats.org/officeDocument/2006/relationships/image" Target="../media/image130.png"/><Relationship Id="rId35" Type="http://schemas.openxmlformats.org/officeDocument/2006/relationships/image" Target="../media/image135.png"/><Relationship Id="rId43" Type="http://schemas.openxmlformats.org/officeDocument/2006/relationships/image" Target="../media/image143.png"/></Relationships>
</file>

<file path=ppt/slides/_rels/slide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16.xml"/><Relationship Id="rId1" Type="http://schemas.openxmlformats.org/officeDocument/2006/relationships/tags" Target="../tags/tag65.xml"/></Relationships>
</file>

<file path=ppt/slides/_rels/slide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16.xml"/><Relationship Id="rId1" Type="http://schemas.openxmlformats.org/officeDocument/2006/relationships/tags" Target="../tags/tag66.xml"/></Relationships>
</file>

<file path=ppt/slides/_rels/slide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slideLayout" Target="../slideLayouts/slideLayout16.xml"/><Relationship Id="rId1" Type="http://schemas.openxmlformats.org/officeDocument/2006/relationships/tags" Target="../tags/tag67.xml"/></Relationships>
</file>

<file path=ppt/slides/_rels/slide29.xml.rels><?xml version="1.0" encoding="UTF-8" standalone="yes"?>
<Relationships xmlns="http://schemas.openxmlformats.org/package/2006/relationships"><Relationship Id="rId8" Type="http://schemas.openxmlformats.org/officeDocument/2006/relationships/image" Target="../media/image1.emf"/><Relationship Id="rId13" Type="http://schemas.openxmlformats.org/officeDocument/2006/relationships/image" Target="../media/image150.emf"/><Relationship Id="rId3" Type="http://schemas.openxmlformats.org/officeDocument/2006/relationships/tags" Target="../tags/tag70.xml"/><Relationship Id="rId7" Type="http://schemas.openxmlformats.org/officeDocument/2006/relationships/slideLayout" Target="../slideLayouts/slideLayout16.xml"/><Relationship Id="rId12" Type="http://schemas.openxmlformats.org/officeDocument/2006/relationships/image" Target="../media/image149.png"/><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148.png"/><Relationship Id="rId5" Type="http://schemas.openxmlformats.org/officeDocument/2006/relationships/tags" Target="../tags/tag72.xml"/><Relationship Id="rId10" Type="http://schemas.openxmlformats.org/officeDocument/2006/relationships/image" Target="../media/image147.png"/><Relationship Id="rId4" Type="http://schemas.openxmlformats.org/officeDocument/2006/relationships/tags" Target="../tags/tag71.xml"/><Relationship Id="rId9" Type="http://schemas.openxmlformats.org/officeDocument/2006/relationships/image" Target="../media/image14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slideLayout" Target="../slideLayouts/slideLayout16.xml"/><Relationship Id="rId1" Type="http://schemas.openxmlformats.org/officeDocument/2006/relationships/tags" Target="../tags/tag7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7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tags" Target="../tags/tag76.xml"/><Relationship Id="rId5" Type="http://schemas.openxmlformats.org/officeDocument/2006/relationships/slideLayout" Target="../slideLayouts/slideLayout16.xml"/><Relationship Id="rId4" Type="http://schemas.openxmlformats.org/officeDocument/2006/relationships/tags" Target="../tags/tag7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152.emf"/><Relationship Id="rId1" Type="http://schemas.openxmlformats.org/officeDocument/2006/relationships/slideLayout" Target="../slideLayouts/slideLayout16.xml"/><Relationship Id="rId4" Type="http://schemas.openxmlformats.org/officeDocument/2006/relationships/image" Target="../media/image154.emf"/></Relationships>
</file>

<file path=ppt/slides/_rels/slide36.x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slideLayout" Target="../slideLayouts/slideLayout16.xml"/><Relationship Id="rId4" Type="http://schemas.openxmlformats.org/officeDocument/2006/relationships/image" Target="../media/image157.emf"/></Relationships>
</file>

<file path=ppt/slides/_rels/slide37.xml.rels><?xml version="1.0" encoding="UTF-8" standalone="yes"?>
<Relationships xmlns="http://schemas.openxmlformats.org/package/2006/relationships"><Relationship Id="rId2" Type="http://schemas.openxmlformats.org/officeDocument/2006/relationships/image" Target="../media/image158.emf"/><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slideLayout" Target="../slideLayouts/slideLayout16.xml"/><Relationship Id="rId5" Type="http://schemas.openxmlformats.org/officeDocument/2006/relationships/image" Target="../media/image163.emf"/><Relationship Id="rId4" Type="http://schemas.openxmlformats.org/officeDocument/2006/relationships/image" Target="../media/image16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image" Target="../media/image164.emf"/><Relationship Id="rId1" Type="http://schemas.openxmlformats.org/officeDocument/2006/relationships/slideLayout" Target="../slideLayouts/slideLayout16.xml"/><Relationship Id="rId4" Type="http://schemas.openxmlformats.org/officeDocument/2006/relationships/image" Target="../media/image166.emf"/></Relationships>
</file>

<file path=ppt/slides/_rels/slide41.xml.rels><?xml version="1.0" encoding="UTF-8" standalone="yes"?>
<Relationships xmlns="http://schemas.openxmlformats.org/package/2006/relationships"><Relationship Id="rId2" Type="http://schemas.openxmlformats.org/officeDocument/2006/relationships/image" Target="../media/image167.emf"/><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16.png"/><Relationship Id="rId2" Type="http://schemas.openxmlformats.org/officeDocument/2006/relationships/slideLayout" Target="../slideLayouts/slideLayout16.xml"/><Relationship Id="rId1" Type="http://schemas.openxmlformats.org/officeDocument/2006/relationships/tags" Target="../tags/tag80.xml"/><Relationship Id="rId6" Type="http://schemas.openxmlformats.org/officeDocument/2006/relationships/image" Target="../media/image115.png"/><Relationship Id="rId5" Type="http://schemas.openxmlformats.org/officeDocument/2006/relationships/image" Target="../media/image43.png"/><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16.xml"/><Relationship Id="rId1" Type="http://schemas.openxmlformats.org/officeDocument/2006/relationships/tags" Target="../tags/tag81.xml"/><Relationship Id="rId5" Type="http://schemas.openxmlformats.org/officeDocument/2006/relationships/image" Target="../media/image137.gif"/><Relationship Id="rId4" Type="http://schemas.openxmlformats.org/officeDocument/2006/relationships/image" Target="../media/image118.png"/></Relationships>
</file>

<file path=ppt/slides/_rels/slide45.xml.rels><?xml version="1.0" encoding="UTF-8" standalone="yes"?>
<Relationships xmlns="http://schemas.openxmlformats.org/package/2006/relationships"><Relationship Id="rId3" Type="http://schemas.openxmlformats.org/officeDocument/2006/relationships/image" Target="../media/image168.gif"/><Relationship Id="rId7" Type="http://schemas.openxmlformats.org/officeDocument/2006/relationships/image" Target="../media/image114.png"/><Relationship Id="rId2" Type="http://schemas.openxmlformats.org/officeDocument/2006/relationships/slideLayout" Target="../slideLayouts/slideLayout16.xml"/><Relationship Id="rId1" Type="http://schemas.openxmlformats.org/officeDocument/2006/relationships/tags" Target="../tags/tag82.xml"/><Relationship Id="rId6" Type="http://schemas.openxmlformats.org/officeDocument/2006/relationships/image" Target="../media/image121.png"/><Relationship Id="rId5" Type="http://schemas.openxmlformats.org/officeDocument/2006/relationships/image" Target="../media/image41.emf"/><Relationship Id="rId4" Type="http://schemas.openxmlformats.org/officeDocument/2006/relationships/image" Target="../media/image110.emf"/></Relationships>
</file>

<file path=ppt/slides/_rels/slide46.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20.png"/><Relationship Id="rId2" Type="http://schemas.openxmlformats.org/officeDocument/2006/relationships/slideLayout" Target="../slideLayouts/slideLayout16.xml"/><Relationship Id="rId1" Type="http://schemas.openxmlformats.org/officeDocument/2006/relationships/tags" Target="../tags/tag83.xml"/><Relationship Id="rId6" Type="http://schemas.openxmlformats.org/officeDocument/2006/relationships/image" Target="../media/image117.png"/><Relationship Id="rId5" Type="http://schemas.openxmlformats.org/officeDocument/2006/relationships/image" Target="../media/image45.png"/><Relationship Id="rId4" Type="http://schemas.openxmlformats.org/officeDocument/2006/relationships/image" Target="../media/image122.png"/></Relationships>
</file>

<file path=ppt/slides/_rels/slide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16.xml"/><Relationship Id="rId1" Type="http://schemas.openxmlformats.org/officeDocument/2006/relationships/tags" Target="../tags/tag84.xml"/></Relationships>
</file>

<file path=ppt/slides/_rels/slide5.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image" Target="../media/image44.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43.png"/><Relationship Id="rId2" Type="http://schemas.openxmlformats.org/officeDocument/2006/relationships/tags" Target="../tags/tag4.xml"/><Relationship Id="rId16" Type="http://schemas.openxmlformats.org/officeDocument/2006/relationships/image" Target="../media/image3.emf"/><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42.jpeg"/><Relationship Id="rId5" Type="http://schemas.openxmlformats.org/officeDocument/2006/relationships/tags" Target="../tags/tag7.xml"/><Relationship Id="rId15" Type="http://schemas.openxmlformats.org/officeDocument/2006/relationships/image" Target="../media/image46.png"/><Relationship Id="rId10" Type="http://schemas.openxmlformats.org/officeDocument/2006/relationships/image" Target="../media/image41.emf"/><Relationship Id="rId4" Type="http://schemas.openxmlformats.org/officeDocument/2006/relationships/tags" Target="../tags/tag6.xml"/><Relationship Id="rId9" Type="http://schemas.openxmlformats.org/officeDocument/2006/relationships/slideLayout" Target="../slideLayouts/slideLayout16.xml"/><Relationship Id="rId1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slideLayout" Target="../slideLayouts/slideLayout16.xml"/><Relationship Id="rId4" Type="http://schemas.openxmlformats.org/officeDocument/2006/relationships/tags" Target="../tags/tag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52.emf"/><Relationship Id="rId13" Type="http://schemas.openxmlformats.org/officeDocument/2006/relationships/image" Target="../media/image57.jpeg"/><Relationship Id="rId18" Type="http://schemas.openxmlformats.org/officeDocument/2006/relationships/image" Target="../media/image62.emf"/><Relationship Id="rId3" Type="http://schemas.openxmlformats.org/officeDocument/2006/relationships/image" Target="../media/image47.jpeg"/><Relationship Id="rId7" Type="http://schemas.openxmlformats.org/officeDocument/2006/relationships/image" Target="../media/image51.jpeg"/><Relationship Id="rId12" Type="http://schemas.openxmlformats.org/officeDocument/2006/relationships/image" Target="../media/image56.jpeg"/><Relationship Id="rId17" Type="http://schemas.openxmlformats.org/officeDocument/2006/relationships/image" Target="../media/image61.jpeg"/><Relationship Id="rId2" Type="http://schemas.openxmlformats.org/officeDocument/2006/relationships/chart" Target="../charts/chart1.xml"/><Relationship Id="rId16" Type="http://schemas.openxmlformats.org/officeDocument/2006/relationships/image" Target="../media/image60.jpeg"/><Relationship Id="rId20" Type="http://schemas.openxmlformats.org/officeDocument/2006/relationships/image" Target="../media/image64.jpeg"/><Relationship Id="rId1" Type="http://schemas.openxmlformats.org/officeDocument/2006/relationships/slideLayout" Target="../slideLayouts/slideLayout16.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49.jpeg"/><Relationship Id="rId15" Type="http://schemas.openxmlformats.org/officeDocument/2006/relationships/image" Target="../media/image59.jpeg"/><Relationship Id="rId10" Type="http://schemas.openxmlformats.org/officeDocument/2006/relationships/image" Target="../media/image54.jpeg"/><Relationship Id="rId19" Type="http://schemas.openxmlformats.org/officeDocument/2006/relationships/image" Target="../media/image63.emf"/><Relationship Id="rId4" Type="http://schemas.openxmlformats.org/officeDocument/2006/relationships/image" Target="../media/image48.jpeg"/><Relationship Id="rId9" Type="http://schemas.openxmlformats.org/officeDocument/2006/relationships/image" Target="../media/image53.jpeg"/><Relationship Id="rId14" Type="http://schemas.openxmlformats.org/officeDocument/2006/relationships/image" Target="../media/image58.jpeg"/></Relationships>
</file>

<file path=ppt/slides/_rels/slide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80359" y="4741724"/>
            <a:ext cx="5928679" cy="557784"/>
          </a:xfrm>
        </p:spPr>
        <p:txBody>
          <a:bodyPr/>
          <a:lstStyle/>
          <a:p>
            <a:r>
              <a:rPr lang="en-US" dirty="0"/>
              <a:t>Driving an Outlier Outcome for Lucas Group</a:t>
            </a:r>
          </a:p>
        </p:txBody>
      </p:sp>
      <p:sp>
        <p:nvSpPr>
          <p:cNvPr id="3" name="Subtitle 2"/>
          <p:cNvSpPr>
            <a:spLocks noGrp="1"/>
          </p:cNvSpPr>
          <p:nvPr>
            <p:ph type="subTitle" idx="1"/>
          </p:nvPr>
        </p:nvSpPr>
        <p:spPr>
          <a:xfrm>
            <a:off x="2880359" y="5376558"/>
            <a:ext cx="5928679" cy="384048"/>
          </a:xfrm>
        </p:spPr>
        <p:txBody>
          <a:bodyPr/>
          <a:lstStyle/>
          <a:p>
            <a:r>
              <a:rPr lang="en-US" dirty="0"/>
              <a:t>August 2, 2017</a:t>
            </a:r>
          </a:p>
        </p:txBody>
      </p:sp>
    </p:spTree>
    <p:extLst>
      <p:ext uri="{BB962C8B-B14F-4D97-AF65-F5344CB8AC3E}">
        <p14:creationId xmlns:p14="http://schemas.microsoft.com/office/powerpoint/2010/main" val="3437037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Highly Relevant Credentials</a:t>
            </a:r>
            <a:endParaRPr lang="en-US" sz="1200" dirty="0"/>
          </a:p>
        </p:txBody>
      </p:sp>
      <p:sp>
        <p:nvSpPr>
          <p:cNvPr id="4" name="Subtitle Box"/>
          <p:cNvSpPr txBox="1"/>
          <p:nvPr/>
        </p:nvSpPr>
        <p:spPr>
          <a:xfrm>
            <a:off x="342900" y="718820"/>
            <a:ext cx="8516937" cy="230832"/>
          </a:xfrm>
          <a:prstGeom prst="rect">
            <a:avLst/>
          </a:prstGeom>
          <a:noFill/>
        </p:spPr>
        <p:txBody>
          <a:bodyPr vert="horz" wrap="square" lIns="0" tIns="45720" rIns="0" bIns="0" rtlCol="0" anchor="t">
            <a:spAutoFit/>
          </a:bodyPr>
          <a:lstStyle/>
          <a:p>
            <a:r>
              <a:rPr lang="en-US" sz="1200" i="1" dirty="0">
                <a:solidFill>
                  <a:srgbClr val="07325F"/>
                </a:solidFill>
              </a:rPr>
              <a:t>Lincoln has extensive knowledge and experience advising companies in the Human Capital Management Services sector</a:t>
            </a:r>
          </a:p>
        </p:txBody>
      </p:sp>
      <p:graphicFrame>
        <p:nvGraphicFramePr>
          <p:cNvPr id="7" name="Table 6"/>
          <p:cNvGraphicFramePr>
            <a:graphicFrameLocks noGrp="1"/>
          </p:cNvGraphicFramePr>
          <p:nvPr>
            <p:extLst>
              <p:ext uri="{D42A27DB-BD31-4B8C-83A1-F6EECF244321}">
                <p14:modId xmlns:p14="http://schemas.microsoft.com/office/powerpoint/2010/main" val="1596945277"/>
              </p:ext>
            </p:extLst>
          </p:nvPr>
        </p:nvGraphicFramePr>
        <p:xfrm>
          <a:off x="222250" y="1104107"/>
          <a:ext cx="8673975" cy="256032"/>
        </p:xfrm>
        <a:graphic>
          <a:graphicData uri="http://schemas.openxmlformats.org/drawingml/2006/table">
            <a:tbl>
              <a:tblPr firstRow="1" bandRow="1">
                <a:tableStyleId>{5C22544A-7EE6-4342-B048-85BDC9FD1C3A}</a:tableStyleId>
              </a:tblPr>
              <a:tblGrid>
                <a:gridCol w="8673975">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Employment</a:t>
                      </a:r>
                      <a:r>
                        <a:rPr lang="en-US" sz="1050" b="1" i="0" u="none" baseline="0" dirty="0">
                          <a:solidFill>
                            <a:srgbClr val="000000"/>
                          </a:solidFill>
                          <a:latin typeface="Tahoma" panose="020B0604030504040204" pitchFamily="34" charset="0"/>
                        </a:rPr>
                        <a:t> Services Tombstones</a:t>
                      </a:r>
                      <a:endParaRPr lang="en-US" sz="1050" b="1" i="0" u="none" dirty="0">
                        <a:solidFill>
                          <a:srgbClr val="000000"/>
                        </a:solidFill>
                        <a:latin typeface="Tahoma" panose="020B0604030504040204" pitchFamily="34" charset="0"/>
                      </a:endParaRP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79" name="Text Box 48"/>
          <p:cNvSpPr txBox="1">
            <a:spLocks noChangeArrowheads="1"/>
          </p:cNvSpPr>
          <p:nvPr/>
        </p:nvSpPr>
        <p:spPr bwMode="auto">
          <a:xfrm>
            <a:off x="314019" y="6292790"/>
            <a:ext cx="428662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855663" eaLnBrk="0" hangingPunct="0">
              <a:defRPr sz="2200">
                <a:solidFill>
                  <a:schemeClr val="tx1"/>
                </a:solidFill>
                <a:latin typeface="Times New Roman" pitchFamily="18" charset="0"/>
              </a:defRPr>
            </a:lvl1pPr>
            <a:lvl2pPr marL="742950" indent="-285750" defTabSz="855663" eaLnBrk="0" hangingPunct="0">
              <a:defRPr sz="2200">
                <a:solidFill>
                  <a:schemeClr val="tx1"/>
                </a:solidFill>
                <a:latin typeface="Times New Roman" pitchFamily="18" charset="0"/>
              </a:defRPr>
            </a:lvl2pPr>
            <a:lvl3pPr marL="1143000" indent="-228600" defTabSz="855663" eaLnBrk="0" hangingPunct="0">
              <a:defRPr sz="2200">
                <a:solidFill>
                  <a:schemeClr val="tx1"/>
                </a:solidFill>
                <a:latin typeface="Times New Roman" pitchFamily="18" charset="0"/>
              </a:defRPr>
            </a:lvl3pPr>
            <a:lvl4pPr marL="1600200" indent="-228600" defTabSz="855663" eaLnBrk="0" hangingPunct="0">
              <a:defRPr sz="2200">
                <a:solidFill>
                  <a:schemeClr val="tx1"/>
                </a:solidFill>
                <a:latin typeface="Times New Roman" pitchFamily="18" charset="0"/>
              </a:defRPr>
            </a:lvl4pPr>
            <a:lvl5pPr marL="2057400" indent="-228600" defTabSz="855663" eaLnBrk="0" hangingPunct="0">
              <a:defRPr sz="2200">
                <a:solidFill>
                  <a:schemeClr val="tx1"/>
                </a:solidFill>
                <a:latin typeface="Times New Roman" pitchFamily="18" charset="0"/>
              </a:defRPr>
            </a:lvl5pPr>
            <a:lvl6pPr marL="2514600" indent="-228600" defTabSz="855663" eaLnBrk="0" fontAlgn="base" hangingPunct="0">
              <a:spcBef>
                <a:spcPct val="0"/>
              </a:spcBef>
              <a:spcAft>
                <a:spcPct val="0"/>
              </a:spcAft>
              <a:defRPr sz="2200">
                <a:solidFill>
                  <a:schemeClr val="tx1"/>
                </a:solidFill>
                <a:latin typeface="Times New Roman" pitchFamily="18" charset="0"/>
              </a:defRPr>
            </a:lvl6pPr>
            <a:lvl7pPr marL="2971800" indent="-228600" defTabSz="855663" eaLnBrk="0" fontAlgn="base" hangingPunct="0">
              <a:spcBef>
                <a:spcPct val="0"/>
              </a:spcBef>
              <a:spcAft>
                <a:spcPct val="0"/>
              </a:spcAft>
              <a:defRPr sz="2200">
                <a:solidFill>
                  <a:schemeClr val="tx1"/>
                </a:solidFill>
                <a:latin typeface="Times New Roman" pitchFamily="18" charset="0"/>
              </a:defRPr>
            </a:lvl7pPr>
            <a:lvl8pPr marL="3429000" indent="-228600" defTabSz="855663" eaLnBrk="0" fontAlgn="base" hangingPunct="0">
              <a:spcBef>
                <a:spcPct val="0"/>
              </a:spcBef>
              <a:spcAft>
                <a:spcPct val="0"/>
              </a:spcAft>
              <a:defRPr sz="2200">
                <a:solidFill>
                  <a:schemeClr val="tx1"/>
                </a:solidFill>
                <a:latin typeface="Times New Roman" pitchFamily="18" charset="0"/>
              </a:defRPr>
            </a:lvl8pPr>
            <a:lvl9pPr marL="3886200" indent="-228600" defTabSz="855663" eaLnBrk="0" fontAlgn="base" hangingPunct="0">
              <a:spcBef>
                <a:spcPct val="0"/>
              </a:spcBef>
              <a:spcAft>
                <a:spcPct val="0"/>
              </a:spcAft>
              <a:defRPr sz="2200">
                <a:solidFill>
                  <a:schemeClr val="tx1"/>
                </a:solidFill>
                <a:latin typeface="Times New Roman" pitchFamily="18" charset="0"/>
              </a:defRPr>
            </a:lvl9pPr>
          </a:lstStyle>
          <a:p>
            <a:pPr eaLnBrk="1" fontAlgn="auto" hangingPunct="1">
              <a:spcBef>
                <a:spcPct val="50000"/>
              </a:spcBef>
              <a:spcAft>
                <a:spcPts val="0"/>
              </a:spcAft>
            </a:pPr>
            <a:r>
              <a:rPr lang="en-US" sz="600" i="1" dirty="0">
                <a:solidFill>
                  <a:srgbClr val="000000"/>
                </a:solidFill>
                <a:latin typeface="Arial Narrow" panose="020B0606020202030204" pitchFamily="34" charset="0"/>
              </a:rPr>
              <a:t>* Indicates transactions with previous firms</a:t>
            </a:r>
          </a:p>
        </p:txBody>
      </p:sp>
      <p:grpSp>
        <p:nvGrpSpPr>
          <p:cNvPr id="123" name="Group 122"/>
          <p:cNvGrpSpPr/>
          <p:nvPr/>
        </p:nvGrpSpPr>
        <p:grpSpPr>
          <a:xfrm>
            <a:off x="4377078" y="3036330"/>
            <a:ext cx="1002806" cy="1478406"/>
            <a:chOff x="1598437" y="4322231"/>
            <a:chExt cx="1002806" cy="1788872"/>
          </a:xfrm>
        </p:grpSpPr>
        <p:sp>
          <p:nvSpPr>
            <p:cNvPr id="81" name="Text Box 54"/>
            <p:cNvSpPr txBox="1">
              <a:spLocks noChangeArrowheads="1"/>
            </p:cNvSpPr>
            <p:nvPr/>
          </p:nvSpPr>
          <p:spPr bwMode="auto">
            <a:xfrm>
              <a:off x="1598437" y="5701503"/>
              <a:ext cx="996696" cy="4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staffing services for the education industry</a:t>
              </a:r>
            </a:p>
          </p:txBody>
        </p:sp>
        <p:sp>
          <p:nvSpPr>
            <p:cNvPr id="82" name="Text Box 60"/>
            <p:cNvSpPr txBox="1">
              <a:spLocks noChangeArrowheads="1"/>
            </p:cNvSpPr>
            <p:nvPr/>
          </p:nvSpPr>
          <p:spPr bwMode="auto">
            <a:xfrm>
              <a:off x="1601118" y="4322231"/>
              <a:ext cx="1000125" cy="1418379"/>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78787"/>
                    </a:outerShdw>
                  </a:effectLst>
                </a14:hiddenEffects>
              </a:ext>
            </a:extLst>
          </p:spPr>
          <p:txBody>
            <a:bodyPr lIns="45720" tIns="457200" rIns="4572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br>
                <a:rPr lang="en-US" sz="800" dirty="0">
                  <a:solidFill>
                    <a:srgbClr val="000000"/>
                  </a:solidFill>
                  <a:latin typeface="Arial Narrow" pitchFamily="34" charset="0"/>
                </a:rPr>
              </a:br>
              <a:endParaRPr lang="en-US" sz="800" dirty="0">
                <a:solidFill>
                  <a:srgbClr val="000000"/>
                </a:solidFill>
                <a:latin typeface="Arial Narrow" pitchFamily="34" charset="0"/>
              </a:endParaRPr>
            </a:p>
            <a:p>
              <a:pPr algn="ctr"/>
              <a:r>
                <a:rPr lang="en-US" sz="600" dirty="0">
                  <a:solidFill>
                    <a:srgbClr val="000000"/>
                  </a:solidFill>
                  <a:latin typeface="Arial Narrow" pitchFamily="34" charset="0"/>
                </a:rPr>
                <a:t>has been sold to</a:t>
              </a:r>
              <a:endParaRPr lang="en-US" sz="100" b="1" dirty="0">
                <a:solidFill>
                  <a:srgbClr val="000000"/>
                </a:solidFill>
                <a:latin typeface="Arial Narrow" pitchFamily="34" charset="0"/>
              </a:endParaRPr>
            </a:p>
          </p:txBody>
        </p:sp>
        <p:pic>
          <p:nvPicPr>
            <p:cNvPr id="83" name="Picture 107" descr="right4staff_logo_colou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35638" y="4556968"/>
              <a:ext cx="931084" cy="168469"/>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logo Gi Group">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2801" y="5323456"/>
              <a:ext cx="736758" cy="317761"/>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373" y="4415777"/>
              <a:ext cx="963614" cy="45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1317" y="5327241"/>
              <a:ext cx="81972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p:cNvGrpSpPr/>
          <p:nvPr/>
        </p:nvGrpSpPr>
        <p:grpSpPr>
          <a:xfrm>
            <a:off x="198793" y="4647537"/>
            <a:ext cx="1034381" cy="1473132"/>
            <a:chOff x="7805301" y="4302258"/>
            <a:chExt cx="1019466" cy="1782489"/>
          </a:xfrm>
        </p:grpSpPr>
        <p:sp>
          <p:nvSpPr>
            <p:cNvPr id="93" name="Text Box 60"/>
            <p:cNvSpPr txBox="1">
              <a:spLocks noChangeArrowheads="1"/>
            </p:cNvSpPr>
            <p:nvPr/>
          </p:nvSpPr>
          <p:spPr bwMode="auto">
            <a:xfrm>
              <a:off x="7832037" y="4302258"/>
              <a:ext cx="992730" cy="1408339"/>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78787"/>
                    </a:outerShdw>
                  </a:effectLst>
                </a14:hiddenEffects>
              </a:ext>
            </a:extLst>
          </p:spPr>
          <p:txBody>
            <a:bodyPr lIns="45720" tIns="457200" rIns="4572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br>
                <a:rPr lang="en-US" sz="800" dirty="0">
                  <a:solidFill>
                    <a:srgbClr val="000000"/>
                  </a:solidFill>
                  <a:latin typeface="Arial Narrow" pitchFamily="34" charset="0"/>
                </a:rPr>
              </a:br>
              <a:r>
                <a:rPr lang="en-US" sz="600" dirty="0">
                  <a:solidFill>
                    <a:srgbClr val="000000"/>
                  </a:solidFill>
                  <a:latin typeface="Arial Narrow" pitchFamily="34" charset="0"/>
                </a:rPr>
                <a:t>has been sold to</a:t>
              </a:r>
              <a:endParaRPr lang="en-US" sz="100" b="1" dirty="0">
                <a:solidFill>
                  <a:srgbClr val="000000"/>
                </a:solidFill>
                <a:latin typeface="Arial Narrow" pitchFamily="34" charset="0"/>
              </a:endParaRPr>
            </a:p>
          </p:txBody>
        </p:sp>
        <p:sp>
          <p:nvSpPr>
            <p:cNvPr id="94" name="Text Box 54"/>
            <p:cNvSpPr txBox="1">
              <a:spLocks noChangeArrowheads="1"/>
            </p:cNvSpPr>
            <p:nvPr/>
          </p:nvSpPr>
          <p:spPr bwMode="auto">
            <a:xfrm>
              <a:off x="7805301" y="5675148"/>
              <a:ext cx="996697" cy="40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staffing services for the IT industry</a:t>
              </a:r>
            </a:p>
          </p:txBody>
        </p:sp>
        <p:pic>
          <p:nvPicPr>
            <p:cNvPr id="95" name="Picture 17"/>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4364" y="4433105"/>
              <a:ext cx="551089" cy="381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Picture 4" descr="http://www.kraftwerk.co.at/uploads/thumbs160/logo_leadEquities_305_XX.png"/>
            <p:cNvPicPr>
              <a:picLocks noChangeAspect="1" noChangeArrowheads="1"/>
            </p:cNvPicPr>
            <p:nvPr/>
          </p:nvPicPr>
          <p:blipFill rotWithShape="1">
            <a:blip r:embed="rId9">
              <a:extLst>
                <a:ext uri="{28A0092B-C50C-407E-A947-70E740481C1C}">
                  <a14:useLocalDpi xmlns:a14="http://schemas.microsoft.com/office/drawing/2010/main" val="0"/>
                </a:ext>
              </a:extLst>
            </a:blip>
            <a:srcRect l="11042" t="25083" r="10417" b="19170"/>
            <a:stretch/>
          </p:blipFill>
          <p:spPr bwMode="auto">
            <a:xfrm>
              <a:off x="7921298" y="5336273"/>
              <a:ext cx="743227" cy="32970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 name="Group 59"/>
          <p:cNvGrpSpPr/>
          <p:nvPr/>
        </p:nvGrpSpPr>
        <p:grpSpPr>
          <a:xfrm>
            <a:off x="3364034" y="4655030"/>
            <a:ext cx="993279" cy="1470783"/>
            <a:chOff x="2839950" y="4305126"/>
            <a:chExt cx="996696" cy="1874271"/>
          </a:xfrm>
        </p:grpSpPr>
        <p:sp>
          <p:nvSpPr>
            <p:cNvPr id="98" name="Text Box 54"/>
            <p:cNvSpPr txBox="1">
              <a:spLocks noChangeArrowheads="1"/>
            </p:cNvSpPr>
            <p:nvPr/>
          </p:nvSpPr>
          <p:spPr bwMode="auto">
            <a:xfrm>
              <a:off x="2839950" y="5748019"/>
              <a:ext cx="996696" cy="43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staffing and HR administration services</a:t>
              </a:r>
            </a:p>
          </p:txBody>
        </p:sp>
        <p:pic>
          <p:nvPicPr>
            <p:cNvPr id="99" name="Picture 16" descr="te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39950" y="4305126"/>
              <a:ext cx="986480" cy="147178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6466408" y="3036330"/>
            <a:ext cx="1000125" cy="1473815"/>
            <a:chOff x="6561467" y="4302259"/>
            <a:chExt cx="1000125" cy="1783317"/>
          </a:xfrm>
        </p:grpSpPr>
        <p:sp>
          <p:nvSpPr>
            <p:cNvPr id="101" name="Text Box 60"/>
            <p:cNvSpPr txBox="1">
              <a:spLocks noChangeArrowheads="1"/>
            </p:cNvSpPr>
            <p:nvPr/>
          </p:nvSpPr>
          <p:spPr bwMode="auto">
            <a:xfrm>
              <a:off x="6561467" y="4302259"/>
              <a:ext cx="1000125" cy="1420367"/>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78787"/>
                    </a:outerShdw>
                  </a:effectLst>
                </a14:hiddenEffects>
              </a:ext>
            </a:extLst>
          </p:spPr>
          <p:txBody>
            <a:bodyPr lIns="45720" tIns="457200" rIns="4572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endParaRPr lang="en-US" sz="800" dirty="0">
                <a:solidFill>
                  <a:srgbClr val="000000"/>
                </a:solidFill>
                <a:latin typeface="Arial Narrow" pitchFamily="34" charset="0"/>
              </a:endParaRPr>
            </a:p>
            <a:p>
              <a:pPr algn="ctr"/>
              <a:r>
                <a:rPr lang="en-US" sz="600" dirty="0">
                  <a:solidFill>
                    <a:srgbClr val="000000"/>
                  </a:solidFill>
                  <a:latin typeface="Arial Narrow" pitchFamily="34" charset="0"/>
                </a:rPr>
                <a:t>has been sold to</a:t>
              </a:r>
              <a:endParaRPr lang="en-US" sz="100" b="1" dirty="0">
                <a:solidFill>
                  <a:srgbClr val="000000"/>
                </a:solidFill>
                <a:latin typeface="Arial Narrow" pitchFamily="34" charset="0"/>
              </a:endParaRPr>
            </a:p>
          </p:txBody>
        </p:sp>
        <p:sp>
          <p:nvSpPr>
            <p:cNvPr id="102" name="Text Box 54"/>
            <p:cNvSpPr txBox="1">
              <a:spLocks noChangeArrowheads="1"/>
            </p:cNvSpPr>
            <p:nvPr/>
          </p:nvSpPr>
          <p:spPr bwMode="auto">
            <a:xfrm>
              <a:off x="6564896" y="5675976"/>
              <a:ext cx="996696" cy="4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staffing and HR </a:t>
              </a:r>
              <a:br>
                <a:rPr lang="en-US" sz="800" i="1" dirty="0">
                  <a:solidFill>
                    <a:srgbClr val="000000"/>
                  </a:solidFill>
                  <a:latin typeface="Arial Narrow" panose="020B0606020202030204" pitchFamily="34" charset="0"/>
                  <a:cs typeface="Times New Roman" pitchFamily="18" charset="0"/>
                </a:rPr>
              </a:br>
              <a:r>
                <a:rPr lang="en-US" sz="800" i="1" dirty="0">
                  <a:solidFill>
                    <a:srgbClr val="000000"/>
                  </a:solidFill>
                  <a:latin typeface="Arial Narrow" panose="020B0606020202030204" pitchFamily="34" charset="0"/>
                  <a:cs typeface="Times New Roman" pitchFamily="18" charset="0"/>
                </a:rPr>
                <a:t>consulting services</a:t>
              </a:r>
            </a:p>
          </p:txBody>
        </p:sp>
        <p:pic>
          <p:nvPicPr>
            <p:cNvPr id="103"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59009" y="4532168"/>
              <a:ext cx="791051"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603409" y="5388581"/>
              <a:ext cx="944782" cy="1569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06" name="Text Box 54"/>
          <p:cNvSpPr txBox="1">
            <a:spLocks noChangeArrowheads="1"/>
          </p:cNvSpPr>
          <p:nvPr/>
        </p:nvSpPr>
        <p:spPr bwMode="auto">
          <a:xfrm>
            <a:off x="5438384" y="5787962"/>
            <a:ext cx="970090" cy="4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staffing services for the law enforcement industry</a:t>
            </a:r>
          </a:p>
        </p:txBody>
      </p:sp>
      <p:grpSp>
        <p:nvGrpSpPr>
          <p:cNvPr id="113" name="Group 112"/>
          <p:cNvGrpSpPr/>
          <p:nvPr/>
        </p:nvGrpSpPr>
        <p:grpSpPr>
          <a:xfrm>
            <a:off x="5435048" y="4655030"/>
            <a:ext cx="986579" cy="1154941"/>
            <a:chOff x="5742666" y="1772605"/>
            <a:chExt cx="1013637" cy="1154941"/>
          </a:xfrm>
        </p:grpSpPr>
        <p:sp>
          <p:nvSpPr>
            <p:cNvPr id="115" name="Text Box 60"/>
            <p:cNvSpPr txBox="1">
              <a:spLocks noChangeArrowheads="1"/>
            </p:cNvSpPr>
            <p:nvPr/>
          </p:nvSpPr>
          <p:spPr bwMode="auto">
            <a:xfrm>
              <a:off x="5742666" y="1772605"/>
              <a:ext cx="1013637" cy="1154941"/>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78787"/>
                    </a:outerShdw>
                  </a:effectLst>
                </a14:hiddenEffects>
              </a:ext>
            </a:extLst>
          </p:spPr>
          <p:txBody>
            <a:bodyPr lIns="45720" tIns="457200" rIns="4572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br>
                <a:rPr lang="en-US" sz="800" dirty="0">
                  <a:solidFill>
                    <a:srgbClr val="000000"/>
                  </a:solidFill>
                  <a:latin typeface="Arial Narrow" pitchFamily="34" charset="0"/>
                </a:rPr>
              </a:br>
              <a:r>
                <a:rPr lang="en-US" sz="600" dirty="0">
                  <a:solidFill>
                    <a:srgbClr val="000000"/>
                  </a:solidFill>
                  <a:latin typeface="Arial Narrow" pitchFamily="34" charset="0"/>
                </a:rPr>
                <a:t>has been sold to</a:t>
              </a:r>
              <a:endParaRPr lang="en-US" sz="100" b="1" dirty="0">
                <a:solidFill>
                  <a:srgbClr val="000000"/>
                </a:solidFill>
                <a:latin typeface="Arial Narrow" pitchFamily="34" charset="0"/>
              </a:endParaRPr>
            </a:p>
          </p:txBody>
        </p:sp>
        <p:pic>
          <p:nvPicPr>
            <p:cNvPr id="116" name="Picture 107" descr="right4staff_logo_colou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7187" y="2027314"/>
              <a:ext cx="931084" cy="168469"/>
            </a:xfrm>
            <a:prstGeom prst="rect">
              <a:avLst/>
            </a:prstGeom>
            <a:noFill/>
            <a:extLst>
              <a:ext uri="{909E8E84-426E-40DD-AFC4-6F175D3DCCD1}">
                <a14:hiddenFill xmlns:a14="http://schemas.microsoft.com/office/drawing/2010/main">
                  <a:solidFill>
                    <a:srgbClr val="FFFFFF"/>
                  </a:solidFill>
                </a14:hiddenFill>
              </a:ext>
            </a:extLst>
          </p:spPr>
        </p:pic>
      </p:grpSp>
      <p:sp>
        <p:nvSpPr>
          <p:cNvPr id="109" name="Rectangle 108"/>
          <p:cNvSpPr/>
          <p:nvPr/>
        </p:nvSpPr>
        <p:spPr bwMode="auto">
          <a:xfrm>
            <a:off x="5468647" y="4909739"/>
            <a:ext cx="906230" cy="1780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endParaRPr>
          </a:p>
        </p:txBody>
      </p:sp>
      <p:sp>
        <p:nvSpPr>
          <p:cNvPr id="110" name="Text Box 85"/>
          <p:cNvSpPr txBox="1">
            <a:spLocks noChangeArrowheads="1"/>
          </p:cNvSpPr>
          <p:nvPr/>
        </p:nvSpPr>
        <p:spPr bwMode="auto">
          <a:xfrm>
            <a:off x="6315694" y="4668620"/>
            <a:ext cx="3520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55663" eaLnBrk="0" hangingPunct="0">
              <a:defRPr sz="2200">
                <a:solidFill>
                  <a:schemeClr val="tx1"/>
                </a:solidFill>
                <a:latin typeface="Times New Roman" pitchFamily="18" charset="0"/>
              </a:defRPr>
            </a:lvl1pPr>
            <a:lvl2pPr marL="742950" indent="-285750" defTabSz="855663" eaLnBrk="0" hangingPunct="0">
              <a:defRPr sz="2200">
                <a:solidFill>
                  <a:schemeClr val="tx1"/>
                </a:solidFill>
                <a:latin typeface="Times New Roman" pitchFamily="18" charset="0"/>
              </a:defRPr>
            </a:lvl2pPr>
            <a:lvl3pPr marL="1143000" indent="-228600" defTabSz="855663" eaLnBrk="0" hangingPunct="0">
              <a:defRPr sz="2200">
                <a:solidFill>
                  <a:schemeClr val="tx1"/>
                </a:solidFill>
                <a:latin typeface="Times New Roman" pitchFamily="18" charset="0"/>
              </a:defRPr>
            </a:lvl3pPr>
            <a:lvl4pPr marL="1600200" indent="-228600" defTabSz="855663" eaLnBrk="0" hangingPunct="0">
              <a:defRPr sz="2200">
                <a:solidFill>
                  <a:schemeClr val="tx1"/>
                </a:solidFill>
                <a:latin typeface="Times New Roman" pitchFamily="18" charset="0"/>
              </a:defRPr>
            </a:lvl4pPr>
            <a:lvl5pPr marL="2057400" indent="-228600" defTabSz="855663" eaLnBrk="0" hangingPunct="0">
              <a:defRPr sz="2200">
                <a:solidFill>
                  <a:schemeClr val="tx1"/>
                </a:solidFill>
                <a:latin typeface="Times New Roman" pitchFamily="18" charset="0"/>
              </a:defRPr>
            </a:lvl5pPr>
            <a:lvl6pPr marL="2514600" indent="-228600" defTabSz="855663" eaLnBrk="0" fontAlgn="base" hangingPunct="0">
              <a:spcBef>
                <a:spcPct val="0"/>
              </a:spcBef>
              <a:spcAft>
                <a:spcPct val="0"/>
              </a:spcAft>
              <a:defRPr sz="2200">
                <a:solidFill>
                  <a:schemeClr val="tx1"/>
                </a:solidFill>
                <a:latin typeface="Times New Roman" pitchFamily="18" charset="0"/>
              </a:defRPr>
            </a:lvl6pPr>
            <a:lvl7pPr marL="2971800" indent="-228600" defTabSz="855663" eaLnBrk="0" fontAlgn="base" hangingPunct="0">
              <a:spcBef>
                <a:spcPct val="0"/>
              </a:spcBef>
              <a:spcAft>
                <a:spcPct val="0"/>
              </a:spcAft>
              <a:defRPr sz="2200">
                <a:solidFill>
                  <a:schemeClr val="tx1"/>
                </a:solidFill>
                <a:latin typeface="Times New Roman" pitchFamily="18" charset="0"/>
              </a:defRPr>
            </a:lvl7pPr>
            <a:lvl8pPr marL="3429000" indent="-228600" defTabSz="855663" eaLnBrk="0" fontAlgn="base" hangingPunct="0">
              <a:spcBef>
                <a:spcPct val="0"/>
              </a:spcBef>
              <a:spcAft>
                <a:spcPct val="0"/>
              </a:spcAft>
              <a:defRPr sz="2200">
                <a:solidFill>
                  <a:schemeClr val="tx1"/>
                </a:solidFill>
                <a:latin typeface="Times New Roman" pitchFamily="18" charset="0"/>
              </a:defRPr>
            </a:lvl8pPr>
            <a:lvl9pPr marL="3886200" indent="-228600" defTabSz="855663" eaLnBrk="0" fontAlgn="base" hangingPunct="0">
              <a:spcBef>
                <a:spcPct val="0"/>
              </a:spcBef>
              <a:spcAft>
                <a:spcPct val="0"/>
              </a:spcAft>
              <a:defRPr sz="2200">
                <a:solidFill>
                  <a:schemeClr val="tx1"/>
                </a:solidFill>
                <a:latin typeface="Times New Roman" pitchFamily="18" charset="0"/>
              </a:defRPr>
            </a:lvl9pPr>
          </a:lstStyle>
          <a:p>
            <a:pPr eaLnBrk="1" fontAlgn="auto" hangingPunct="1">
              <a:spcBef>
                <a:spcPct val="50000"/>
              </a:spcBef>
              <a:spcAft>
                <a:spcPts val="0"/>
              </a:spcAft>
            </a:pPr>
            <a:r>
              <a:rPr lang="en-US" sz="1000" dirty="0">
                <a:solidFill>
                  <a:srgbClr val="000000"/>
                </a:solidFill>
              </a:rPr>
              <a:t>*</a:t>
            </a:r>
          </a:p>
        </p:txBody>
      </p:sp>
      <p:pic>
        <p:nvPicPr>
          <p:cNvPr id="111" name="Picture 54" descr="Police Recrui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11875" y="4882817"/>
            <a:ext cx="819484" cy="22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12" descr="http://upload.wikimedia.org/wikipedia/en/thumb/b/b1/G4S.svg/150px-G4S.sv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09067" y="5417779"/>
            <a:ext cx="585823" cy="353109"/>
          </a:xfrm>
          <a:prstGeom prst="rect">
            <a:avLst/>
          </a:prstGeom>
          <a:noFill/>
          <a:extLst>
            <a:ext uri="{909E8E84-426E-40DD-AFC4-6F175D3DCCD1}">
              <a14:hiddenFill xmlns:a14="http://schemas.microsoft.com/office/drawing/2010/main">
                <a:solidFill>
                  <a:srgbClr val="FFFFFF"/>
                </a:solidFill>
              </a14:hiddenFill>
            </a:ext>
          </a:extLst>
        </p:spPr>
      </p:pic>
      <p:sp>
        <p:nvSpPr>
          <p:cNvPr id="121" name="Text Box 54"/>
          <p:cNvSpPr txBox="1">
            <a:spLocks noChangeArrowheads="1"/>
          </p:cNvSpPr>
          <p:nvPr/>
        </p:nvSpPr>
        <p:spPr bwMode="auto">
          <a:xfrm>
            <a:off x="4400939" y="5783402"/>
            <a:ext cx="996696" cy="4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staffing services for the construction industry</a:t>
            </a:r>
          </a:p>
        </p:txBody>
      </p:sp>
      <p:sp>
        <p:nvSpPr>
          <p:cNvPr id="127" name="Text Box 54"/>
          <p:cNvSpPr txBox="1">
            <a:spLocks noChangeArrowheads="1"/>
          </p:cNvSpPr>
          <p:nvPr/>
        </p:nvSpPr>
        <p:spPr bwMode="auto">
          <a:xfrm>
            <a:off x="7494479" y="5770872"/>
            <a:ext cx="996696" cy="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outsourced HR</a:t>
            </a:r>
            <a:br>
              <a:rPr lang="en-US" sz="800" i="1" dirty="0">
                <a:solidFill>
                  <a:srgbClr val="000000"/>
                </a:solidFill>
                <a:latin typeface="Arial Narrow" panose="020B0606020202030204" pitchFamily="34" charset="0"/>
                <a:cs typeface="Times New Roman" pitchFamily="18" charset="0"/>
              </a:rPr>
            </a:br>
            <a:r>
              <a:rPr lang="en-US" sz="800" i="1" dirty="0">
                <a:solidFill>
                  <a:srgbClr val="000000"/>
                </a:solidFill>
                <a:latin typeface="Arial Narrow" panose="020B0606020202030204" pitchFamily="34" charset="0"/>
                <a:cs typeface="Times New Roman" pitchFamily="18" charset="0"/>
              </a:rPr>
              <a:t>recruitment services</a:t>
            </a:r>
          </a:p>
        </p:txBody>
      </p:sp>
      <p:grpSp>
        <p:nvGrpSpPr>
          <p:cNvPr id="134" name="Group 133"/>
          <p:cNvGrpSpPr/>
          <p:nvPr/>
        </p:nvGrpSpPr>
        <p:grpSpPr>
          <a:xfrm>
            <a:off x="7505021" y="4647537"/>
            <a:ext cx="1000125" cy="1162418"/>
            <a:chOff x="5742667" y="1772605"/>
            <a:chExt cx="1000125" cy="1162418"/>
          </a:xfrm>
        </p:grpSpPr>
        <p:sp>
          <p:nvSpPr>
            <p:cNvPr id="136" name="Text Box 60"/>
            <p:cNvSpPr txBox="1">
              <a:spLocks noChangeArrowheads="1"/>
            </p:cNvSpPr>
            <p:nvPr/>
          </p:nvSpPr>
          <p:spPr bwMode="auto">
            <a:xfrm>
              <a:off x="5742667" y="1772605"/>
              <a:ext cx="1000125" cy="1162418"/>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78787"/>
                    </a:outerShdw>
                  </a:effectLst>
                </a14:hiddenEffects>
              </a:ext>
            </a:extLst>
          </p:spPr>
          <p:txBody>
            <a:bodyPr lIns="45720" tIns="457200" rIns="4572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br>
                <a:rPr lang="en-US" sz="800" dirty="0">
                  <a:solidFill>
                    <a:srgbClr val="000000"/>
                  </a:solidFill>
                  <a:latin typeface="Arial Narrow" pitchFamily="34" charset="0"/>
                </a:rPr>
              </a:br>
              <a:r>
                <a:rPr lang="en-US" sz="600" dirty="0">
                  <a:solidFill>
                    <a:srgbClr val="000000"/>
                  </a:solidFill>
                  <a:latin typeface="Arial Narrow" pitchFamily="34" charset="0"/>
                </a:rPr>
                <a:t>has been sold to</a:t>
              </a:r>
              <a:endParaRPr lang="en-US" sz="100" b="1" dirty="0">
                <a:solidFill>
                  <a:srgbClr val="000000"/>
                </a:solidFill>
                <a:latin typeface="Arial Narrow" pitchFamily="34" charset="0"/>
              </a:endParaRPr>
            </a:p>
          </p:txBody>
        </p:sp>
        <p:pic>
          <p:nvPicPr>
            <p:cNvPr id="137" name="Picture 107" descr="right4staff_logo_colou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7187" y="2027314"/>
              <a:ext cx="931084" cy="168469"/>
            </a:xfrm>
            <a:prstGeom prst="rect">
              <a:avLst/>
            </a:prstGeom>
            <a:noFill/>
            <a:extLst>
              <a:ext uri="{909E8E84-426E-40DD-AFC4-6F175D3DCCD1}">
                <a14:hiddenFill xmlns:a14="http://schemas.microsoft.com/office/drawing/2010/main">
                  <a:solidFill>
                    <a:srgbClr val="FFFFFF"/>
                  </a:solidFill>
                </a14:hiddenFill>
              </a:ext>
            </a:extLst>
          </p:spPr>
        </p:pic>
      </p:grpSp>
      <p:sp>
        <p:nvSpPr>
          <p:cNvPr id="130" name="Rectangle 129"/>
          <p:cNvSpPr/>
          <p:nvPr/>
        </p:nvSpPr>
        <p:spPr bwMode="auto">
          <a:xfrm>
            <a:off x="7539541" y="4902246"/>
            <a:ext cx="931084" cy="1780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endParaRPr>
          </a:p>
        </p:txBody>
      </p:sp>
      <p:pic>
        <p:nvPicPr>
          <p:cNvPr id="131" name="Picture 72" descr="Digby Morgan"/>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550508" y="4928026"/>
            <a:ext cx="884637" cy="116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2" name="Picture 4" descr="http://www.medischevacaturebank.nl/uploads/companylogos/vedior_200x234px_copy5.gif"/>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22088" b="20854"/>
          <a:stretch/>
        </p:blipFill>
        <p:spPr bwMode="auto">
          <a:xfrm>
            <a:off x="7711859" y="5435731"/>
            <a:ext cx="585460" cy="335141"/>
          </a:xfrm>
          <a:prstGeom prst="rect">
            <a:avLst/>
          </a:prstGeom>
          <a:noFill/>
          <a:extLst>
            <a:ext uri="{909E8E84-426E-40DD-AFC4-6F175D3DCCD1}">
              <a14:hiddenFill xmlns:a14="http://schemas.microsoft.com/office/drawing/2010/main">
                <a:solidFill>
                  <a:srgbClr val="FFFFFF"/>
                </a:solidFill>
              </a14:hiddenFill>
            </a:ext>
          </a:extLst>
        </p:spPr>
      </p:pic>
      <p:sp>
        <p:nvSpPr>
          <p:cNvPr id="133" name="Text Box 85"/>
          <p:cNvSpPr txBox="1">
            <a:spLocks noChangeArrowheads="1"/>
          </p:cNvSpPr>
          <p:nvPr/>
        </p:nvSpPr>
        <p:spPr bwMode="auto">
          <a:xfrm>
            <a:off x="8409819" y="4668620"/>
            <a:ext cx="361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55663" eaLnBrk="0" hangingPunct="0">
              <a:defRPr sz="2200">
                <a:solidFill>
                  <a:schemeClr val="tx1"/>
                </a:solidFill>
                <a:latin typeface="Times New Roman" pitchFamily="18" charset="0"/>
              </a:defRPr>
            </a:lvl1pPr>
            <a:lvl2pPr marL="742950" indent="-285750" defTabSz="855663" eaLnBrk="0" hangingPunct="0">
              <a:defRPr sz="2200">
                <a:solidFill>
                  <a:schemeClr val="tx1"/>
                </a:solidFill>
                <a:latin typeface="Times New Roman" pitchFamily="18" charset="0"/>
              </a:defRPr>
            </a:lvl2pPr>
            <a:lvl3pPr marL="1143000" indent="-228600" defTabSz="855663" eaLnBrk="0" hangingPunct="0">
              <a:defRPr sz="2200">
                <a:solidFill>
                  <a:schemeClr val="tx1"/>
                </a:solidFill>
                <a:latin typeface="Times New Roman" pitchFamily="18" charset="0"/>
              </a:defRPr>
            </a:lvl3pPr>
            <a:lvl4pPr marL="1600200" indent="-228600" defTabSz="855663" eaLnBrk="0" hangingPunct="0">
              <a:defRPr sz="2200">
                <a:solidFill>
                  <a:schemeClr val="tx1"/>
                </a:solidFill>
                <a:latin typeface="Times New Roman" pitchFamily="18" charset="0"/>
              </a:defRPr>
            </a:lvl4pPr>
            <a:lvl5pPr marL="2057400" indent="-228600" defTabSz="855663" eaLnBrk="0" hangingPunct="0">
              <a:defRPr sz="2200">
                <a:solidFill>
                  <a:schemeClr val="tx1"/>
                </a:solidFill>
                <a:latin typeface="Times New Roman" pitchFamily="18" charset="0"/>
              </a:defRPr>
            </a:lvl5pPr>
            <a:lvl6pPr marL="2514600" indent="-228600" defTabSz="855663" eaLnBrk="0" fontAlgn="base" hangingPunct="0">
              <a:spcBef>
                <a:spcPct val="0"/>
              </a:spcBef>
              <a:spcAft>
                <a:spcPct val="0"/>
              </a:spcAft>
              <a:defRPr sz="2200">
                <a:solidFill>
                  <a:schemeClr val="tx1"/>
                </a:solidFill>
                <a:latin typeface="Times New Roman" pitchFamily="18" charset="0"/>
              </a:defRPr>
            </a:lvl6pPr>
            <a:lvl7pPr marL="2971800" indent="-228600" defTabSz="855663" eaLnBrk="0" fontAlgn="base" hangingPunct="0">
              <a:spcBef>
                <a:spcPct val="0"/>
              </a:spcBef>
              <a:spcAft>
                <a:spcPct val="0"/>
              </a:spcAft>
              <a:defRPr sz="2200">
                <a:solidFill>
                  <a:schemeClr val="tx1"/>
                </a:solidFill>
                <a:latin typeface="Times New Roman" pitchFamily="18" charset="0"/>
              </a:defRPr>
            </a:lvl7pPr>
            <a:lvl8pPr marL="3429000" indent="-228600" defTabSz="855663" eaLnBrk="0" fontAlgn="base" hangingPunct="0">
              <a:spcBef>
                <a:spcPct val="0"/>
              </a:spcBef>
              <a:spcAft>
                <a:spcPct val="0"/>
              </a:spcAft>
              <a:defRPr sz="2200">
                <a:solidFill>
                  <a:schemeClr val="tx1"/>
                </a:solidFill>
                <a:latin typeface="Times New Roman" pitchFamily="18" charset="0"/>
              </a:defRPr>
            </a:lvl8pPr>
            <a:lvl9pPr marL="3886200" indent="-228600" defTabSz="855663" eaLnBrk="0" fontAlgn="base" hangingPunct="0">
              <a:spcBef>
                <a:spcPct val="0"/>
              </a:spcBef>
              <a:spcAft>
                <a:spcPct val="0"/>
              </a:spcAft>
              <a:defRPr sz="2200">
                <a:solidFill>
                  <a:schemeClr val="tx1"/>
                </a:solidFill>
                <a:latin typeface="Times New Roman" pitchFamily="18" charset="0"/>
              </a:defRPr>
            </a:lvl9pPr>
          </a:lstStyle>
          <a:p>
            <a:pPr eaLnBrk="1" fontAlgn="auto" hangingPunct="1">
              <a:spcBef>
                <a:spcPct val="50000"/>
              </a:spcBef>
              <a:spcAft>
                <a:spcPts val="0"/>
              </a:spcAft>
            </a:pPr>
            <a:r>
              <a:rPr lang="en-US" sz="1000" dirty="0">
                <a:solidFill>
                  <a:srgbClr val="000000"/>
                </a:solidFill>
              </a:rPr>
              <a:t>*</a:t>
            </a:r>
          </a:p>
        </p:txBody>
      </p:sp>
      <p:grpSp>
        <p:nvGrpSpPr>
          <p:cNvPr id="167" name="Group 166"/>
          <p:cNvGrpSpPr/>
          <p:nvPr/>
        </p:nvGrpSpPr>
        <p:grpSpPr>
          <a:xfrm>
            <a:off x="2303088" y="4655030"/>
            <a:ext cx="1004824" cy="1590667"/>
            <a:chOff x="6772528" y="1833342"/>
            <a:chExt cx="1004824" cy="1590667"/>
          </a:xfrm>
        </p:grpSpPr>
        <p:sp>
          <p:nvSpPr>
            <p:cNvPr id="140" name="Text Box 54"/>
            <p:cNvSpPr txBox="1">
              <a:spLocks noChangeArrowheads="1"/>
            </p:cNvSpPr>
            <p:nvPr/>
          </p:nvSpPr>
          <p:spPr bwMode="auto">
            <a:xfrm>
              <a:off x="6777407" y="2962387"/>
              <a:ext cx="996696" cy="4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finance, accounting and insurance recruitment services </a:t>
              </a:r>
            </a:p>
          </p:txBody>
        </p:sp>
        <p:sp>
          <p:nvSpPr>
            <p:cNvPr id="149" name="Text Box 60"/>
            <p:cNvSpPr txBox="1">
              <a:spLocks noChangeArrowheads="1"/>
            </p:cNvSpPr>
            <p:nvPr/>
          </p:nvSpPr>
          <p:spPr bwMode="auto">
            <a:xfrm>
              <a:off x="6772528" y="1833342"/>
              <a:ext cx="1004824" cy="1154941"/>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78787"/>
                    </a:outerShdw>
                  </a:effectLst>
                </a14:hiddenEffects>
              </a:ext>
            </a:extLst>
          </p:spPr>
          <p:txBody>
            <a:bodyPr lIns="45720" tIns="457200" rIns="4572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br>
                <a:rPr lang="en-US" sz="800" dirty="0">
                  <a:solidFill>
                    <a:srgbClr val="000000"/>
                  </a:solidFill>
                  <a:latin typeface="Arial Narrow" pitchFamily="34" charset="0"/>
                </a:rPr>
              </a:br>
              <a:r>
                <a:rPr lang="en-US" sz="600" dirty="0">
                  <a:solidFill>
                    <a:srgbClr val="000000"/>
                  </a:solidFill>
                  <a:latin typeface="Arial Narrow" pitchFamily="34" charset="0"/>
                </a:rPr>
                <a:t>has been sold to</a:t>
              </a:r>
              <a:endParaRPr lang="en-US" sz="100" b="1" dirty="0">
                <a:solidFill>
                  <a:srgbClr val="000000"/>
                </a:solidFill>
                <a:latin typeface="Arial Narrow" pitchFamily="34" charset="0"/>
              </a:endParaRPr>
            </a:p>
          </p:txBody>
        </p:sp>
        <p:pic>
          <p:nvPicPr>
            <p:cNvPr id="145" name="Picture 81" descr="Marks Satti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99984" y="2059428"/>
              <a:ext cx="897397" cy="153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 name="Picture 10" descr="http://www.microdec-profile.com/grayscale.php?width=208&amp;height=96&amp;image=http://www.microdec-profile.com/images/uploads/FiveTen-Logo.jpg"/>
            <p:cNvPicPr>
              <a:picLocks noChangeAspect="1" noChangeArrowheads="1"/>
            </p:cNvPicPr>
            <p:nvPr/>
          </p:nvPicPr>
          <p:blipFill rotWithShape="1">
            <a:blip r:embed="rId18">
              <a:extLst>
                <a:ext uri="{28A0092B-C50C-407E-A947-70E740481C1C}">
                  <a14:useLocalDpi xmlns:a14="http://schemas.microsoft.com/office/drawing/2010/main" val="0"/>
                </a:ext>
              </a:extLst>
            </a:blip>
            <a:srcRect l="3857" t="24713" r="4686" b="25403"/>
            <a:stretch/>
          </p:blipFill>
          <p:spPr bwMode="auto">
            <a:xfrm>
              <a:off x="6813145" y="2728036"/>
              <a:ext cx="912226" cy="234071"/>
            </a:xfrm>
            <a:prstGeom prst="rect">
              <a:avLst/>
            </a:prstGeom>
            <a:noFill/>
            <a:extLst>
              <a:ext uri="{909E8E84-426E-40DD-AFC4-6F175D3DCCD1}">
                <a14:hiddenFill xmlns:a14="http://schemas.microsoft.com/office/drawing/2010/main">
                  <a:solidFill>
                    <a:srgbClr val="FFFFFF"/>
                  </a:solidFill>
                </a14:hiddenFill>
              </a:ext>
            </a:extLst>
          </p:spPr>
        </p:pic>
      </p:grpSp>
      <p:sp>
        <p:nvSpPr>
          <p:cNvPr id="144" name="Text Box 85"/>
          <p:cNvSpPr txBox="1">
            <a:spLocks noChangeArrowheads="1"/>
          </p:cNvSpPr>
          <p:nvPr/>
        </p:nvSpPr>
        <p:spPr bwMode="auto">
          <a:xfrm>
            <a:off x="3219756" y="4668620"/>
            <a:ext cx="361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55663" eaLnBrk="0" hangingPunct="0">
              <a:defRPr sz="2200">
                <a:solidFill>
                  <a:schemeClr val="tx1"/>
                </a:solidFill>
                <a:latin typeface="Times New Roman" pitchFamily="18" charset="0"/>
              </a:defRPr>
            </a:lvl1pPr>
            <a:lvl2pPr marL="742950" indent="-285750" defTabSz="855663" eaLnBrk="0" hangingPunct="0">
              <a:defRPr sz="2200">
                <a:solidFill>
                  <a:schemeClr val="tx1"/>
                </a:solidFill>
                <a:latin typeface="Times New Roman" pitchFamily="18" charset="0"/>
              </a:defRPr>
            </a:lvl2pPr>
            <a:lvl3pPr marL="1143000" indent="-228600" defTabSz="855663" eaLnBrk="0" hangingPunct="0">
              <a:defRPr sz="2200">
                <a:solidFill>
                  <a:schemeClr val="tx1"/>
                </a:solidFill>
                <a:latin typeface="Times New Roman" pitchFamily="18" charset="0"/>
              </a:defRPr>
            </a:lvl3pPr>
            <a:lvl4pPr marL="1600200" indent="-228600" defTabSz="855663" eaLnBrk="0" hangingPunct="0">
              <a:defRPr sz="2200">
                <a:solidFill>
                  <a:schemeClr val="tx1"/>
                </a:solidFill>
                <a:latin typeface="Times New Roman" pitchFamily="18" charset="0"/>
              </a:defRPr>
            </a:lvl4pPr>
            <a:lvl5pPr marL="2057400" indent="-228600" defTabSz="855663" eaLnBrk="0" hangingPunct="0">
              <a:defRPr sz="2200">
                <a:solidFill>
                  <a:schemeClr val="tx1"/>
                </a:solidFill>
                <a:latin typeface="Times New Roman" pitchFamily="18" charset="0"/>
              </a:defRPr>
            </a:lvl5pPr>
            <a:lvl6pPr marL="2514600" indent="-228600" defTabSz="855663" eaLnBrk="0" fontAlgn="base" hangingPunct="0">
              <a:spcBef>
                <a:spcPct val="0"/>
              </a:spcBef>
              <a:spcAft>
                <a:spcPct val="0"/>
              </a:spcAft>
              <a:defRPr sz="2200">
                <a:solidFill>
                  <a:schemeClr val="tx1"/>
                </a:solidFill>
                <a:latin typeface="Times New Roman" pitchFamily="18" charset="0"/>
              </a:defRPr>
            </a:lvl6pPr>
            <a:lvl7pPr marL="2971800" indent="-228600" defTabSz="855663" eaLnBrk="0" fontAlgn="base" hangingPunct="0">
              <a:spcBef>
                <a:spcPct val="0"/>
              </a:spcBef>
              <a:spcAft>
                <a:spcPct val="0"/>
              </a:spcAft>
              <a:defRPr sz="2200">
                <a:solidFill>
                  <a:schemeClr val="tx1"/>
                </a:solidFill>
                <a:latin typeface="Times New Roman" pitchFamily="18" charset="0"/>
              </a:defRPr>
            </a:lvl7pPr>
            <a:lvl8pPr marL="3429000" indent="-228600" defTabSz="855663" eaLnBrk="0" fontAlgn="base" hangingPunct="0">
              <a:spcBef>
                <a:spcPct val="0"/>
              </a:spcBef>
              <a:spcAft>
                <a:spcPct val="0"/>
              </a:spcAft>
              <a:defRPr sz="2200">
                <a:solidFill>
                  <a:schemeClr val="tx1"/>
                </a:solidFill>
                <a:latin typeface="Times New Roman" pitchFamily="18" charset="0"/>
              </a:defRPr>
            </a:lvl8pPr>
            <a:lvl9pPr marL="3886200" indent="-228600" defTabSz="855663" eaLnBrk="0" fontAlgn="base" hangingPunct="0">
              <a:spcBef>
                <a:spcPct val="0"/>
              </a:spcBef>
              <a:spcAft>
                <a:spcPct val="0"/>
              </a:spcAft>
              <a:defRPr sz="2200">
                <a:solidFill>
                  <a:schemeClr val="tx1"/>
                </a:solidFill>
                <a:latin typeface="Times New Roman" pitchFamily="18" charset="0"/>
              </a:defRPr>
            </a:lvl9pPr>
          </a:lstStyle>
          <a:p>
            <a:pPr eaLnBrk="1" fontAlgn="auto" hangingPunct="1">
              <a:spcBef>
                <a:spcPct val="50000"/>
              </a:spcBef>
              <a:spcAft>
                <a:spcPts val="0"/>
              </a:spcAft>
            </a:pPr>
            <a:r>
              <a:rPr lang="en-US" sz="1000" dirty="0">
                <a:solidFill>
                  <a:srgbClr val="000000"/>
                </a:solidFill>
              </a:rPr>
              <a:t>*</a:t>
            </a:r>
          </a:p>
        </p:txBody>
      </p:sp>
      <p:grpSp>
        <p:nvGrpSpPr>
          <p:cNvPr id="152" name="Group 151"/>
          <p:cNvGrpSpPr/>
          <p:nvPr/>
        </p:nvGrpSpPr>
        <p:grpSpPr>
          <a:xfrm>
            <a:off x="1292402" y="3046591"/>
            <a:ext cx="1025394" cy="1480029"/>
            <a:chOff x="7526393" y="4064558"/>
            <a:chExt cx="1025394" cy="1480029"/>
          </a:xfrm>
        </p:grpSpPr>
        <p:sp>
          <p:nvSpPr>
            <p:cNvPr id="153" name="Text Box 54"/>
            <p:cNvSpPr txBox="1">
              <a:spLocks noChangeArrowheads="1"/>
            </p:cNvSpPr>
            <p:nvPr/>
          </p:nvSpPr>
          <p:spPr bwMode="auto">
            <a:xfrm>
              <a:off x="7555091" y="5206075"/>
              <a:ext cx="996696" cy="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RPO and talent management services</a:t>
              </a:r>
            </a:p>
          </p:txBody>
        </p:sp>
        <p:pic>
          <p:nvPicPr>
            <p:cNvPr id="154" name="Picture 8" descr="test"/>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26393" y="4064558"/>
              <a:ext cx="957539" cy="115681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229" name="Group 228"/>
          <p:cNvGrpSpPr/>
          <p:nvPr/>
        </p:nvGrpSpPr>
        <p:grpSpPr>
          <a:xfrm>
            <a:off x="7500416" y="1446299"/>
            <a:ext cx="1000125" cy="1465520"/>
            <a:chOff x="7500416" y="1446299"/>
            <a:chExt cx="1000125" cy="1465520"/>
          </a:xfrm>
        </p:grpSpPr>
        <p:sp>
          <p:nvSpPr>
            <p:cNvPr id="156" name="Text Box 54"/>
            <p:cNvSpPr txBox="1">
              <a:spLocks noChangeArrowheads="1"/>
            </p:cNvSpPr>
            <p:nvPr/>
          </p:nvSpPr>
          <p:spPr bwMode="auto">
            <a:xfrm>
              <a:off x="7502130" y="2573307"/>
              <a:ext cx="996696" cy="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internship recruitment services</a:t>
              </a:r>
            </a:p>
          </p:txBody>
        </p:sp>
        <p:grpSp>
          <p:nvGrpSpPr>
            <p:cNvPr id="162" name="Group 161"/>
            <p:cNvGrpSpPr/>
            <p:nvPr/>
          </p:nvGrpSpPr>
          <p:grpSpPr>
            <a:xfrm>
              <a:off x="7500416" y="1446299"/>
              <a:ext cx="1000125" cy="1142904"/>
              <a:chOff x="5742667" y="1772605"/>
              <a:chExt cx="1000125" cy="1142904"/>
            </a:xfrm>
          </p:grpSpPr>
          <p:sp>
            <p:nvSpPr>
              <p:cNvPr id="164" name="Text Box 60"/>
              <p:cNvSpPr txBox="1">
                <a:spLocks noChangeArrowheads="1"/>
              </p:cNvSpPr>
              <p:nvPr/>
            </p:nvSpPr>
            <p:spPr bwMode="auto">
              <a:xfrm>
                <a:off x="5742667" y="1772605"/>
                <a:ext cx="1000125" cy="1142904"/>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78787"/>
                      </a:outerShdw>
                    </a:effectLst>
                  </a14:hiddenEffects>
                </a:ext>
              </a:extLst>
            </p:spPr>
            <p:txBody>
              <a:bodyPr lIns="45720" tIns="457200" rIns="4572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br>
                  <a:rPr lang="en-US" sz="800" dirty="0">
                    <a:solidFill>
                      <a:srgbClr val="000000"/>
                    </a:solidFill>
                    <a:latin typeface="Arial Narrow" pitchFamily="34" charset="0"/>
                  </a:rPr>
                </a:br>
                <a:r>
                  <a:rPr lang="en-US" sz="600" dirty="0">
                    <a:solidFill>
                      <a:srgbClr val="000000"/>
                    </a:solidFill>
                    <a:latin typeface="Arial Narrow" pitchFamily="34" charset="0"/>
                  </a:rPr>
                  <a:t>has been sold to</a:t>
                </a:r>
                <a:endParaRPr lang="en-US" sz="100" b="1" dirty="0">
                  <a:solidFill>
                    <a:srgbClr val="000000"/>
                  </a:solidFill>
                  <a:latin typeface="Arial Narrow" pitchFamily="34" charset="0"/>
                </a:endParaRPr>
              </a:p>
            </p:txBody>
          </p:sp>
          <p:pic>
            <p:nvPicPr>
              <p:cNvPr id="165" name="Picture 107" descr="right4staff_logo_colou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7187" y="2027314"/>
                <a:ext cx="931084" cy="168469"/>
              </a:xfrm>
              <a:prstGeom prst="rect">
                <a:avLst/>
              </a:prstGeom>
              <a:noFill/>
              <a:extLst>
                <a:ext uri="{909E8E84-426E-40DD-AFC4-6F175D3DCCD1}">
                  <a14:hiddenFill xmlns:a14="http://schemas.microsoft.com/office/drawing/2010/main">
                    <a:solidFill>
                      <a:srgbClr val="FFFFFF"/>
                    </a:solidFill>
                  </a14:hiddenFill>
                </a:ext>
              </a:extLst>
            </p:spPr>
          </p:pic>
        </p:grpSp>
        <p:sp>
          <p:nvSpPr>
            <p:cNvPr id="159" name="Rectangle 158"/>
            <p:cNvSpPr/>
            <p:nvPr/>
          </p:nvSpPr>
          <p:spPr bwMode="auto">
            <a:xfrm>
              <a:off x="7543488" y="1701008"/>
              <a:ext cx="931084" cy="1780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endParaRPr>
            </a:p>
          </p:txBody>
        </p:sp>
        <p:pic>
          <p:nvPicPr>
            <p:cNvPr id="160" name="Picture 14" descr="internships.com"/>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12924" r="40603" b="13975"/>
            <a:stretch/>
          </p:blipFill>
          <p:spPr bwMode="auto">
            <a:xfrm>
              <a:off x="7578584" y="1676608"/>
              <a:ext cx="860593" cy="192793"/>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16" descr="http://b-i.forbesimg.com/tomiogeron/files/2013/08/CheggLogo.png"/>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t="30731" b="30731"/>
            <a:stretch/>
          </p:blipFill>
          <p:spPr bwMode="auto">
            <a:xfrm>
              <a:off x="7615883" y="2286272"/>
              <a:ext cx="819292" cy="2438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7" name="Group 236"/>
          <p:cNvGrpSpPr/>
          <p:nvPr/>
        </p:nvGrpSpPr>
        <p:grpSpPr>
          <a:xfrm>
            <a:off x="228504" y="1437801"/>
            <a:ext cx="1016008" cy="1597555"/>
            <a:chOff x="228504" y="1437801"/>
            <a:chExt cx="1016008" cy="1597555"/>
          </a:xfrm>
        </p:grpSpPr>
        <p:pic>
          <p:nvPicPr>
            <p:cNvPr id="173" name="Picture 6" descr="test"/>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28504" y="1437801"/>
              <a:ext cx="1016008" cy="115710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236" name="Group 235"/>
            <p:cNvGrpSpPr/>
            <p:nvPr/>
          </p:nvGrpSpPr>
          <p:grpSpPr>
            <a:xfrm>
              <a:off x="238160" y="1503551"/>
              <a:ext cx="996696" cy="1531805"/>
              <a:chOff x="238160" y="1503551"/>
              <a:chExt cx="996696" cy="1531805"/>
            </a:xfrm>
          </p:grpSpPr>
          <p:sp>
            <p:nvSpPr>
              <p:cNvPr id="172" name="Text Box 54"/>
              <p:cNvSpPr txBox="1">
                <a:spLocks noChangeArrowheads="1"/>
              </p:cNvSpPr>
              <p:nvPr/>
            </p:nvSpPr>
            <p:spPr bwMode="auto">
              <a:xfrm>
                <a:off x="238160" y="2573734"/>
                <a:ext cx="996696" cy="4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finance and accounting staffing and consulting services</a:t>
                </a:r>
              </a:p>
            </p:txBody>
          </p:sp>
          <p:sp>
            <p:nvSpPr>
              <p:cNvPr id="174" name="Text Box 54"/>
              <p:cNvSpPr txBox="1">
                <a:spLocks noChangeArrowheads="1"/>
              </p:cNvSpPr>
              <p:nvPr/>
            </p:nvSpPr>
            <p:spPr bwMode="auto">
              <a:xfrm>
                <a:off x="295454" y="1503551"/>
                <a:ext cx="845977" cy="1038704"/>
              </a:xfrm>
              <a:prstGeom prst="rect">
                <a:avLst/>
              </a:prstGeom>
              <a:solidFill>
                <a:schemeClr val="bg1"/>
              </a:solidFill>
              <a:ln>
                <a:noFill/>
              </a:ln>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b="1" dirty="0">
                    <a:solidFill>
                      <a:srgbClr val="000000"/>
                    </a:solidFill>
                    <a:latin typeface="Arial Narrow" panose="020B0606020202030204" pitchFamily="34" charset="0"/>
                    <a:cs typeface="Times New Roman" pitchFamily="18" charset="0"/>
                  </a:rPr>
                  <a:t>Project</a:t>
                </a:r>
                <a:br>
                  <a:rPr lang="en-US" sz="800" b="1" dirty="0">
                    <a:solidFill>
                      <a:srgbClr val="000000"/>
                    </a:solidFill>
                    <a:latin typeface="Arial Narrow" panose="020B0606020202030204" pitchFamily="34" charset="0"/>
                    <a:cs typeface="Times New Roman" pitchFamily="18" charset="0"/>
                  </a:rPr>
                </a:br>
                <a:r>
                  <a:rPr lang="en-US" sz="800" b="1" dirty="0">
                    <a:solidFill>
                      <a:srgbClr val="000000"/>
                    </a:solidFill>
                    <a:latin typeface="Arial Narrow" panose="020B0606020202030204" pitchFamily="34" charset="0"/>
                    <a:cs typeface="Times New Roman" pitchFamily="18" charset="0"/>
                  </a:rPr>
                  <a:t>Counting House</a:t>
                </a:r>
              </a:p>
              <a:p>
                <a:pPr algn="ctr">
                  <a:spcBef>
                    <a:spcPct val="10000"/>
                  </a:spcBef>
                </a:pPr>
                <a:endParaRPr lang="en-US" sz="700" b="1" dirty="0">
                  <a:solidFill>
                    <a:srgbClr val="000000"/>
                  </a:solidFill>
                  <a:latin typeface="Arial"/>
                  <a:cs typeface="Times New Roman" pitchFamily="18" charset="0"/>
                </a:endParaRPr>
              </a:p>
              <a:p>
                <a:pPr algn="ctr">
                  <a:spcBef>
                    <a:spcPct val="10000"/>
                  </a:spcBef>
                </a:pPr>
                <a:r>
                  <a:rPr lang="en-US" sz="600" dirty="0">
                    <a:solidFill>
                      <a:srgbClr val="000000"/>
                    </a:solidFill>
                    <a:latin typeface="Arial"/>
                    <a:cs typeface="Times New Roman" pitchFamily="18" charset="0"/>
                  </a:rPr>
                  <a:t>Sell-side advisor for a provider of finance and accounting staffing and consulting services</a:t>
                </a:r>
              </a:p>
              <a:p>
                <a:pPr algn="ctr">
                  <a:spcBef>
                    <a:spcPct val="10000"/>
                  </a:spcBef>
                </a:pPr>
                <a:endParaRPr lang="en-US" sz="600" dirty="0">
                  <a:solidFill>
                    <a:srgbClr val="000000"/>
                  </a:solidFill>
                  <a:latin typeface="Arial"/>
                  <a:cs typeface="Times New Roman" pitchFamily="18" charset="0"/>
                </a:endParaRPr>
              </a:p>
              <a:p>
                <a:pPr algn="ctr">
                  <a:spcBef>
                    <a:spcPct val="10000"/>
                  </a:spcBef>
                </a:pPr>
                <a:endParaRPr lang="en-US" sz="600" dirty="0">
                  <a:solidFill>
                    <a:srgbClr val="000000"/>
                  </a:solidFill>
                  <a:latin typeface="Arial"/>
                  <a:cs typeface="Times New Roman" pitchFamily="18" charset="0"/>
                </a:endParaRPr>
              </a:p>
            </p:txBody>
          </p:sp>
        </p:grpSp>
      </p:grpSp>
      <p:grpSp>
        <p:nvGrpSpPr>
          <p:cNvPr id="175" name="Group 174"/>
          <p:cNvGrpSpPr/>
          <p:nvPr/>
        </p:nvGrpSpPr>
        <p:grpSpPr>
          <a:xfrm>
            <a:off x="5422327" y="3036331"/>
            <a:ext cx="1002596" cy="1595560"/>
            <a:chOff x="5783540" y="1852323"/>
            <a:chExt cx="1002596" cy="2049531"/>
          </a:xfrm>
        </p:grpSpPr>
        <p:sp>
          <p:nvSpPr>
            <p:cNvPr id="176" name="Text Box 54"/>
            <p:cNvSpPr txBox="1">
              <a:spLocks noChangeArrowheads="1"/>
            </p:cNvSpPr>
            <p:nvPr/>
          </p:nvSpPr>
          <p:spPr bwMode="auto">
            <a:xfrm>
              <a:off x="5783540" y="3308891"/>
              <a:ext cx="996696" cy="59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staffing services for the transportation and logistics market</a:t>
              </a:r>
            </a:p>
          </p:txBody>
        </p:sp>
        <p:grpSp>
          <p:nvGrpSpPr>
            <p:cNvPr id="177" name="Group 176"/>
            <p:cNvGrpSpPr/>
            <p:nvPr/>
          </p:nvGrpSpPr>
          <p:grpSpPr>
            <a:xfrm>
              <a:off x="5786011" y="1852323"/>
              <a:ext cx="1000125" cy="1505736"/>
              <a:chOff x="789607" y="3852077"/>
              <a:chExt cx="1000125" cy="1505736"/>
            </a:xfrm>
          </p:grpSpPr>
          <p:grpSp>
            <p:nvGrpSpPr>
              <p:cNvPr id="182" name="Group 181"/>
              <p:cNvGrpSpPr/>
              <p:nvPr/>
            </p:nvGrpSpPr>
            <p:grpSpPr>
              <a:xfrm>
                <a:off x="789607" y="3852077"/>
                <a:ext cx="1000125" cy="1505736"/>
                <a:chOff x="5742667" y="1793805"/>
                <a:chExt cx="1000125" cy="1505736"/>
              </a:xfrm>
            </p:grpSpPr>
            <p:sp>
              <p:nvSpPr>
                <p:cNvPr id="184" name="Text Box 60"/>
                <p:cNvSpPr txBox="1">
                  <a:spLocks noChangeArrowheads="1"/>
                </p:cNvSpPr>
                <p:nvPr/>
              </p:nvSpPr>
              <p:spPr bwMode="auto">
                <a:xfrm>
                  <a:off x="5742667" y="1793805"/>
                  <a:ext cx="1000125" cy="1505736"/>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78787"/>
                        </a:outerShdw>
                      </a:effectLst>
                    </a14:hiddenEffects>
                  </a:ext>
                </a:extLst>
              </p:spPr>
              <p:txBody>
                <a:bodyPr lIns="45720" tIns="457200" rIns="4572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br>
                    <a:rPr lang="en-US" sz="800" dirty="0">
                      <a:solidFill>
                        <a:srgbClr val="000000"/>
                      </a:solidFill>
                      <a:latin typeface="Arial Narrow" pitchFamily="34" charset="0"/>
                    </a:rPr>
                  </a:br>
                  <a:r>
                    <a:rPr lang="en-US" sz="600" dirty="0">
                      <a:solidFill>
                        <a:srgbClr val="000000"/>
                      </a:solidFill>
                      <a:latin typeface="Arial Narrow" pitchFamily="34" charset="0"/>
                    </a:rPr>
                    <a:t>has been sold to</a:t>
                  </a:r>
                  <a:endParaRPr lang="en-US" sz="100" b="1" dirty="0">
                    <a:solidFill>
                      <a:srgbClr val="000000"/>
                    </a:solidFill>
                    <a:latin typeface="Arial Narrow" pitchFamily="34" charset="0"/>
                  </a:endParaRPr>
                </a:p>
              </p:txBody>
            </p:sp>
            <p:pic>
              <p:nvPicPr>
                <p:cNvPr id="185" name="Picture 107" descr="right4staff_logo_colou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7187" y="2027314"/>
                  <a:ext cx="931084" cy="168469"/>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185" descr="logo Gi Group">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4350" y="2793802"/>
                  <a:ext cx="736758" cy="317761"/>
                </a:xfrm>
                <a:prstGeom prst="rect">
                  <a:avLst/>
                </a:prstGeom>
                <a:noFill/>
                <a:extLst>
                  <a:ext uri="{909E8E84-426E-40DD-AFC4-6F175D3DCCD1}">
                    <a14:hiddenFill xmlns:a14="http://schemas.microsoft.com/office/drawing/2010/main">
                      <a:solidFill>
                        <a:srgbClr val="FFFFFF"/>
                      </a:solidFill>
                    </a14:hiddenFill>
                  </a:ext>
                </a:extLst>
              </p:spPr>
            </p:pic>
          </p:grpSp>
          <p:pic>
            <p:nvPicPr>
              <p:cNvPr id="18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9806" y="4855859"/>
                <a:ext cx="81972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8" name="Rectangle 177"/>
            <p:cNvSpPr/>
            <p:nvPr/>
          </p:nvSpPr>
          <p:spPr bwMode="auto">
            <a:xfrm>
              <a:off x="5843755" y="2842706"/>
              <a:ext cx="852182" cy="394706"/>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endParaRPr>
            </a:p>
          </p:txBody>
        </p:sp>
        <p:sp>
          <p:nvSpPr>
            <p:cNvPr id="179" name="Rectangle 178"/>
            <p:cNvSpPr/>
            <p:nvPr/>
          </p:nvSpPr>
          <p:spPr bwMode="auto">
            <a:xfrm>
              <a:off x="5820531" y="2085832"/>
              <a:ext cx="931084" cy="1780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endParaRPr>
            </a:p>
          </p:txBody>
        </p:sp>
        <p:pic>
          <p:nvPicPr>
            <p:cNvPr id="180" name="Picture 13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071611" y="1994617"/>
              <a:ext cx="428625"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1" name="Picture 6" descr="LDC"/>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861943" y="2966350"/>
              <a:ext cx="848705" cy="2221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7" name="Group 186"/>
          <p:cNvGrpSpPr/>
          <p:nvPr/>
        </p:nvGrpSpPr>
        <p:grpSpPr>
          <a:xfrm>
            <a:off x="228503" y="3045237"/>
            <a:ext cx="1013659" cy="1602300"/>
            <a:chOff x="7526692" y="1837505"/>
            <a:chExt cx="1013659" cy="1602300"/>
          </a:xfrm>
        </p:grpSpPr>
        <p:sp>
          <p:nvSpPr>
            <p:cNvPr id="188" name="Text Box 54"/>
            <p:cNvSpPr txBox="1">
              <a:spLocks noChangeArrowheads="1"/>
            </p:cNvSpPr>
            <p:nvPr/>
          </p:nvSpPr>
          <p:spPr bwMode="auto">
            <a:xfrm>
              <a:off x="7543655" y="2978183"/>
              <a:ext cx="996696" cy="4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finance, accounting and HR outsourcing</a:t>
              </a:r>
            </a:p>
          </p:txBody>
        </p:sp>
        <p:pic>
          <p:nvPicPr>
            <p:cNvPr id="189" name="Picture 6" descr="test"/>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26692" y="1837505"/>
              <a:ext cx="1010096" cy="11649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90" name="Group 189"/>
          <p:cNvGrpSpPr/>
          <p:nvPr/>
        </p:nvGrpSpPr>
        <p:grpSpPr>
          <a:xfrm>
            <a:off x="3312090" y="3045237"/>
            <a:ext cx="1042531" cy="1608002"/>
            <a:chOff x="2210569" y="4058335"/>
            <a:chExt cx="1042531" cy="1608002"/>
          </a:xfrm>
        </p:grpSpPr>
        <p:sp>
          <p:nvSpPr>
            <p:cNvPr id="191" name="Text Box 54"/>
            <p:cNvSpPr txBox="1">
              <a:spLocks noChangeArrowheads="1"/>
            </p:cNvSpPr>
            <p:nvPr/>
          </p:nvSpPr>
          <p:spPr bwMode="auto">
            <a:xfrm>
              <a:off x="2256404" y="5204715"/>
              <a:ext cx="996696" cy="4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staffing services for the pharmaceutical market</a:t>
              </a:r>
            </a:p>
          </p:txBody>
        </p:sp>
        <p:grpSp>
          <p:nvGrpSpPr>
            <p:cNvPr id="198" name="Group 197"/>
            <p:cNvGrpSpPr/>
            <p:nvPr/>
          </p:nvGrpSpPr>
          <p:grpSpPr>
            <a:xfrm>
              <a:off x="2210569" y="4058335"/>
              <a:ext cx="1021205" cy="1158164"/>
              <a:chOff x="5700261" y="1772606"/>
              <a:chExt cx="1021205" cy="1158164"/>
            </a:xfrm>
          </p:grpSpPr>
          <p:sp>
            <p:nvSpPr>
              <p:cNvPr id="200" name="Text Box 60"/>
              <p:cNvSpPr txBox="1">
                <a:spLocks noChangeArrowheads="1"/>
              </p:cNvSpPr>
              <p:nvPr/>
            </p:nvSpPr>
            <p:spPr bwMode="auto">
              <a:xfrm>
                <a:off x="5700261" y="1772606"/>
                <a:ext cx="1021205" cy="1158164"/>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78787"/>
                      </a:outerShdw>
                    </a:effectLst>
                  </a14:hiddenEffects>
                </a:ext>
              </a:extLst>
            </p:spPr>
            <p:txBody>
              <a:bodyPr lIns="45720" tIns="457200" rIns="4572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br>
                  <a:rPr lang="en-US" sz="800" dirty="0">
                    <a:solidFill>
                      <a:srgbClr val="000000"/>
                    </a:solidFill>
                    <a:latin typeface="Arial Narrow" pitchFamily="34" charset="0"/>
                  </a:rPr>
                </a:br>
                <a:r>
                  <a:rPr lang="en-US" sz="600" dirty="0">
                    <a:solidFill>
                      <a:srgbClr val="000000"/>
                    </a:solidFill>
                    <a:latin typeface="Arial Narrow" pitchFamily="34" charset="0"/>
                  </a:rPr>
                  <a:t>has been sold to</a:t>
                </a:r>
                <a:endParaRPr lang="en-US" sz="100" b="1" dirty="0">
                  <a:solidFill>
                    <a:srgbClr val="000000"/>
                  </a:solidFill>
                  <a:latin typeface="Arial Narrow" pitchFamily="34" charset="0"/>
                </a:endParaRPr>
              </a:p>
            </p:txBody>
          </p:sp>
          <p:pic>
            <p:nvPicPr>
              <p:cNvPr id="201" name="Picture 107" descr="right4staff_logo_colou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77187" y="2027314"/>
                <a:ext cx="931084" cy="168469"/>
              </a:xfrm>
              <a:prstGeom prst="rect">
                <a:avLst/>
              </a:prstGeom>
              <a:noFill/>
              <a:extLst>
                <a:ext uri="{909E8E84-426E-40DD-AFC4-6F175D3DCCD1}">
                  <a14:hiddenFill xmlns:a14="http://schemas.microsoft.com/office/drawing/2010/main">
                    <a:solidFill>
                      <a:srgbClr val="FFFFFF"/>
                    </a:solidFill>
                  </a14:hiddenFill>
                </a:ext>
              </a:extLst>
            </p:spPr>
          </p:pic>
        </p:grpSp>
        <p:sp>
          <p:nvSpPr>
            <p:cNvPr id="194" name="Rectangle 193"/>
            <p:cNvSpPr/>
            <p:nvPr/>
          </p:nvSpPr>
          <p:spPr bwMode="auto">
            <a:xfrm>
              <a:off x="2287495" y="4313043"/>
              <a:ext cx="931084" cy="178083"/>
            </a:xfrm>
            <a:prstGeom prst="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2200" dirty="0">
                <a:solidFill>
                  <a:srgbClr val="000000"/>
                </a:solidFill>
                <a:latin typeface="Times New Roman" pitchFamily="18" charset="0"/>
              </a:endParaRPr>
            </a:p>
          </p:txBody>
        </p:sp>
        <p:sp>
          <p:nvSpPr>
            <p:cNvPr id="195" name="Text Box 85"/>
            <p:cNvSpPr txBox="1">
              <a:spLocks noChangeArrowheads="1"/>
            </p:cNvSpPr>
            <p:nvPr/>
          </p:nvSpPr>
          <p:spPr bwMode="auto">
            <a:xfrm>
              <a:off x="3141796" y="4074575"/>
              <a:ext cx="3617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855663" eaLnBrk="0" hangingPunct="0">
                <a:defRPr sz="2200">
                  <a:solidFill>
                    <a:schemeClr val="tx1"/>
                  </a:solidFill>
                  <a:latin typeface="Times New Roman" pitchFamily="18" charset="0"/>
                </a:defRPr>
              </a:lvl1pPr>
              <a:lvl2pPr marL="742950" indent="-285750" defTabSz="855663" eaLnBrk="0" hangingPunct="0">
                <a:defRPr sz="2200">
                  <a:solidFill>
                    <a:schemeClr val="tx1"/>
                  </a:solidFill>
                  <a:latin typeface="Times New Roman" pitchFamily="18" charset="0"/>
                </a:defRPr>
              </a:lvl2pPr>
              <a:lvl3pPr marL="1143000" indent="-228600" defTabSz="855663" eaLnBrk="0" hangingPunct="0">
                <a:defRPr sz="2200">
                  <a:solidFill>
                    <a:schemeClr val="tx1"/>
                  </a:solidFill>
                  <a:latin typeface="Times New Roman" pitchFamily="18" charset="0"/>
                </a:defRPr>
              </a:lvl3pPr>
              <a:lvl4pPr marL="1600200" indent="-228600" defTabSz="855663" eaLnBrk="0" hangingPunct="0">
                <a:defRPr sz="2200">
                  <a:solidFill>
                    <a:schemeClr val="tx1"/>
                  </a:solidFill>
                  <a:latin typeface="Times New Roman" pitchFamily="18" charset="0"/>
                </a:defRPr>
              </a:lvl4pPr>
              <a:lvl5pPr marL="2057400" indent="-228600" defTabSz="855663" eaLnBrk="0" hangingPunct="0">
                <a:defRPr sz="2200">
                  <a:solidFill>
                    <a:schemeClr val="tx1"/>
                  </a:solidFill>
                  <a:latin typeface="Times New Roman" pitchFamily="18" charset="0"/>
                </a:defRPr>
              </a:lvl5pPr>
              <a:lvl6pPr marL="2514600" indent="-228600" defTabSz="855663" eaLnBrk="0" fontAlgn="base" hangingPunct="0">
                <a:spcBef>
                  <a:spcPct val="0"/>
                </a:spcBef>
                <a:spcAft>
                  <a:spcPct val="0"/>
                </a:spcAft>
                <a:defRPr sz="2200">
                  <a:solidFill>
                    <a:schemeClr val="tx1"/>
                  </a:solidFill>
                  <a:latin typeface="Times New Roman" pitchFamily="18" charset="0"/>
                </a:defRPr>
              </a:lvl6pPr>
              <a:lvl7pPr marL="2971800" indent="-228600" defTabSz="855663" eaLnBrk="0" fontAlgn="base" hangingPunct="0">
                <a:spcBef>
                  <a:spcPct val="0"/>
                </a:spcBef>
                <a:spcAft>
                  <a:spcPct val="0"/>
                </a:spcAft>
                <a:defRPr sz="2200">
                  <a:solidFill>
                    <a:schemeClr val="tx1"/>
                  </a:solidFill>
                  <a:latin typeface="Times New Roman" pitchFamily="18" charset="0"/>
                </a:defRPr>
              </a:lvl7pPr>
              <a:lvl8pPr marL="3429000" indent="-228600" defTabSz="855663" eaLnBrk="0" fontAlgn="base" hangingPunct="0">
                <a:spcBef>
                  <a:spcPct val="0"/>
                </a:spcBef>
                <a:spcAft>
                  <a:spcPct val="0"/>
                </a:spcAft>
                <a:defRPr sz="2200">
                  <a:solidFill>
                    <a:schemeClr val="tx1"/>
                  </a:solidFill>
                  <a:latin typeface="Times New Roman" pitchFamily="18" charset="0"/>
                </a:defRPr>
              </a:lvl8pPr>
              <a:lvl9pPr marL="3886200" indent="-228600" defTabSz="855663" eaLnBrk="0" fontAlgn="base" hangingPunct="0">
                <a:spcBef>
                  <a:spcPct val="0"/>
                </a:spcBef>
                <a:spcAft>
                  <a:spcPct val="0"/>
                </a:spcAft>
                <a:defRPr sz="2200">
                  <a:solidFill>
                    <a:schemeClr val="tx1"/>
                  </a:solidFill>
                  <a:latin typeface="Times New Roman" pitchFamily="18" charset="0"/>
                </a:defRPr>
              </a:lvl9pPr>
            </a:lstStyle>
            <a:p>
              <a:pPr eaLnBrk="1" fontAlgn="auto" hangingPunct="1">
                <a:spcBef>
                  <a:spcPct val="50000"/>
                </a:spcBef>
                <a:spcAft>
                  <a:spcPts val="0"/>
                </a:spcAft>
              </a:pPr>
              <a:r>
                <a:rPr lang="en-US" sz="1000" dirty="0">
                  <a:solidFill>
                    <a:srgbClr val="000000"/>
                  </a:solidFill>
                </a:rPr>
                <a:t>*</a:t>
              </a:r>
            </a:p>
          </p:txBody>
        </p:sp>
        <p:pic>
          <p:nvPicPr>
            <p:cNvPr id="196" name="Picture 65" descr="302_22556700"/>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061" t="26712" r="1" b="29338"/>
            <a:stretch/>
          </p:blipFill>
          <p:spPr bwMode="auto">
            <a:xfrm>
              <a:off x="2323778" y="4346453"/>
              <a:ext cx="858219" cy="15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56" descr="http://inforrm.files.wordpress.com/2010/05/800px-hays_plc_logo-svg.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403444" y="4874416"/>
              <a:ext cx="713007" cy="2976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3" name="Group 202"/>
          <p:cNvGrpSpPr/>
          <p:nvPr/>
        </p:nvGrpSpPr>
        <p:grpSpPr>
          <a:xfrm>
            <a:off x="6471959" y="4655030"/>
            <a:ext cx="996696" cy="1465607"/>
            <a:chOff x="4007552" y="4056946"/>
            <a:chExt cx="996696" cy="1700971"/>
          </a:xfrm>
        </p:grpSpPr>
        <p:sp>
          <p:nvSpPr>
            <p:cNvPr id="204" name="Text Box 60"/>
            <p:cNvSpPr txBox="1">
              <a:spLocks noChangeArrowheads="1"/>
            </p:cNvSpPr>
            <p:nvPr/>
          </p:nvSpPr>
          <p:spPr bwMode="auto">
            <a:xfrm>
              <a:off x="4007552" y="4056946"/>
              <a:ext cx="982731" cy="1342501"/>
            </a:xfrm>
            <a:prstGeom prst="rect">
              <a:avLst/>
            </a:prstGeom>
            <a:solidFill>
              <a:srgbClr val="FF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78787"/>
                    </a:outerShdw>
                  </a:effectLst>
                </a14:hiddenEffects>
              </a:ext>
            </a:extLst>
          </p:spPr>
          <p:txBody>
            <a:bodyPr lIns="45720" tIns="457200" rIns="4572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r>
                <a:rPr lang="en-US" sz="600" dirty="0">
                  <a:solidFill>
                    <a:srgbClr val="000000"/>
                  </a:solidFill>
                  <a:latin typeface="Arial Narrow" pitchFamily="34" charset="0"/>
                </a:rPr>
                <a:t>has sold </a:t>
              </a:r>
            </a:p>
            <a:p>
              <a:pPr algn="ctr"/>
              <a:endParaRPr lang="en-US" sz="600" dirty="0">
                <a:solidFill>
                  <a:srgbClr val="000000"/>
                </a:solidFill>
                <a:latin typeface="Arial Narrow" pitchFamily="34" charset="0"/>
              </a:endParaRPr>
            </a:p>
            <a:p>
              <a:pPr algn="ctr"/>
              <a:endParaRPr lang="en-US" sz="600" dirty="0">
                <a:solidFill>
                  <a:srgbClr val="000000"/>
                </a:solidFill>
                <a:latin typeface="Arial Narrow" pitchFamily="34" charset="0"/>
              </a:endParaRPr>
            </a:p>
            <a:p>
              <a:pPr algn="ctr"/>
              <a:endParaRPr lang="en-US" sz="600" dirty="0">
                <a:solidFill>
                  <a:srgbClr val="000000"/>
                </a:solidFill>
                <a:latin typeface="Arial Narrow" pitchFamily="34" charset="0"/>
              </a:endParaRPr>
            </a:p>
            <a:p>
              <a:pPr algn="ctr"/>
              <a:r>
                <a:rPr lang="en-US" sz="600" dirty="0">
                  <a:solidFill>
                    <a:srgbClr val="000000"/>
                  </a:solidFill>
                  <a:latin typeface="Arial Narrow" pitchFamily="34" charset="0"/>
                </a:rPr>
                <a:t>to</a:t>
              </a:r>
              <a:endParaRPr lang="en-US" sz="100" b="1" dirty="0">
                <a:solidFill>
                  <a:srgbClr val="000000"/>
                </a:solidFill>
                <a:latin typeface="Arial Narrow" pitchFamily="34" charset="0"/>
              </a:endParaRPr>
            </a:p>
          </p:txBody>
        </p:sp>
        <p:pic>
          <p:nvPicPr>
            <p:cNvPr id="205" name="Picture 10" descr="client logo"/>
            <p:cNvPicPr>
              <a:picLocks noChangeAspect="1" noChangeArrowheads="1"/>
            </p:cNvPicPr>
            <p:nvPr/>
          </p:nvPicPr>
          <p:blipFill rotWithShape="1">
            <a:blip r:embed="rId27">
              <a:extLst>
                <a:ext uri="{28A0092B-C50C-407E-A947-70E740481C1C}">
                  <a14:useLocalDpi xmlns:a14="http://schemas.microsoft.com/office/drawing/2010/main" val="0"/>
                </a:ext>
              </a:extLst>
            </a:blip>
            <a:srcRect l="3616" t="9349"/>
            <a:stretch/>
          </p:blipFill>
          <p:spPr bwMode="auto">
            <a:xfrm>
              <a:off x="4107579" y="4130976"/>
              <a:ext cx="824558" cy="232656"/>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6" descr="http://www.management2000.de/fileadmin/templates/m2000/images/schrift_m2000.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089769" y="4796154"/>
              <a:ext cx="860177" cy="7741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12" descr="Vebego logo"/>
            <p:cNvPicPr>
              <a:picLocks noChangeAspect="1" noChangeArrowheads="1"/>
            </p:cNvPicPr>
            <p:nvPr/>
          </p:nvPicPr>
          <p:blipFill rotWithShape="1">
            <a:blip r:embed="rId29" cstate="print">
              <a:extLst>
                <a:ext uri="{BEBA8EAE-BF5A-486C-A8C5-ECC9F3942E4B}">
                  <a14:imgProps xmlns:a14="http://schemas.microsoft.com/office/drawing/2010/main">
                    <a14:imgLayer r:embed="rId30">
                      <a14:imgEffect>
                        <a14:backgroundRemoval t="15504" b="86047" l="4478" r="81343">
                          <a14:foregroundMark x1="66418" y1="27132" x2="66418" y2="27132"/>
                          <a14:foregroundMark x1="61194" y1="35659" x2="61194" y2="35659"/>
                          <a14:foregroundMark x1="74254" y1="32558" x2="74254" y2="32558"/>
                          <a14:foregroundMark x1="70522" y1="57364" x2="70522" y2="57364"/>
                          <a14:foregroundMark x1="55224" y1="67442" x2="55224" y2="67442"/>
                          <a14:foregroundMark x1="47388" y1="63566" x2="47388" y2="63566"/>
                          <a14:foregroundMark x1="39925" y1="65891" x2="39925" y2="65891"/>
                          <a14:foregroundMark x1="32836" y1="64341" x2="32836" y2="64341"/>
                          <a14:foregroundMark x1="25746" y1="65891" x2="25746" y2="65891"/>
                          <a14:foregroundMark x1="19403" y1="63566" x2="19403" y2="63566"/>
                        </a14:backgroundRemoval>
                      </a14:imgEffect>
                    </a14:imgLayer>
                  </a14:imgProps>
                </a:ext>
                <a:ext uri="{28A0092B-C50C-407E-A947-70E740481C1C}">
                  <a14:useLocalDpi xmlns:a14="http://schemas.microsoft.com/office/drawing/2010/main" val="0"/>
                </a:ext>
              </a:extLst>
            </a:blip>
            <a:srcRect l="8488" t="17052" r="13333" b="12397"/>
            <a:stretch/>
          </p:blipFill>
          <p:spPr bwMode="auto">
            <a:xfrm>
              <a:off x="4214026" y="5139080"/>
              <a:ext cx="611664" cy="265691"/>
            </a:xfrm>
            <a:prstGeom prst="rect">
              <a:avLst/>
            </a:prstGeom>
            <a:noFill/>
            <a:extLst>
              <a:ext uri="{909E8E84-426E-40DD-AFC4-6F175D3DCCD1}">
                <a14:hiddenFill xmlns:a14="http://schemas.microsoft.com/office/drawing/2010/main">
                  <a:solidFill>
                    <a:srgbClr val="FFFFFF"/>
                  </a:solidFill>
                </a14:hiddenFill>
              </a:ext>
            </a:extLst>
          </p:spPr>
        </p:pic>
        <p:sp>
          <p:nvSpPr>
            <p:cNvPr id="208" name="Text Box 54"/>
            <p:cNvSpPr txBox="1">
              <a:spLocks noChangeArrowheads="1"/>
            </p:cNvSpPr>
            <p:nvPr/>
          </p:nvSpPr>
          <p:spPr bwMode="auto">
            <a:xfrm>
              <a:off x="4007552" y="5365043"/>
              <a:ext cx="996696" cy="392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staffing services for the industrial market</a:t>
              </a:r>
            </a:p>
          </p:txBody>
        </p:sp>
      </p:grpSp>
      <p:pic>
        <p:nvPicPr>
          <p:cNvPr id="26" name="Picture 25">
            <a:extLst>
              <a:ext uri="{FF2B5EF4-FFF2-40B4-BE49-F238E27FC236}">
                <a16:creationId xmlns:a16="http://schemas.microsoft.com/office/drawing/2014/main" id="{AF25352B-C65F-49A6-B8B5-2019C86BC46C}"/>
              </a:ext>
            </a:extLst>
          </p:cNvPr>
          <p:cNvPicPr>
            <a:picLocks/>
          </p:cNvPicPr>
          <p:nvPr/>
        </p:nvPicPr>
        <p:blipFill>
          <a:blip r:embed="rId31"/>
          <a:stretch>
            <a:fillRect/>
          </a:stretch>
        </p:blipFill>
        <p:spPr>
          <a:xfrm>
            <a:off x="1280666" y="4649515"/>
            <a:ext cx="969727" cy="1161939"/>
          </a:xfrm>
          <a:prstGeom prst="rect">
            <a:avLst/>
          </a:prstGeom>
        </p:spPr>
      </p:pic>
      <p:pic>
        <p:nvPicPr>
          <p:cNvPr id="28" name="Picture 27">
            <a:extLst>
              <a:ext uri="{FF2B5EF4-FFF2-40B4-BE49-F238E27FC236}">
                <a16:creationId xmlns:a16="http://schemas.microsoft.com/office/drawing/2014/main" id="{20E3ACE6-7D13-4C0B-9452-1F7731ED40F5}"/>
              </a:ext>
            </a:extLst>
          </p:cNvPr>
          <p:cNvPicPr>
            <a:picLocks noChangeAspect="1"/>
          </p:cNvPicPr>
          <p:nvPr/>
        </p:nvPicPr>
        <p:blipFill>
          <a:blip r:embed="rId32"/>
          <a:stretch>
            <a:fillRect/>
          </a:stretch>
        </p:blipFill>
        <p:spPr>
          <a:xfrm>
            <a:off x="4390636" y="4649129"/>
            <a:ext cx="1023759" cy="1167218"/>
          </a:xfrm>
          <a:prstGeom prst="rect">
            <a:avLst/>
          </a:prstGeom>
        </p:spPr>
      </p:pic>
      <p:grpSp>
        <p:nvGrpSpPr>
          <p:cNvPr id="234" name="Group 233"/>
          <p:cNvGrpSpPr/>
          <p:nvPr/>
        </p:nvGrpSpPr>
        <p:grpSpPr>
          <a:xfrm>
            <a:off x="2293744" y="1446298"/>
            <a:ext cx="996696" cy="1472842"/>
            <a:chOff x="2296755" y="1446298"/>
            <a:chExt cx="996696" cy="1472842"/>
          </a:xfrm>
        </p:grpSpPr>
        <p:pic>
          <p:nvPicPr>
            <p:cNvPr id="17" name="Picture 16">
              <a:extLst>
                <a:ext uri="{FF2B5EF4-FFF2-40B4-BE49-F238E27FC236}">
                  <a16:creationId xmlns:a16="http://schemas.microsoft.com/office/drawing/2014/main" id="{DD1128B3-41BF-457C-82B1-674E5A2F4AE9}"/>
                </a:ext>
              </a:extLst>
            </p:cNvPr>
            <p:cNvPicPr>
              <a:picLocks/>
            </p:cNvPicPr>
            <p:nvPr/>
          </p:nvPicPr>
          <p:blipFill>
            <a:blip r:embed="rId33"/>
            <a:stretch>
              <a:fillRect/>
            </a:stretch>
          </p:blipFill>
          <p:spPr>
            <a:xfrm>
              <a:off x="2296755" y="1446298"/>
              <a:ext cx="996696" cy="1165443"/>
            </a:xfrm>
            <a:prstGeom prst="rect">
              <a:avLst/>
            </a:prstGeom>
          </p:spPr>
        </p:pic>
        <p:sp>
          <p:nvSpPr>
            <p:cNvPr id="212" name="Text Box 54">
              <a:extLst>
                <a:ext uri="{FF2B5EF4-FFF2-40B4-BE49-F238E27FC236}">
                  <a16:creationId xmlns:a16="http://schemas.microsoft.com/office/drawing/2014/main" id="{6ACE8933-B791-421D-BC86-EB580AD246FD}"/>
                </a:ext>
              </a:extLst>
            </p:cNvPr>
            <p:cNvSpPr txBox="1">
              <a:spLocks noChangeArrowheads="1"/>
            </p:cNvSpPr>
            <p:nvPr/>
          </p:nvSpPr>
          <p:spPr bwMode="auto">
            <a:xfrm>
              <a:off x="2296755" y="2580628"/>
              <a:ext cx="996696" cy="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latin typeface="Arial Narrow" panose="020B0606020202030204" pitchFamily="34" charset="0"/>
                </a:rPr>
                <a:t>Offers temporary staffing services in Germany</a:t>
              </a:r>
              <a:endParaRPr lang="en-US" sz="800" i="1" dirty="0">
                <a:solidFill>
                  <a:srgbClr val="000000"/>
                </a:solidFill>
                <a:latin typeface="Arial Narrow" panose="020B0606020202030204" pitchFamily="34" charset="0"/>
                <a:cs typeface="Times New Roman" pitchFamily="18" charset="0"/>
              </a:endParaRPr>
            </a:p>
          </p:txBody>
        </p:sp>
      </p:grpSp>
      <p:grpSp>
        <p:nvGrpSpPr>
          <p:cNvPr id="230" name="Group 229"/>
          <p:cNvGrpSpPr/>
          <p:nvPr/>
        </p:nvGrpSpPr>
        <p:grpSpPr>
          <a:xfrm>
            <a:off x="6477451" y="1437799"/>
            <a:ext cx="996696" cy="1467410"/>
            <a:chOff x="6471140" y="1437799"/>
            <a:chExt cx="996696" cy="1467410"/>
          </a:xfrm>
        </p:grpSpPr>
        <p:pic>
          <p:nvPicPr>
            <p:cNvPr id="20" name="Picture 19">
              <a:extLst>
                <a:ext uri="{FF2B5EF4-FFF2-40B4-BE49-F238E27FC236}">
                  <a16:creationId xmlns:a16="http://schemas.microsoft.com/office/drawing/2014/main" id="{AAFD95FC-9A7C-4213-9E02-0CFBB6D8DFC2}"/>
                </a:ext>
              </a:extLst>
            </p:cNvPr>
            <p:cNvPicPr>
              <a:picLocks/>
            </p:cNvPicPr>
            <p:nvPr/>
          </p:nvPicPr>
          <p:blipFill>
            <a:blip r:embed="rId34"/>
            <a:stretch>
              <a:fillRect/>
            </a:stretch>
          </p:blipFill>
          <p:spPr>
            <a:xfrm>
              <a:off x="6471140" y="1437799"/>
              <a:ext cx="996696" cy="1173942"/>
            </a:xfrm>
            <a:prstGeom prst="rect">
              <a:avLst/>
            </a:prstGeom>
          </p:spPr>
        </p:pic>
        <p:sp>
          <p:nvSpPr>
            <p:cNvPr id="213" name="Text Box 54">
              <a:extLst>
                <a:ext uri="{FF2B5EF4-FFF2-40B4-BE49-F238E27FC236}">
                  <a16:creationId xmlns:a16="http://schemas.microsoft.com/office/drawing/2014/main" id="{6DA71F4C-3067-46E0-95C5-F76054EE88B0}"/>
                </a:ext>
              </a:extLst>
            </p:cNvPr>
            <p:cNvSpPr txBox="1">
              <a:spLocks noChangeArrowheads="1"/>
            </p:cNvSpPr>
            <p:nvPr/>
          </p:nvSpPr>
          <p:spPr bwMode="auto">
            <a:xfrm>
              <a:off x="6471140" y="2566697"/>
              <a:ext cx="996696" cy="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latin typeface="Arial Narrow" panose="020B0606020202030204" pitchFamily="34" charset="0"/>
                </a:rPr>
                <a:t>Offers temporary staffing services in Germany</a:t>
              </a:r>
              <a:endParaRPr lang="en-US" sz="800" i="1" dirty="0">
                <a:solidFill>
                  <a:srgbClr val="000000"/>
                </a:solidFill>
                <a:latin typeface="Arial Narrow" panose="020B0606020202030204" pitchFamily="34" charset="0"/>
                <a:cs typeface="Times New Roman" pitchFamily="18" charset="0"/>
              </a:endParaRPr>
            </a:p>
          </p:txBody>
        </p:sp>
      </p:grpSp>
      <p:grpSp>
        <p:nvGrpSpPr>
          <p:cNvPr id="231" name="Group 230"/>
          <p:cNvGrpSpPr/>
          <p:nvPr/>
        </p:nvGrpSpPr>
        <p:grpSpPr>
          <a:xfrm>
            <a:off x="5426298" y="1430910"/>
            <a:ext cx="1024885" cy="1480909"/>
            <a:chOff x="5422231" y="1430910"/>
            <a:chExt cx="1024885" cy="1480909"/>
          </a:xfrm>
        </p:grpSpPr>
        <p:pic>
          <p:nvPicPr>
            <p:cNvPr id="27" name="Picture 26">
              <a:extLst>
                <a:ext uri="{FF2B5EF4-FFF2-40B4-BE49-F238E27FC236}">
                  <a16:creationId xmlns:a16="http://schemas.microsoft.com/office/drawing/2014/main" id="{935B3344-E23B-4FE5-A158-5393E11CFFFE}"/>
                </a:ext>
              </a:extLst>
            </p:cNvPr>
            <p:cNvPicPr>
              <a:picLocks/>
            </p:cNvPicPr>
            <p:nvPr/>
          </p:nvPicPr>
          <p:blipFill>
            <a:blip r:embed="rId35"/>
            <a:stretch>
              <a:fillRect/>
            </a:stretch>
          </p:blipFill>
          <p:spPr>
            <a:xfrm>
              <a:off x="5422231" y="1430910"/>
              <a:ext cx="1024885" cy="1179359"/>
            </a:xfrm>
            <a:prstGeom prst="rect">
              <a:avLst/>
            </a:prstGeom>
          </p:spPr>
        </p:pic>
        <p:sp>
          <p:nvSpPr>
            <p:cNvPr id="215" name="Text Box 54">
              <a:extLst>
                <a:ext uri="{FF2B5EF4-FFF2-40B4-BE49-F238E27FC236}">
                  <a16:creationId xmlns:a16="http://schemas.microsoft.com/office/drawing/2014/main" id="{6E92CB82-401A-426E-A56E-C6C9D27AD019}"/>
                </a:ext>
              </a:extLst>
            </p:cNvPr>
            <p:cNvSpPr txBox="1">
              <a:spLocks noChangeArrowheads="1"/>
            </p:cNvSpPr>
            <p:nvPr/>
          </p:nvSpPr>
          <p:spPr bwMode="auto">
            <a:xfrm>
              <a:off x="5436325" y="2573307"/>
              <a:ext cx="996696" cy="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latin typeface="Arial Narrow" panose="020B0606020202030204" pitchFamily="34" charset="0"/>
                </a:rPr>
                <a:t>Offers temporary staffing services in Germany</a:t>
              </a:r>
              <a:endParaRPr lang="en-US" sz="800" i="1" dirty="0">
                <a:solidFill>
                  <a:srgbClr val="000000"/>
                </a:solidFill>
                <a:latin typeface="Arial Narrow" panose="020B0606020202030204" pitchFamily="34" charset="0"/>
                <a:cs typeface="Times New Roman" pitchFamily="18" charset="0"/>
              </a:endParaRPr>
            </a:p>
          </p:txBody>
        </p:sp>
      </p:grpSp>
      <p:grpSp>
        <p:nvGrpSpPr>
          <p:cNvPr id="233" name="Group 232"/>
          <p:cNvGrpSpPr/>
          <p:nvPr/>
        </p:nvGrpSpPr>
        <p:grpSpPr>
          <a:xfrm>
            <a:off x="3316708" y="1437799"/>
            <a:ext cx="1007321" cy="1552881"/>
            <a:chOff x="3321987" y="1437799"/>
            <a:chExt cx="1007321" cy="1552881"/>
          </a:xfrm>
        </p:grpSpPr>
        <p:pic>
          <p:nvPicPr>
            <p:cNvPr id="18" name="Picture 17">
              <a:extLst>
                <a:ext uri="{FF2B5EF4-FFF2-40B4-BE49-F238E27FC236}">
                  <a16:creationId xmlns:a16="http://schemas.microsoft.com/office/drawing/2014/main" id="{DAAFB87F-11F1-4BA8-9885-20BA1A7EA3C8}"/>
                </a:ext>
              </a:extLst>
            </p:cNvPr>
            <p:cNvPicPr>
              <a:picLocks/>
            </p:cNvPicPr>
            <p:nvPr/>
          </p:nvPicPr>
          <p:blipFill>
            <a:blip r:embed="rId36"/>
            <a:stretch>
              <a:fillRect/>
            </a:stretch>
          </p:blipFill>
          <p:spPr>
            <a:xfrm>
              <a:off x="3321987" y="1437799"/>
              <a:ext cx="1007321" cy="1173942"/>
            </a:xfrm>
            <a:prstGeom prst="rect">
              <a:avLst/>
            </a:prstGeom>
          </p:spPr>
        </p:pic>
        <p:sp>
          <p:nvSpPr>
            <p:cNvPr id="13" name="TextBox 12">
              <a:extLst>
                <a:ext uri="{FF2B5EF4-FFF2-40B4-BE49-F238E27FC236}">
                  <a16:creationId xmlns:a16="http://schemas.microsoft.com/office/drawing/2014/main" id="{43A2C27D-8D84-4811-97BD-F8EA826C4001}"/>
                </a:ext>
              </a:extLst>
            </p:cNvPr>
            <p:cNvSpPr txBox="1"/>
            <p:nvPr>
              <p:custDataLst>
                <p:tags r:id="rId1"/>
              </p:custDataLst>
            </p:nvPr>
          </p:nvSpPr>
          <p:spPr>
            <a:xfrm>
              <a:off x="3331626" y="2621348"/>
              <a:ext cx="988043" cy="369332"/>
            </a:xfrm>
            <a:prstGeom prst="rect">
              <a:avLst/>
            </a:prstGeom>
            <a:noFill/>
          </p:spPr>
          <p:txBody>
            <a:bodyPr wrap="square" lIns="0" tIns="0" rIns="0" bIns="0" rtlCol="0">
              <a:spAutoFit/>
            </a:bodyPr>
            <a:lstStyle/>
            <a:p>
              <a:pPr algn="ctr"/>
              <a:r>
                <a:rPr lang="en-US" sz="800" i="1" dirty="0">
                  <a:latin typeface="Arial Narrow" panose="020B0606020202030204" pitchFamily="34" charset="0"/>
                </a:rPr>
                <a:t>Provides permanent, temporary and contract recruitment services</a:t>
              </a:r>
            </a:p>
          </p:txBody>
        </p:sp>
      </p:grpSp>
      <p:grpSp>
        <p:nvGrpSpPr>
          <p:cNvPr id="232" name="Group 231"/>
          <p:cNvGrpSpPr/>
          <p:nvPr/>
        </p:nvGrpSpPr>
        <p:grpSpPr>
          <a:xfrm>
            <a:off x="4350297" y="1437799"/>
            <a:ext cx="1049733" cy="1420164"/>
            <a:chOff x="4351259" y="1437799"/>
            <a:chExt cx="1049733" cy="1420164"/>
          </a:xfrm>
        </p:grpSpPr>
        <p:pic>
          <p:nvPicPr>
            <p:cNvPr id="19" name="Picture 18">
              <a:extLst>
                <a:ext uri="{FF2B5EF4-FFF2-40B4-BE49-F238E27FC236}">
                  <a16:creationId xmlns:a16="http://schemas.microsoft.com/office/drawing/2014/main" id="{C39F5AF6-6A88-44C4-BEA2-B46469CA4DA3}"/>
                </a:ext>
              </a:extLst>
            </p:cNvPr>
            <p:cNvPicPr>
              <a:picLocks/>
            </p:cNvPicPr>
            <p:nvPr/>
          </p:nvPicPr>
          <p:blipFill>
            <a:blip r:embed="rId37"/>
            <a:stretch>
              <a:fillRect/>
            </a:stretch>
          </p:blipFill>
          <p:spPr>
            <a:xfrm>
              <a:off x="4351259" y="1437799"/>
              <a:ext cx="1049733" cy="1172470"/>
            </a:xfrm>
            <a:prstGeom prst="rect">
              <a:avLst/>
            </a:prstGeom>
          </p:spPr>
        </p:pic>
        <p:sp>
          <p:nvSpPr>
            <p:cNvPr id="216" name="TextBox 215">
              <a:extLst>
                <a:ext uri="{FF2B5EF4-FFF2-40B4-BE49-F238E27FC236}">
                  <a16:creationId xmlns:a16="http://schemas.microsoft.com/office/drawing/2014/main" id="{86AD04FE-7753-4271-B454-836DFD3E5119}"/>
                </a:ext>
              </a:extLst>
            </p:cNvPr>
            <p:cNvSpPr txBox="1"/>
            <p:nvPr/>
          </p:nvSpPr>
          <p:spPr>
            <a:xfrm>
              <a:off x="4386995" y="2611742"/>
              <a:ext cx="978260" cy="246221"/>
            </a:xfrm>
            <a:prstGeom prst="rect">
              <a:avLst/>
            </a:prstGeom>
            <a:noFill/>
          </p:spPr>
          <p:txBody>
            <a:bodyPr wrap="square" lIns="0" tIns="0" rIns="0" bIns="0" rtlCol="0">
              <a:spAutoFit/>
            </a:bodyPr>
            <a:lstStyle/>
            <a:p>
              <a:pPr algn="ctr"/>
              <a:r>
                <a:rPr lang="en-US" sz="800" i="1" dirty="0">
                  <a:latin typeface="Arial Narrow" panose="020B0606020202030204" pitchFamily="34" charset="0"/>
                </a:rPr>
                <a:t>Recruitment agency for schools and teachers</a:t>
              </a:r>
            </a:p>
          </p:txBody>
        </p:sp>
      </p:grpSp>
      <p:grpSp>
        <p:nvGrpSpPr>
          <p:cNvPr id="12" name="Group 11">
            <a:extLst>
              <a:ext uri="{FF2B5EF4-FFF2-40B4-BE49-F238E27FC236}">
                <a16:creationId xmlns:a16="http://schemas.microsoft.com/office/drawing/2014/main" id="{8216FB4B-BD4D-46CF-B583-5CA2A6FA458B}"/>
              </a:ext>
            </a:extLst>
          </p:cNvPr>
          <p:cNvGrpSpPr/>
          <p:nvPr/>
        </p:nvGrpSpPr>
        <p:grpSpPr>
          <a:xfrm>
            <a:off x="2296992" y="3036330"/>
            <a:ext cx="1013882" cy="1551313"/>
            <a:chOff x="204835" y="3042735"/>
            <a:chExt cx="1013882" cy="1551313"/>
          </a:xfrm>
        </p:grpSpPr>
        <p:pic>
          <p:nvPicPr>
            <p:cNvPr id="246" name="Picture 245">
              <a:extLst>
                <a:ext uri="{FF2B5EF4-FFF2-40B4-BE49-F238E27FC236}">
                  <a16:creationId xmlns:a16="http://schemas.microsoft.com/office/drawing/2014/main" id="{3BB7E8C1-96B5-4C49-B303-681B9C2EFBDA}"/>
                </a:ext>
              </a:extLst>
            </p:cNvPr>
            <p:cNvPicPr>
              <a:picLocks/>
            </p:cNvPicPr>
            <p:nvPr/>
          </p:nvPicPr>
          <p:blipFill>
            <a:blip r:embed="rId38"/>
            <a:stretch>
              <a:fillRect/>
            </a:stretch>
          </p:blipFill>
          <p:spPr>
            <a:xfrm>
              <a:off x="204835" y="3042735"/>
              <a:ext cx="985416" cy="1185229"/>
            </a:xfrm>
            <a:prstGeom prst="rect">
              <a:avLst/>
            </a:prstGeom>
          </p:spPr>
        </p:pic>
        <p:sp>
          <p:nvSpPr>
            <p:cNvPr id="14" name="TextBox 13">
              <a:extLst>
                <a:ext uri="{FF2B5EF4-FFF2-40B4-BE49-F238E27FC236}">
                  <a16:creationId xmlns:a16="http://schemas.microsoft.com/office/drawing/2014/main" id="{42803604-B5C6-4476-8370-3D18CE083CBC}"/>
                </a:ext>
              </a:extLst>
            </p:cNvPr>
            <p:cNvSpPr txBox="1"/>
            <p:nvPr/>
          </p:nvSpPr>
          <p:spPr>
            <a:xfrm>
              <a:off x="295454" y="4224716"/>
              <a:ext cx="923263" cy="369332"/>
            </a:xfrm>
            <a:prstGeom prst="rect">
              <a:avLst/>
            </a:prstGeom>
            <a:noFill/>
          </p:spPr>
          <p:txBody>
            <a:bodyPr wrap="square" lIns="0" tIns="0" rIns="0" bIns="0" rtlCol="0">
              <a:spAutoFit/>
            </a:bodyPr>
            <a:lstStyle/>
            <a:p>
              <a:pPr algn="ctr"/>
              <a:r>
                <a:rPr lang="en-US" sz="800" i="1" dirty="0">
                  <a:latin typeface="Arial Narrow" panose="020B0606020202030204" pitchFamily="34" charset="0"/>
                </a:rPr>
                <a:t>Operates as a professional employer organization</a:t>
              </a:r>
            </a:p>
          </p:txBody>
        </p:sp>
      </p:grpSp>
      <p:grpSp>
        <p:nvGrpSpPr>
          <p:cNvPr id="22" name="Group 21">
            <a:extLst>
              <a:ext uri="{FF2B5EF4-FFF2-40B4-BE49-F238E27FC236}">
                <a16:creationId xmlns:a16="http://schemas.microsoft.com/office/drawing/2014/main" id="{FBDC5FD9-0CD2-435B-87E7-4104A6D579F9}"/>
              </a:ext>
            </a:extLst>
          </p:cNvPr>
          <p:cNvGrpSpPr/>
          <p:nvPr/>
        </p:nvGrpSpPr>
        <p:grpSpPr>
          <a:xfrm>
            <a:off x="7482247" y="3037152"/>
            <a:ext cx="1026817" cy="1595341"/>
            <a:chOff x="6415447" y="3043502"/>
            <a:chExt cx="1026817" cy="1595341"/>
          </a:xfrm>
        </p:grpSpPr>
        <p:pic>
          <p:nvPicPr>
            <p:cNvPr id="24" name="Picture 23">
              <a:extLst>
                <a:ext uri="{FF2B5EF4-FFF2-40B4-BE49-F238E27FC236}">
                  <a16:creationId xmlns:a16="http://schemas.microsoft.com/office/drawing/2014/main" id="{76DED977-1BC5-43B9-9F70-6C0960DA5C75}"/>
                </a:ext>
              </a:extLst>
            </p:cNvPr>
            <p:cNvPicPr>
              <a:picLocks/>
            </p:cNvPicPr>
            <p:nvPr/>
          </p:nvPicPr>
          <p:blipFill>
            <a:blip r:embed="rId39"/>
            <a:stretch>
              <a:fillRect/>
            </a:stretch>
          </p:blipFill>
          <p:spPr>
            <a:xfrm>
              <a:off x="6445568" y="3043502"/>
              <a:ext cx="996696" cy="1181213"/>
            </a:xfrm>
            <a:prstGeom prst="rect">
              <a:avLst/>
            </a:prstGeom>
          </p:spPr>
        </p:pic>
        <p:sp>
          <p:nvSpPr>
            <p:cNvPr id="15" name="Rectangle 14">
              <a:extLst>
                <a:ext uri="{FF2B5EF4-FFF2-40B4-BE49-F238E27FC236}">
                  <a16:creationId xmlns:a16="http://schemas.microsoft.com/office/drawing/2014/main" id="{379B60F4-E40B-4565-8E57-F634E4C6791B}"/>
                </a:ext>
              </a:extLst>
            </p:cNvPr>
            <p:cNvSpPr/>
            <p:nvPr/>
          </p:nvSpPr>
          <p:spPr>
            <a:xfrm>
              <a:off x="6415447" y="4177178"/>
              <a:ext cx="1021716" cy="461665"/>
            </a:xfrm>
            <a:prstGeom prst="rect">
              <a:avLst/>
            </a:prstGeom>
          </p:spPr>
          <p:txBody>
            <a:bodyPr wrap="square">
              <a:spAutoFit/>
            </a:bodyPr>
            <a:lstStyle/>
            <a:p>
              <a:pPr algn="ctr"/>
              <a:r>
                <a:rPr lang="en-US" sz="800" i="1" dirty="0">
                  <a:solidFill>
                    <a:srgbClr val="000000"/>
                  </a:solidFill>
                  <a:latin typeface="Arial Narrow" panose="020B0606020202030204" pitchFamily="34" charset="0"/>
                </a:rPr>
                <a:t>Provides recruitment, staffing and workforce management services </a:t>
              </a:r>
              <a:endParaRPr lang="en-US" sz="800" i="1" dirty="0">
                <a:latin typeface="Arial Narrow" panose="020B0606020202030204" pitchFamily="34" charset="0"/>
              </a:endParaRPr>
            </a:p>
          </p:txBody>
        </p:sp>
      </p:grpSp>
      <p:sp>
        <p:nvSpPr>
          <p:cNvPr id="217" name="Text Box 54">
            <a:extLst>
              <a:ext uri="{FF2B5EF4-FFF2-40B4-BE49-F238E27FC236}">
                <a16:creationId xmlns:a16="http://schemas.microsoft.com/office/drawing/2014/main" id="{240B0490-3ED2-46FE-ADA2-070A71C82758}"/>
              </a:ext>
            </a:extLst>
          </p:cNvPr>
          <p:cNvSpPr txBox="1">
            <a:spLocks noChangeArrowheads="1"/>
          </p:cNvSpPr>
          <p:nvPr/>
        </p:nvSpPr>
        <p:spPr bwMode="auto">
          <a:xfrm>
            <a:off x="1221377" y="5790244"/>
            <a:ext cx="993279" cy="33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temporary employment services</a:t>
            </a:r>
          </a:p>
        </p:txBody>
      </p:sp>
      <p:sp>
        <p:nvSpPr>
          <p:cNvPr id="16" name="AutoShape 2" descr="Image result for ae industrial partners"/>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35" name="Group 234"/>
          <p:cNvGrpSpPr/>
          <p:nvPr/>
        </p:nvGrpSpPr>
        <p:grpSpPr>
          <a:xfrm>
            <a:off x="1270780" y="1443708"/>
            <a:ext cx="996696" cy="1589014"/>
            <a:chOff x="1272235" y="1443708"/>
            <a:chExt cx="996696" cy="1589014"/>
          </a:xfrm>
        </p:grpSpPr>
        <p:sp>
          <p:nvSpPr>
            <p:cNvPr id="168" name="Text Box 54"/>
            <p:cNvSpPr txBox="1">
              <a:spLocks noChangeArrowheads="1"/>
            </p:cNvSpPr>
            <p:nvPr/>
          </p:nvSpPr>
          <p:spPr bwMode="auto">
            <a:xfrm>
              <a:off x="1272235" y="2571100"/>
              <a:ext cx="996696" cy="461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800" i="1" dirty="0">
                  <a:solidFill>
                    <a:srgbClr val="000000"/>
                  </a:solidFill>
                  <a:latin typeface="Arial Narrow" panose="020B0606020202030204" pitchFamily="34" charset="0"/>
                  <a:cs typeface="Times New Roman" pitchFamily="18" charset="0"/>
                </a:rPr>
                <a:t>Provides engineering and IT staffing, testing and consulting services</a:t>
              </a:r>
            </a:p>
          </p:txBody>
        </p:sp>
        <p:grpSp>
          <p:nvGrpSpPr>
            <p:cNvPr id="29" name="Group 28"/>
            <p:cNvGrpSpPr/>
            <p:nvPr/>
          </p:nvGrpSpPr>
          <p:grpSpPr>
            <a:xfrm>
              <a:off x="1291941" y="1443708"/>
              <a:ext cx="957285" cy="1151181"/>
              <a:chOff x="1292656" y="1443708"/>
              <a:chExt cx="957285" cy="1151181"/>
            </a:xfrm>
          </p:grpSpPr>
          <p:grpSp>
            <p:nvGrpSpPr>
              <p:cNvPr id="9" name="Group 8"/>
              <p:cNvGrpSpPr/>
              <p:nvPr/>
            </p:nvGrpSpPr>
            <p:grpSpPr>
              <a:xfrm>
                <a:off x="1292656" y="1443708"/>
                <a:ext cx="957285" cy="1151181"/>
                <a:chOff x="-1324052" y="1529948"/>
                <a:chExt cx="957285" cy="1467185"/>
              </a:xfrm>
            </p:grpSpPr>
            <p:grpSp>
              <p:nvGrpSpPr>
                <p:cNvPr id="8" name="Group 7"/>
                <p:cNvGrpSpPr/>
                <p:nvPr/>
              </p:nvGrpSpPr>
              <p:grpSpPr>
                <a:xfrm>
                  <a:off x="-1324052" y="1529948"/>
                  <a:ext cx="957285" cy="1467185"/>
                  <a:chOff x="-1324052" y="1529948"/>
                  <a:chExt cx="957285" cy="1467185"/>
                </a:xfrm>
              </p:grpSpPr>
              <p:pic>
                <p:nvPicPr>
                  <p:cNvPr id="210" name="Picture 6" descr="test"/>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24052" y="1529948"/>
                    <a:ext cx="957285" cy="14671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angle 5"/>
                  <p:cNvSpPr/>
                  <p:nvPr/>
                </p:nvSpPr>
                <p:spPr>
                  <a:xfrm>
                    <a:off x="-1275513" y="1562506"/>
                    <a:ext cx="883769" cy="1411253"/>
                  </a:xfrm>
                  <a:prstGeom prst="rect">
                    <a:avLst/>
                  </a:prstGeom>
                  <a:solidFill>
                    <a:schemeClr val="bg1"/>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pSp>
            <p:sp>
              <p:nvSpPr>
                <p:cNvPr id="211" name="Text Box 54"/>
                <p:cNvSpPr txBox="1">
                  <a:spLocks noChangeArrowheads="1"/>
                </p:cNvSpPr>
                <p:nvPr/>
              </p:nvSpPr>
              <p:spPr bwMode="auto">
                <a:xfrm>
                  <a:off x="-1253182" y="2097022"/>
                  <a:ext cx="845977" cy="215691"/>
                </a:xfrm>
                <a:prstGeom prst="rect">
                  <a:avLst/>
                </a:prstGeom>
                <a:solidFill>
                  <a:schemeClr val="bg1"/>
                </a:solidFill>
                <a:ln>
                  <a:noFill/>
                </a:ln>
                <a:extLst/>
              </p:spPr>
              <p:txBody>
                <a:bodyPr wrap="square" lIns="0" tIns="45699" rIns="0" bIns="45699">
                  <a:spAutoFit/>
                </a:bodyPr>
                <a:lstStyle>
                  <a:lvl1pPr defTabSz="912813">
                    <a:defRPr sz="2400">
                      <a:solidFill>
                        <a:schemeClr val="tx1"/>
                      </a:solidFill>
                      <a:latin typeface="Times New Roman" pitchFamily="18" charset="0"/>
                    </a:defRPr>
                  </a:lvl1pPr>
                  <a:lvl2pPr marL="742950" indent="-285750" defTabSz="912813">
                    <a:defRPr sz="2400">
                      <a:solidFill>
                        <a:schemeClr val="tx1"/>
                      </a:solidFill>
                      <a:latin typeface="Times New Roman" pitchFamily="18" charset="0"/>
                    </a:defRPr>
                  </a:lvl2pPr>
                  <a:lvl3pPr marL="1143000" indent="-228600" defTabSz="912813">
                    <a:defRPr sz="2400">
                      <a:solidFill>
                        <a:schemeClr val="tx1"/>
                      </a:solidFill>
                      <a:latin typeface="Times New Roman" pitchFamily="18" charset="0"/>
                    </a:defRPr>
                  </a:lvl3pPr>
                  <a:lvl4pPr marL="1600200" indent="-228600" defTabSz="912813">
                    <a:defRPr sz="2400">
                      <a:solidFill>
                        <a:schemeClr val="tx1"/>
                      </a:solidFill>
                      <a:latin typeface="Times New Roman" pitchFamily="18" charset="0"/>
                    </a:defRPr>
                  </a:lvl4pPr>
                  <a:lvl5pPr marL="2057400" indent="-228600" defTabSz="912813">
                    <a:defRPr sz="2400">
                      <a:solidFill>
                        <a:schemeClr val="tx1"/>
                      </a:solidFill>
                      <a:latin typeface="Times New Roman" pitchFamily="18" charset="0"/>
                    </a:defRPr>
                  </a:lvl5pPr>
                  <a:lvl6pPr marL="2514600" indent="-228600" defTabSz="912813" fontAlgn="base">
                    <a:spcBef>
                      <a:spcPct val="0"/>
                    </a:spcBef>
                    <a:spcAft>
                      <a:spcPct val="0"/>
                    </a:spcAft>
                    <a:defRPr sz="2400">
                      <a:solidFill>
                        <a:schemeClr val="tx1"/>
                      </a:solidFill>
                      <a:latin typeface="Times New Roman" pitchFamily="18" charset="0"/>
                    </a:defRPr>
                  </a:lvl6pPr>
                  <a:lvl7pPr marL="2971800" indent="-228600" defTabSz="912813" fontAlgn="base">
                    <a:spcBef>
                      <a:spcPct val="0"/>
                    </a:spcBef>
                    <a:spcAft>
                      <a:spcPct val="0"/>
                    </a:spcAft>
                    <a:defRPr sz="2400">
                      <a:solidFill>
                        <a:schemeClr val="tx1"/>
                      </a:solidFill>
                      <a:latin typeface="Times New Roman" pitchFamily="18" charset="0"/>
                    </a:defRPr>
                  </a:lvl7pPr>
                  <a:lvl8pPr marL="3429000" indent="-228600" defTabSz="912813" fontAlgn="base">
                    <a:spcBef>
                      <a:spcPct val="0"/>
                    </a:spcBef>
                    <a:spcAft>
                      <a:spcPct val="0"/>
                    </a:spcAft>
                    <a:defRPr sz="2400">
                      <a:solidFill>
                        <a:schemeClr val="tx1"/>
                      </a:solidFill>
                      <a:latin typeface="Times New Roman" pitchFamily="18" charset="0"/>
                    </a:defRPr>
                  </a:lvl8pPr>
                  <a:lvl9pPr marL="3886200" indent="-228600" defTabSz="912813" fontAlgn="base">
                    <a:spcBef>
                      <a:spcPct val="0"/>
                    </a:spcBef>
                    <a:spcAft>
                      <a:spcPct val="0"/>
                    </a:spcAft>
                    <a:defRPr sz="2400">
                      <a:solidFill>
                        <a:schemeClr val="tx1"/>
                      </a:solidFill>
                      <a:latin typeface="Times New Roman" pitchFamily="18" charset="0"/>
                    </a:defRPr>
                  </a:lvl9pPr>
                </a:lstStyle>
                <a:p>
                  <a:pPr algn="ctr">
                    <a:spcBef>
                      <a:spcPct val="10000"/>
                    </a:spcBef>
                  </a:pPr>
                  <a:r>
                    <a:rPr lang="en-US" sz="500" dirty="0">
                      <a:solidFill>
                        <a:srgbClr val="000000"/>
                      </a:solidFill>
                      <a:latin typeface="Arial"/>
                      <a:cs typeface="Times New Roman" pitchFamily="18" charset="0"/>
                    </a:rPr>
                    <a:t>is to be acquired by</a:t>
                  </a:r>
                </a:p>
              </p:txBody>
            </p:sp>
          </p:grpSp>
          <p:pic>
            <p:nvPicPr>
              <p:cNvPr id="21" name="Picture 20"/>
              <p:cNvPicPr>
                <a:picLocks noChangeAspect="1"/>
              </p:cNvPicPr>
              <p:nvPr/>
            </p:nvPicPr>
            <p:blipFill>
              <a:blip r:embed="rId40"/>
              <a:stretch>
                <a:fillRect/>
              </a:stretch>
            </p:blipFill>
            <p:spPr>
              <a:xfrm>
                <a:off x="1424706" y="2258343"/>
                <a:ext cx="693184" cy="175576"/>
              </a:xfrm>
              <a:prstGeom prst="rect">
                <a:avLst/>
              </a:prstGeom>
            </p:spPr>
          </p:pic>
          <p:pic>
            <p:nvPicPr>
              <p:cNvPr id="25" name="Picture 24"/>
              <p:cNvPicPr>
                <a:picLocks noChangeAspect="1"/>
              </p:cNvPicPr>
              <p:nvPr/>
            </p:nvPicPr>
            <p:blipFill>
              <a:blip r:embed="rId41"/>
              <a:stretch>
                <a:fillRect/>
              </a:stretch>
            </p:blipFill>
            <p:spPr>
              <a:xfrm>
                <a:off x="1483082" y="1470467"/>
                <a:ext cx="576433" cy="242205"/>
              </a:xfrm>
              <a:prstGeom prst="rect">
                <a:avLst/>
              </a:prstGeom>
            </p:spPr>
          </p:pic>
        </p:grpSp>
      </p:grpSp>
      <p:sp>
        <p:nvSpPr>
          <p:cNvPr id="10"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10</a:t>
            </a:r>
          </a:p>
        </p:txBody>
      </p:sp>
    </p:spTree>
    <p:extLst>
      <p:ext uri="{BB962C8B-B14F-4D97-AF65-F5344CB8AC3E}">
        <p14:creationId xmlns:p14="http://schemas.microsoft.com/office/powerpoint/2010/main" val="699883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Positioning Lucas for an Outlier Valuation</a:t>
            </a:r>
          </a:p>
        </p:txBody>
      </p:sp>
      <p:sp>
        <p:nvSpPr>
          <p:cNvPr id="3" name="Text Placeholder 2"/>
          <p:cNvSpPr>
            <a:spLocks noGrp="1"/>
          </p:cNvSpPr>
          <p:nvPr>
            <p:ph type="body" idx="1"/>
          </p:nvPr>
        </p:nvSpPr>
        <p:spPr/>
        <p:txBody>
          <a:bodyPr/>
          <a:lstStyle/>
          <a:p>
            <a:r>
              <a:rPr lang="en-US" dirty="0"/>
              <a:t>Section 3</a:t>
            </a:r>
          </a:p>
        </p:txBody>
      </p:sp>
    </p:spTree>
    <p:extLst>
      <p:ext uri="{BB962C8B-B14F-4D97-AF65-F5344CB8AC3E}">
        <p14:creationId xmlns:p14="http://schemas.microsoft.com/office/powerpoint/2010/main" val="3821181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title"/>
            <p:custDataLst>
              <p:tags r:id="rId1"/>
            </p:custDataLst>
          </p:nvPr>
        </p:nvSpPr>
        <p:spPr>
          <a:xfrm>
            <a:off x="342900" y="118872"/>
            <a:ext cx="7127748" cy="585216"/>
          </a:xfrm>
          <a:noFill/>
        </p:spPr>
        <p:txBody>
          <a:bodyPr/>
          <a:lstStyle/>
          <a:p>
            <a:r>
              <a:rPr lang="en-US" altLang="en-US" dirty="0"/>
              <a:t>Aggressively Advocating the Story to Drive an Outlier Value</a:t>
            </a:r>
            <a:endParaRPr lang="en-US" altLang="en-US" i="1" dirty="0"/>
          </a:p>
        </p:txBody>
      </p:sp>
      <p:graphicFrame>
        <p:nvGraphicFramePr>
          <p:cNvPr id="4" name="Table 3"/>
          <p:cNvGraphicFramePr>
            <a:graphicFrameLocks noGrp="1"/>
          </p:cNvGraphicFramePr>
          <p:nvPr>
            <p:custDataLst>
              <p:tags r:id="rId2"/>
            </p:custDataLst>
            <p:extLst>
              <p:ext uri="{D42A27DB-BD31-4B8C-83A1-F6EECF244321}">
                <p14:modId xmlns:p14="http://schemas.microsoft.com/office/powerpoint/2010/main" val="928904928"/>
              </p:ext>
            </p:extLst>
          </p:nvPr>
        </p:nvGraphicFramePr>
        <p:xfrm>
          <a:off x="342900" y="1104454"/>
          <a:ext cx="3950208" cy="256032"/>
        </p:xfrm>
        <a:graphic>
          <a:graphicData uri="http://schemas.openxmlformats.org/drawingml/2006/table">
            <a:tbl>
              <a:tblPr firstRow="1" bandRow="1">
                <a:tableStyleId>{5C22544A-7EE6-4342-B048-85BDC9FD1C3A}</a:tableStyleId>
              </a:tblPr>
              <a:tblGrid>
                <a:gridCol w="395020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Lucas' “Elevator Pitch”</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custDataLst>
              <p:tags r:id="rId3"/>
            </p:custDataLst>
            <p:extLst>
              <p:ext uri="{D42A27DB-BD31-4B8C-83A1-F6EECF244321}">
                <p14:modId xmlns:p14="http://schemas.microsoft.com/office/powerpoint/2010/main" val="4222838438"/>
              </p:ext>
            </p:extLst>
          </p:nvPr>
        </p:nvGraphicFramePr>
        <p:xfrm>
          <a:off x="4715605" y="1104454"/>
          <a:ext cx="4086625" cy="256032"/>
        </p:xfrm>
        <a:graphic>
          <a:graphicData uri="http://schemas.openxmlformats.org/drawingml/2006/table">
            <a:tbl>
              <a:tblPr firstRow="1" bandRow="1">
                <a:tableStyleId>{5C22544A-7EE6-4342-B048-85BDC9FD1C3A}</a:tableStyleId>
              </a:tblPr>
              <a:tblGrid>
                <a:gridCol w="4086625">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Lucas' Differentiated Attributes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6" name="TextBox 5"/>
          <p:cNvSpPr txBox="1"/>
          <p:nvPr/>
        </p:nvSpPr>
        <p:spPr>
          <a:xfrm>
            <a:off x="261259" y="1369618"/>
            <a:ext cx="4088947" cy="4295022"/>
          </a:xfrm>
          <a:prstGeom prst="rect">
            <a:avLst/>
          </a:prstGeom>
          <a:noFill/>
        </p:spPr>
        <p:txBody>
          <a:bodyPr wrap="square" rtlCol="0">
            <a:spAutoFit/>
          </a:bodyPr>
          <a:lstStyle/>
          <a:p>
            <a:pPr marL="177800" indent="-177800">
              <a:lnSpc>
                <a:spcPct val="97000"/>
              </a:lnSpc>
              <a:spcBef>
                <a:spcPts val="600"/>
              </a:spcBef>
              <a:spcAft>
                <a:spcPts val="600"/>
              </a:spcAft>
              <a:buClr>
                <a:srgbClr val="07325F"/>
              </a:buClr>
              <a:buSzPct val="100000"/>
              <a:buFont typeface="Wingdings"/>
              <a:buChar char="§"/>
            </a:pPr>
            <a:r>
              <a:rPr lang="en-US" sz="1000" b="1" i="1" dirty="0">
                <a:solidFill>
                  <a:srgbClr val="336699"/>
                </a:solidFill>
              </a:rPr>
              <a:t>Dominant Position in a Fragmented SMB Niche </a:t>
            </a:r>
            <a:r>
              <a:rPr lang="en-US" sz="1000" dirty="0">
                <a:solidFill>
                  <a:srgbClr val="000000"/>
                </a:solidFill>
              </a:rPr>
              <a:t>– the nation’s largest mid-management, contingency-based placement firm targeting SMBs</a:t>
            </a:r>
            <a:endParaRPr lang="en-US" sz="1000" b="1" i="1" dirty="0">
              <a:solidFill>
                <a:srgbClr val="336699"/>
              </a:solidFill>
            </a:endParaRPr>
          </a:p>
          <a:p>
            <a:pPr marL="177800" indent="-177800">
              <a:lnSpc>
                <a:spcPct val="97000"/>
              </a:lnSpc>
              <a:spcBef>
                <a:spcPts val="600"/>
              </a:spcBef>
              <a:spcAft>
                <a:spcPts val="600"/>
              </a:spcAft>
              <a:buClr>
                <a:srgbClr val="07325F"/>
              </a:buClr>
              <a:buSzPct val="100000"/>
              <a:buFont typeface="Wingdings"/>
              <a:buChar char="§"/>
            </a:pPr>
            <a:r>
              <a:rPr lang="en-US" sz="1000" b="1" i="1" dirty="0">
                <a:solidFill>
                  <a:srgbClr val="336699"/>
                </a:solidFill>
              </a:rPr>
              <a:t>Favorable Industry Trends </a:t>
            </a:r>
            <a:r>
              <a:rPr lang="en-US" sz="1000" dirty="0">
                <a:solidFill>
                  <a:srgbClr val="000000"/>
                </a:solidFill>
              </a:rPr>
              <a:t>– positioned to benefit from continued growth in the overall employment services market, supported by positive trends in SMB contingency and permanent placement</a:t>
            </a:r>
            <a:endParaRPr lang="en-US" sz="1000" b="1" i="1" dirty="0">
              <a:solidFill>
                <a:srgbClr val="336699"/>
              </a:solidFill>
            </a:endParaRPr>
          </a:p>
          <a:p>
            <a:pPr marL="177800" indent="-177800">
              <a:lnSpc>
                <a:spcPct val="97000"/>
              </a:lnSpc>
              <a:spcBef>
                <a:spcPts val="600"/>
              </a:spcBef>
              <a:spcAft>
                <a:spcPts val="600"/>
              </a:spcAft>
              <a:buClr>
                <a:srgbClr val="07325F"/>
              </a:buClr>
              <a:buSzPct val="100000"/>
              <a:buFont typeface="Wingdings"/>
              <a:buChar char="§"/>
            </a:pPr>
            <a:r>
              <a:rPr lang="en-US" sz="1000" b="1" i="1" dirty="0">
                <a:solidFill>
                  <a:srgbClr val="336699"/>
                </a:solidFill>
              </a:rPr>
              <a:t>Compelling Value Proposition Protected by Sustainable Competitive Advantages </a:t>
            </a:r>
            <a:r>
              <a:rPr lang="en-US" sz="1000" dirty="0">
                <a:solidFill>
                  <a:srgbClr val="000000"/>
                </a:solidFill>
              </a:rPr>
              <a:t>– providing functional expertise that spans industries and extends nationally, the Company’s outsourced placement services deliver significant value to its customers</a:t>
            </a:r>
            <a:endParaRPr lang="en-US" sz="1000" b="1" i="1" dirty="0">
              <a:solidFill>
                <a:srgbClr val="336699"/>
              </a:solidFill>
            </a:endParaRPr>
          </a:p>
          <a:p>
            <a:pPr marL="177800" indent="-177800">
              <a:lnSpc>
                <a:spcPct val="97000"/>
              </a:lnSpc>
              <a:spcBef>
                <a:spcPts val="600"/>
              </a:spcBef>
              <a:spcAft>
                <a:spcPts val="600"/>
              </a:spcAft>
              <a:buClr>
                <a:srgbClr val="07325F"/>
              </a:buClr>
              <a:buSzPct val="100000"/>
              <a:buFont typeface="Wingdings"/>
              <a:buChar char="§"/>
            </a:pPr>
            <a:r>
              <a:rPr lang="en-US" sz="1000" b="1" i="1" dirty="0">
                <a:solidFill>
                  <a:srgbClr val="336699"/>
                </a:solidFill>
              </a:rPr>
              <a:t>Highly Diversified Business Model </a:t>
            </a:r>
            <a:r>
              <a:rPr lang="en-US" sz="1000" dirty="0">
                <a:solidFill>
                  <a:srgbClr val="000000"/>
                </a:solidFill>
              </a:rPr>
              <a:t>– diversified business model across service offerings, geography, end markets, clients and producers provides meaningful downside protection</a:t>
            </a:r>
            <a:endParaRPr lang="en-US" sz="1000" b="1" i="1" dirty="0">
              <a:solidFill>
                <a:srgbClr val="336699"/>
              </a:solidFill>
            </a:endParaRPr>
          </a:p>
          <a:p>
            <a:pPr marL="177800" indent="-177800">
              <a:lnSpc>
                <a:spcPct val="97000"/>
              </a:lnSpc>
              <a:spcBef>
                <a:spcPts val="600"/>
              </a:spcBef>
              <a:spcAft>
                <a:spcPts val="600"/>
              </a:spcAft>
              <a:buClr>
                <a:srgbClr val="07325F"/>
              </a:buClr>
              <a:buSzPct val="100000"/>
              <a:buFont typeface="Wingdings"/>
              <a:buChar char="§"/>
            </a:pPr>
            <a:r>
              <a:rPr lang="en-US" sz="1000" b="1" i="1" dirty="0">
                <a:solidFill>
                  <a:srgbClr val="336699"/>
                </a:solidFill>
              </a:rPr>
              <a:t>Experienced Management Team and Highly Motivated Workforce </a:t>
            </a:r>
            <a:r>
              <a:rPr lang="en-US" sz="1000" dirty="0">
                <a:solidFill>
                  <a:srgbClr val="000000"/>
                </a:solidFill>
              </a:rPr>
              <a:t>– talented and experienced employees, management and shareholders are united under one culture that “Bleeds Blue”</a:t>
            </a:r>
          </a:p>
          <a:p>
            <a:pPr marL="177800" indent="-177800">
              <a:lnSpc>
                <a:spcPct val="97000"/>
              </a:lnSpc>
              <a:spcBef>
                <a:spcPts val="600"/>
              </a:spcBef>
              <a:spcAft>
                <a:spcPts val="600"/>
              </a:spcAft>
              <a:buClr>
                <a:srgbClr val="07325F"/>
              </a:buClr>
              <a:buSzPct val="100000"/>
              <a:buFont typeface="Wingdings"/>
              <a:buChar char="§"/>
            </a:pPr>
            <a:r>
              <a:rPr lang="en-US" sz="1000" b="1" i="1" dirty="0">
                <a:solidFill>
                  <a:srgbClr val="336699"/>
                </a:solidFill>
              </a:rPr>
              <a:t>Highly Scalable Business Model with Strong Free Cash Flow </a:t>
            </a:r>
            <a:r>
              <a:rPr lang="en-US" sz="1000" dirty="0">
                <a:solidFill>
                  <a:srgbClr val="000000"/>
                </a:solidFill>
              </a:rPr>
              <a:t>– with a solidified and scalable business model, highly variable cost structure and minimal capital requirements, the Company converts a substantial portion of EBITDA to free </a:t>
            </a:r>
            <a:br>
              <a:rPr lang="en-US" sz="1000" dirty="0">
                <a:solidFill>
                  <a:srgbClr val="000000"/>
                </a:solidFill>
              </a:rPr>
            </a:br>
            <a:r>
              <a:rPr lang="en-US" sz="1000" dirty="0">
                <a:solidFill>
                  <a:srgbClr val="000000"/>
                </a:solidFill>
              </a:rPr>
              <a:t>cash flow</a:t>
            </a:r>
          </a:p>
        </p:txBody>
      </p:sp>
      <p:sp>
        <p:nvSpPr>
          <p:cNvPr id="7" name="Subtitle Box"/>
          <p:cNvSpPr txBox="1"/>
          <p:nvPr/>
        </p:nvSpPr>
        <p:spPr>
          <a:xfrm>
            <a:off x="342900" y="718820"/>
            <a:ext cx="8516937" cy="230832"/>
          </a:xfrm>
          <a:prstGeom prst="rect">
            <a:avLst/>
          </a:prstGeom>
          <a:noFill/>
        </p:spPr>
        <p:txBody>
          <a:bodyPr vert="horz" wrap="square" lIns="0" tIns="45720" rIns="0" bIns="0" rtlCol="0" anchor="t">
            <a:spAutoFit/>
          </a:bodyPr>
          <a:lstStyle/>
          <a:p>
            <a:r>
              <a:rPr lang="en-US" sz="1200" i="1" dirty="0">
                <a:solidFill>
                  <a:srgbClr val="07325F"/>
                </a:solidFill>
              </a:rPr>
              <a:t>Lincoln will thoughtfully and aggressively convey Lucas' compelling investment thesis and scarcity value to buyers</a:t>
            </a:r>
          </a:p>
        </p:txBody>
      </p:sp>
      <p:sp>
        <p:nvSpPr>
          <p:cNvPr id="8" name="TextBox 7"/>
          <p:cNvSpPr txBox="1"/>
          <p:nvPr/>
        </p:nvSpPr>
        <p:spPr>
          <a:xfrm>
            <a:off x="4715605" y="1389156"/>
            <a:ext cx="4103510" cy="615553"/>
          </a:xfrm>
          <a:prstGeom prst="rect">
            <a:avLst/>
          </a:prstGeom>
          <a:noFill/>
        </p:spPr>
        <p:txBody>
          <a:bodyPr wrap="square" lIns="0" tIns="0" rIns="0" bIns="0" rtlCol="0">
            <a:spAutoFit/>
          </a:bodyPr>
          <a:lstStyle/>
          <a:p>
            <a:r>
              <a:rPr lang="en-US" sz="1000" i="1" dirty="0"/>
              <a:t>Lucas Group has a 40+ year operating history as a successful, trusted provider of contingency placement and other related employment services addressing the SMB market with a diversified customer base, highly complementary business practices and a national footprint</a:t>
            </a:r>
          </a:p>
        </p:txBody>
      </p:sp>
      <p:sp>
        <p:nvSpPr>
          <p:cNvPr id="9" name="Oval 8"/>
          <p:cNvSpPr/>
          <p:nvPr/>
        </p:nvSpPr>
        <p:spPr>
          <a:xfrm>
            <a:off x="294637" y="1403486"/>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1</a:t>
            </a:r>
          </a:p>
        </p:txBody>
      </p:sp>
      <p:sp>
        <p:nvSpPr>
          <p:cNvPr id="10" name="Oval 9"/>
          <p:cNvSpPr/>
          <p:nvPr/>
        </p:nvSpPr>
        <p:spPr>
          <a:xfrm>
            <a:off x="294637" y="1992936"/>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2</a:t>
            </a:r>
          </a:p>
        </p:txBody>
      </p:sp>
      <p:sp>
        <p:nvSpPr>
          <p:cNvPr id="11" name="Oval 10"/>
          <p:cNvSpPr/>
          <p:nvPr/>
        </p:nvSpPr>
        <p:spPr>
          <a:xfrm>
            <a:off x="294637" y="2742609"/>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3</a:t>
            </a:r>
          </a:p>
        </p:txBody>
      </p:sp>
      <p:sp>
        <p:nvSpPr>
          <p:cNvPr id="12" name="Oval 11"/>
          <p:cNvSpPr/>
          <p:nvPr/>
        </p:nvSpPr>
        <p:spPr>
          <a:xfrm>
            <a:off x="294637" y="3623706"/>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4</a:t>
            </a:r>
          </a:p>
        </p:txBody>
      </p:sp>
      <p:sp>
        <p:nvSpPr>
          <p:cNvPr id="13" name="Oval 12"/>
          <p:cNvSpPr/>
          <p:nvPr/>
        </p:nvSpPr>
        <p:spPr>
          <a:xfrm>
            <a:off x="294637" y="4220889"/>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5</a:t>
            </a:r>
          </a:p>
        </p:txBody>
      </p:sp>
      <p:sp>
        <p:nvSpPr>
          <p:cNvPr id="14" name="Oval 13"/>
          <p:cNvSpPr/>
          <p:nvPr/>
        </p:nvSpPr>
        <p:spPr>
          <a:xfrm>
            <a:off x="294637" y="4806171"/>
            <a:ext cx="182880" cy="182880"/>
          </a:xfrm>
          <a:prstGeom prst="ellipse">
            <a:avLst/>
          </a:prstGeom>
          <a:solidFill>
            <a:schemeClr val="bg1">
              <a:lumMod val="8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0"/>
          <a:lstStyle/>
          <a:p>
            <a:pPr algn="ctr"/>
            <a:r>
              <a:rPr lang="en-US" sz="1000" b="1" dirty="0">
                <a:solidFill>
                  <a:schemeClr val="tx1"/>
                </a:solidFill>
              </a:rPr>
              <a:t>6</a:t>
            </a:r>
          </a:p>
        </p:txBody>
      </p:sp>
      <p:grpSp>
        <p:nvGrpSpPr>
          <p:cNvPr id="15" name="Group 14"/>
          <p:cNvGrpSpPr/>
          <p:nvPr/>
        </p:nvGrpSpPr>
        <p:grpSpPr>
          <a:xfrm>
            <a:off x="4792799" y="2331981"/>
            <a:ext cx="3883115" cy="3575923"/>
            <a:chOff x="4792799" y="2233479"/>
            <a:chExt cx="3932237" cy="3932237"/>
          </a:xfrm>
        </p:grpSpPr>
        <p:sp>
          <p:nvSpPr>
            <p:cNvPr id="16" name="Freeform 7"/>
            <p:cNvSpPr>
              <a:spLocks/>
            </p:cNvSpPr>
            <p:nvPr/>
          </p:nvSpPr>
          <p:spPr bwMode="auto">
            <a:xfrm>
              <a:off x="4840678" y="2423450"/>
              <a:ext cx="1674212" cy="1583088"/>
            </a:xfrm>
            <a:custGeom>
              <a:avLst/>
              <a:gdLst>
                <a:gd name="T0" fmla="*/ 459 w 459"/>
                <a:gd name="T1" fmla="*/ 139 h 434"/>
                <a:gd name="T2" fmla="*/ 407 w 459"/>
                <a:gd name="T3" fmla="*/ 87 h 434"/>
                <a:gd name="T4" fmla="*/ 356 w 459"/>
                <a:gd name="T5" fmla="*/ 127 h 434"/>
                <a:gd name="T6" fmla="*/ 295 w 459"/>
                <a:gd name="T7" fmla="*/ 0 h 434"/>
                <a:gd name="T8" fmla="*/ 0 w 459"/>
                <a:gd name="T9" fmla="*/ 370 h 434"/>
                <a:gd name="T10" fmla="*/ 140 w 459"/>
                <a:gd name="T11" fmla="*/ 403 h 434"/>
                <a:gd name="T12" fmla="*/ 128 w 459"/>
                <a:gd name="T13" fmla="*/ 370 h 434"/>
                <a:gd name="T14" fmla="*/ 181 w 459"/>
                <a:gd name="T15" fmla="*/ 317 h 434"/>
                <a:gd name="T16" fmla="*/ 233 w 459"/>
                <a:gd name="T17" fmla="*/ 370 h 434"/>
                <a:gd name="T18" fmla="*/ 202 w 459"/>
                <a:gd name="T19" fmla="*/ 417 h 434"/>
                <a:gd name="T20" fmla="*/ 273 w 459"/>
                <a:gd name="T21" fmla="*/ 434 h 434"/>
                <a:gd name="T22" fmla="*/ 417 w 459"/>
                <a:gd name="T23" fmla="*/ 253 h 434"/>
                <a:gd name="T24" fmla="*/ 385 w 459"/>
                <a:gd name="T25" fmla="*/ 186 h 434"/>
                <a:gd name="T26" fmla="*/ 407 w 459"/>
                <a:gd name="T27" fmla="*/ 191 h 434"/>
                <a:gd name="T28" fmla="*/ 459 w 459"/>
                <a:gd name="T29" fmla="*/ 139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9" h="434">
                  <a:moveTo>
                    <a:pt x="459" y="139"/>
                  </a:moveTo>
                  <a:cubicBezTo>
                    <a:pt x="459" y="110"/>
                    <a:pt x="436" y="87"/>
                    <a:pt x="407" y="87"/>
                  </a:cubicBezTo>
                  <a:cubicBezTo>
                    <a:pt x="382" y="87"/>
                    <a:pt x="362" y="104"/>
                    <a:pt x="356" y="127"/>
                  </a:cubicBezTo>
                  <a:cubicBezTo>
                    <a:pt x="295" y="0"/>
                    <a:pt x="295" y="0"/>
                    <a:pt x="295" y="0"/>
                  </a:cubicBezTo>
                  <a:cubicBezTo>
                    <a:pt x="147" y="70"/>
                    <a:pt x="36" y="206"/>
                    <a:pt x="0" y="370"/>
                  </a:cubicBezTo>
                  <a:cubicBezTo>
                    <a:pt x="140" y="403"/>
                    <a:pt x="140" y="403"/>
                    <a:pt x="140" y="403"/>
                  </a:cubicBezTo>
                  <a:cubicBezTo>
                    <a:pt x="133" y="394"/>
                    <a:pt x="128" y="382"/>
                    <a:pt x="128" y="370"/>
                  </a:cubicBezTo>
                  <a:cubicBezTo>
                    <a:pt x="128" y="341"/>
                    <a:pt x="152" y="317"/>
                    <a:pt x="181" y="317"/>
                  </a:cubicBezTo>
                  <a:cubicBezTo>
                    <a:pt x="210" y="317"/>
                    <a:pt x="233" y="341"/>
                    <a:pt x="233" y="370"/>
                  </a:cubicBezTo>
                  <a:cubicBezTo>
                    <a:pt x="233" y="391"/>
                    <a:pt x="220" y="409"/>
                    <a:pt x="202" y="417"/>
                  </a:cubicBezTo>
                  <a:cubicBezTo>
                    <a:pt x="273" y="434"/>
                    <a:pt x="273" y="434"/>
                    <a:pt x="273" y="434"/>
                  </a:cubicBezTo>
                  <a:cubicBezTo>
                    <a:pt x="290" y="354"/>
                    <a:pt x="344" y="287"/>
                    <a:pt x="417" y="253"/>
                  </a:cubicBezTo>
                  <a:cubicBezTo>
                    <a:pt x="385" y="186"/>
                    <a:pt x="385" y="186"/>
                    <a:pt x="385" y="186"/>
                  </a:cubicBezTo>
                  <a:cubicBezTo>
                    <a:pt x="391" y="190"/>
                    <a:pt x="399" y="191"/>
                    <a:pt x="407" y="191"/>
                  </a:cubicBezTo>
                  <a:cubicBezTo>
                    <a:pt x="436" y="191"/>
                    <a:pt x="459" y="168"/>
                    <a:pt x="459" y="139"/>
                  </a:cubicBezTo>
                  <a:close/>
                </a:path>
              </a:pathLst>
            </a:custGeom>
            <a:solidFill>
              <a:srgbClr val="A4B5DC"/>
            </a:solidFill>
            <a:ln w="19050">
              <a:solidFill>
                <a:schemeClr val="bg1"/>
              </a:solidFill>
              <a:round/>
              <a:headEnd/>
              <a:tailEnd/>
            </a:ln>
          </p:spPr>
          <p:txBody>
            <a:bodyPr vert="horz" wrap="square" lIns="411480" tIns="91440" rIns="365760" bIns="45720" numCol="1" anchor="ctr" anchorCtr="0" compatLnSpc="1">
              <a:prstTxWarp prst="textNoShape">
                <a:avLst/>
              </a:prstTxWarp>
            </a:bodyPr>
            <a:lstStyle/>
            <a:p>
              <a:r>
                <a:rPr lang="en-US" sz="700" b="1" dirty="0">
                  <a:solidFill>
                    <a:schemeClr val="bg1"/>
                  </a:solidFill>
                </a:rPr>
                <a:t>Attractive Financial Profile with Significant Free Cash Flow</a:t>
              </a:r>
            </a:p>
          </p:txBody>
        </p:sp>
        <p:sp>
          <p:nvSpPr>
            <p:cNvPr id="17" name="Freeform 8"/>
            <p:cNvSpPr>
              <a:spLocks/>
            </p:cNvSpPr>
            <p:nvPr/>
          </p:nvSpPr>
          <p:spPr bwMode="auto">
            <a:xfrm>
              <a:off x="5915634" y="2233479"/>
              <a:ext cx="1756070" cy="1130556"/>
            </a:xfrm>
            <a:custGeom>
              <a:avLst/>
              <a:gdLst>
                <a:gd name="T0" fmla="*/ 429 w 481"/>
                <a:gd name="T1" fmla="*/ 185 h 310"/>
                <a:gd name="T2" fmla="*/ 408 w 481"/>
                <a:gd name="T3" fmla="*/ 190 h 310"/>
                <a:gd name="T4" fmla="*/ 472 w 481"/>
                <a:gd name="T5" fmla="*/ 57 h 310"/>
                <a:gd name="T6" fmla="*/ 231 w 481"/>
                <a:gd name="T7" fmla="*/ 0 h 310"/>
                <a:gd name="T8" fmla="*/ 0 w 481"/>
                <a:gd name="T9" fmla="*/ 52 h 310"/>
                <a:gd name="T10" fmla="*/ 61 w 481"/>
                <a:gd name="T11" fmla="*/ 179 h 310"/>
                <a:gd name="T12" fmla="*/ 112 w 481"/>
                <a:gd name="T13" fmla="*/ 139 h 310"/>
                <a:gd name="T14" fmla="*/ 164 w 481"/>
                <a:gd name="T15" fmla="*/ 191 h 310"/>
                <a:gd name="T16" fmla="*/ 112 w 481"/>
                <a:gd name="T17" fmla="*/ 243 h 310"/>
                <a:gd name="T18" fmla="*/ 90 w 481"/>
                <a:gd name="T19" fmla="*/ 238 h 310"/>
                <a:gd name="T20" fmla="*/ 122 w 481"/>
                <a:gd name="T21" fmla="*/ 305 h 310"/>
                <a:gd name="T22" fmla="*/ 231 w 481"/>
                <a:gd name="T23" fmla="*/ 281 h 310"/>
                <a:gd name="T24" fmla="*/ 350 w 481"/>
                <a:gd name="T25" fmla="*/ 310 h 310"/>
                <a:gd name="T26" fmla="*/ 378 w 481"/>
                <a:gd name="T27" fmla="*/ 251 h 310"/>
                <a:gd name="T28" fmla="*/ 429 w 481"/>
                <a:gd name="T29" fmla="*/ 290 h 310"/>
                <a:gd name="T30" fmla="*/ 481 w 481"/>
                <a:gd name="T31" fmla="*/ 238 h 310"/>
                <a:gd name="T32" fmla="*/ 429 w 481"/>
                <a:gd name="T33" fmla="*/ 18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1" h="310">
                  <a:moveTo>
                    <a:pt x="429" y="185"/>
                  </a:moveTo>
                  <a:cubicBezTo>
                    <a:pt x="421" y="185"/>
                    <a:pt x="414" y="187"/>
                    <a:pt x="408" y="190"/>
                  </a:cubicBezTo>
                  <a:cubicBezTo>
                    <a:pt x="472" y="57"/>
                    <a:pt x="472" y="57"/>
                    <a:pt x="472" y="57"/>
                  </a:cubicBezTo>
                  <a:cubicBezTo>
                    <a:pt x="399" y="20"/>
                    <a:pt x="318" y="0"/>
                    <a:pt x="231" y="0"/>
                  </a:cubicBezTo>
                  <a:cubicBezTo>
                    <a:pt x="148" y="0"/>
                    <a:pt x="70" y="19"/>
                    <a:pt x="0" y="52"/>
                  </a:cubicBezTo>
                  <a:cubicBezTo>
                    <a:pt x="61" y="179"/>
                    <a:pt x="61" y="179"/>
                    <a:pt x="61" y="179"/>
                  </a:cubicBezTo>
                  <a:cubicBezTo>
                    <a:pt x="67" y="156"/>
                    <a:pt x="87" y="139"/>
                    <a:pt x="112" y="139"/>
                  </a:cubicBezTo>
                  <a:cubicBezTo>
                    <a:pt x="141" y="139"/>
                    <a:pt x="164" y="162"/>
                    <a:pt x="164" y="191"/>
                  </a:cubicBezTo>
                  <a:cubicBezTo>
                    <a:pt x="164" y="220"/>
                    <a:pt x="141" y="243"/>
                    <a:pt x="112" y="243"/>
                  </a:cubicBezTo>
                  <a:cubicBezTo>
                    <a:pt x="104" y="243"/>
                    <a:pt x="96" y="242"/>
                    <a:pt x="90" y="238"/>
                  </a:cubicBezTo>
                  <a:cubicBezTo>
                    <a:pt x="122" y="305"/>
                    <a:pt x="122" y="305"/>
                    <a:pt x="122" y="305"/>
                  </a:cubicBezTo>
                  <a:cubicBezTo>
                    <a:pt x="155" y="289"/>
                    <a:pt x="192" y="281"/>
                    <a:pt x="231" y="281"/>
                  </a:cubicBezTo>
                  <a:cubicBezTo>
                    <a:pt x="274" y="281"/>
                    <a:pt x="315" y="291"/>
                    <a:pt x="350" y="310"/>
                  </a:cubicBezTo>
                  <a:cubicBezTo>
                    <a:pt x="378" y="251"/>
                    <a:pt x="378" y="251"/>
                    <a:pt x="378" y="251"/>
                  </a:cubicBezTo>
                  <a:cubicBezTo>
                    <a:pt x="384" y="274"/>
                    <a:pt x="405" y="290"/>
                    <a:pt x="429" y="290"/>
                  </a:cubicBezTo>
                  <a:cubicBezTo>
                    <a:pt x="458" y="290"/>
                    <a:pt x="481" y="267"/>
                    <a:pt x="481" y="238"/>
                  </a:cubicBezTo>
                  <a:cubicBezTo>
                    <a:pt x="481" y="209"/>
                    <a:pt x="458" y="185"/>
                    <a:pt x="429" y="185"/>
                  </a:cubicBezTo>
                  <a:close/>
                </a:path>
              </a:pathLst>
            </a:custGeom>
            <a:solidFill>
              <a:srgbClr val="07325F"/>
            </a:solidFill>
            <a:ln w="19050">
              <a:solidFill>
                <a:schemeClr val="bg1"/>
              </a:solidFill>
              <a:round/>
              <a:headEnd/>
              <a:tailEnd/>
            </a:ln>
          </p:spPr>
          <p:txBody>
            <a:bodyPr vert="horz" wrap="square" lIns="685800" tIns="45720" rIns="320040" bIns="137160" numCol="1" anchor="ctr" anchorCtr="0" compatLnSpc="1">
              <a:prstTxWarp prst="textNoShape">
                <a:avLst/>
              </a:prstTxWarp>
            </a:bodyPr>
            <a:lstStyle/>
            <a:p>
              <a:r>
                <a:rPr lang="en-US" sz="700" b="1" dirty="0">
                  <a:solidFill>
                    <a:srgbClr val="FFFFFF"/>
                  </a:solidFill>
                </a:rPr>
                <a:t>Leading Provider of Mid-Management Contingency Placement Services</a:t>
              </a:r>
              <a:endParaRPr lang="en-US" sz="700" b="1" dirty="0"/>
            </a:p>
          </p:txBody>
        </p:sp>
        <p:sp>
          <p:nvSpPr>
            <p:cNvPr id="18" name="Freeform 9"/>
            <p:cNvSpPr>
              <a:spLocks/>
            </p:cNvSpPr>
            <p:nvPr/>
          </p:nvSpPr>
          <p:spPr bwMode="auto">
            <a:xfrm>
              <a:off x="7192915" y="2441984"/>
              <a:ext cx="1485786" cy="1800859"/>
            </a:xfrm>
            <a:custGeom>
              <a:avLst/>
              <a:gdLst>
                <a:gd name="T0" fmla="*/ 281 w 407"/>
                <a:gd name="T1" fmla="*/ 394 h 494"/>
                <a:gd name="T2" fmla="*/ 407 w 407"/>
                <a:gd name="T3" fmla="*/ 364 h 494"/>
                <a:gd name="T4" fmla="*/ 122 w 407"/>
                <a:gd name="T5" fmla="*/ 0 h 494"/>
                <a:gd name="T6" fmla="*/ 58 w 407"/>
                <a:gd name="T7" fmla="*/ 133 h 494"/>
                <a:gd name="T8" fmla="*/ 79 w 407"/>
                <a:gd name="T9" fmla="*/ 128 h 494"/>
                <a:gd name="T10" fmla="*/ 131 w 407"/>
                <a:gd name="T11" fmla="*/ 181 h 494"/>
                <a:gd name="T12" fmla="*/ 79 w 407"/>
                <a:gd name="T13" fmla="*/ 233 h 494"/>
                <a:gd name="T14" fmla="*/ 28 w 407"/>
                <a:gd name="T15" fmla="*/ 194 h 494"/>
                <a:gd name="T16" fmla="*/ 0 w 407"/>
                <a:gd name="T17" fmla="*/ 253 h 494"/>
                <a:gd name="T18" fmla="*/ 134 w 407"/>
                <a:gd name="T19" fmla="*/ 430 h 494"/>
                <a:gd name="T20" fmla="*/ 217 w 407"/>
                <a:gd name="T21" fmla="*/ 410 h 494"/>
                <a:gd name="T22" fmla="*/ 206 w 407"/>
                <a:gd name="T23" fmla="*/ 441 h 494"/>
                <a:gd name="T24" fmla="*/ 258 w 407"/>
                <a:gd name="T25" fmla="*/ 494 h 494"/>
                <a:gd name="T26" fmla="*/ 311 w 407"/>
                <a:gd name="T27" fmla="*/ 441 h 494"/>
                <a:gd name="T28" fmla="*/ 281 w 407"/>
                <a:gd name="T29" fmla="*/ 394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7" h="494">
                  <a:moveTo>
                    <a:pt x="281" y="394"/>
                  </a:moveTo>
                  <a:cubicBezTo>
                    <a:pt x="407" y="364"/>
                    <a:pt x="407" y="364"/>
                    <a:pt x="407" y="364"/>
                  </a:cubicBezTo>
                  <a:cubicBezTo>
                    <a:pt x="371" y="204"/>
                    <a:pt x="265" y="71"/>
                    <a:pt x="122" y="0"/>
                  </a:cubicBezTo>
                  <a:cubicBezTo>
                    <a:pt x="58" y="133"/>
                    <a:pt x="58" y="133"/>
                    <a:pt x="58" y="133"/>
                  </a:cubicBezTo>
                  <a:cubicBezTo>
                    <a:pt x="64" y="130"/>
                    <a:pt x="71" y="128"/>
                    <a:pt x="79" y="128"/>
                  </a:cubicBezTo>
                  <a:cubicBezTo>
                    <a:pt x="108" y="128"/>
                    <a:pt x="131" y="152"/>
                    <a:pt x="131" y="181"/>
                  </a:cubicBezTo>
                  <a:cubicBezTo>
                    <a:pt x="131" y="210"/>
                    <a:pt x="108" y="233"/>
                    <a:pt x="79" y="233"/>
                  </a:cubicBezTo>
                  <a:cubicBezTo>
                    <a:pt x="55" y="233"/>
                    <a:pt x="34" y="217"/>
                    <a:pt x="28" y="194"/>
                  </a:cubicBezTo>
                  <a:cubicBezTo>
                    <a:pt x="0" y="253"/>
                    <a:pt x="0" y="253"/>
                    <a:pt x="0" y="253"/>
                  </a:cubicBezTo>
                  <a:cubicBezTo>
                    <a:pt x="68" y="288"/>
                    <a:pt x="118" y="353"/>
                    <a:pt x="134" y="430"/>
                  </a:cubicBezTo>
                  <a:cubicBezTo>
                    <a:pt x="217" y="410"/>
                    <a:pt x="217" y="410"/>
                    <a:pt x="217" y="410"/>
                  </a:cubicBezTo>
                  <a:cubicBezTo>
                    <a:pt x="210" y="418"/>
                    <a:pt x="206" y="429"/>
                    <a:pt x="206" y="441"/>
                  </a:cubicBezTo>
                  <a:cubicBezTo>
                    <a:pt x="206" y="470"/>
                    <a:pt x="230" y="494"/>
                    <a:pt x="258" y="494"/>
                  </a:cubicBezTo>
                  <a:cubicBezTo>
                    <a:pt x="287" y="494"/>
                    <a:pt x="311" y="470"/>
                    <a:pt x="311" y="441"/>
                  </a:cubicBezTo>
                  <a:cubicBezTo>
                    <a:pt x="311" y="420"/>
                    <a:pt x="299" y="403"/>
                    <a:pt x="281" y="394"/>
                  </a:cubicBezTo>
                  <a:close/>
                </a:path>
              </a:pathLst>
            </a:custGeom>
            <a:solidFill>
              <a:srgbClr val="336699"/>
            </a:solidFill>
            <a:ln w="19050">
              <a:solidFill>
                <a:schemeClr val="bg1"/>
              </a:solidFill>
              <a:round/>
              <a:headEnd/>
              <a:tailEnd/>
            </a:ln>
          </p:spPr>
          <p:txBody>
            <a:bodyPr vert="horz" wrap="square" lIns="502920" tIns="182880" rIns="182880" bIns="45720" numCol="1" anchor="ctr" anchorCtr="0" compatLnSpc="1">
              <a:prstTxWarp prst="textNoShape">
                <a:avLst/>
              </a:prstTxWarp>
            </a:bodyPr>
            <a:lstStyle/>
            <a:p>
              <a:pPr>
                <a:lnSpc>
                  <a:spcPct val="90000"/>
                </a:lnSpc>
              </a:pPr>
              <a:r>
                <a:rPr lang="en-US" sz="700" b="1" dirty="0">
                  <a:solidFill>
                    <a:srgbClr val="FFFFFF"/>
                  </a:solidFill>
                </a:rPr>
                <a:t>Leading</a:t>
              </a:r>
              <a:br>
                <a:rPr lang="en-US" sz="700" b="1" dirty="0">
                  <a:solidFill>
                    <a:srgbClr val="FFFFFF"/>
                  </a:solidFill>
                </a:rPr>
              </a:br>
              <a:r>
                <a:rPr lang="en-US" sz="700" b="1" dirty="0">
                  <a:solidFill>
                    <a:srgbClr val="FFFFFF"/>
                  </a:solidFill>
                </a:rPr>
                <a:t>Market Share Among Fragmented Competition Serving Middle Market Businesses</a:t>
              </a:r>
            </a:p>
          </p:txBody>
        </p:sp>
        <p:sp>
          <p:nvSpPr>
            <p:cNvPr id="19" name="Freeform 10"/>
            <p:cNvSpPr>
              <a:spLocks/>
            </p:cNvSpPr>
            <p:nvPr/>
          </p:nvSpPr>
          <p:spPr bwMode="auto">
            <a:xfrm>
              <a:off x="7487910" y="3777913"/>
              <a:ext cx="1237126" cy="1675757"/>
            </a:xfrm>
            <a:custGeom>
              <a:avLst/>
              <a:gdLst>
                <a:gd name="T0" fmla="*/ 339 w 339"/>
                <a:gd name="T1" fmla="*/ 118 h 459"/>
                <a:gd name="T2" fmla="*/ 326 w 339"/>
                <a:gd name="T3" fmla="*/ 0 h 459"/>
                <a:gd name="T4" fmla="*/ 200 w 339"/>
                <a:gd name="T5" fmla="*/ 30 h 459"/>
                <a:gd name="T6" fmla="*/ 230 w 339"/>
                <a:gd name="T7" fmla="*/ 77 h 459"/>
                <a:gd name="T8" fmla="*/ 177 w 339"/>
                <a:gd name="T9" fmla="*/ 130 h 459"/>
                <a:gd name="T10" fmla="*/ 125 w 339"/>
                <a:gd name="T11" fmla="*/ 77 h 459"/>
                <a:gd name="T12" fmla="*/ 136 w 339"/>
                <a:gd name="T13" fmla="*/ 46 h 459"/>
                <a:gd name="T14" fmla="*/ 53 w 339"/>
                <a:gd name="T15" fmla="*/ 66 h 459"/>
                <a:gd name="T16" fmla="*/ 58 w 339"/>
                <a:gd name="T17" fmla="*/ 118 h 459"/>
                <a:gd name="T18" fmla="*/ 0 w 339"/>
                <a:gd name="T19" fmla="*/ 281 h 459"/>
                <a:gd name="T20" fmla="*/ 68 w 339"/>
                <a:gd name="T21" fmla="*/ 337 h 459"/>
                <a:gd name="T22" fmla="*/ 66 w 339"/>
                <a:gd name="T23" fmla="*/ 337 h 459"/>
                <a:gd name="T24" fmla="*/ 14 w 339"/>
                <a:gd name="T25" fmla="*/ 390 h 459"/>
                <a:gd name="T26" fmla="*/ 66 w 339"/>
                <a:gd name="T27" fmla="*/ 442 h 459"/>
                <a:gd name="T28" fmla="*/ 118 w 339"/>
                <a:gd name="T29" fmla="*/ 390 h 459"/>
                <a:gd name="T30" fmla="*/ 117 w 339"/>
                <a:gd name="T31" fmla="*/ 377 h 459"/>
                <a:gd name="T32" fmla="*/ 217 w 339"/>
                <a:gd name="T33" fmla="*/ 459 h 459"/>
                <a:gd name="T34" fmla="*/ 339 w 339"/>
                <a:gd name="T35" fmla="*/ 118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9" h="459">
                  <a:moveTo>
                    <a:pt x="339" y="118"/>
                  </a:moveTo>
                  <a:cubicBezTo>
                    <a:pt x="339" y="77"/>
                    <a:pt x="334" y="38"/>
                    <a:pt x="326" y="0"/>
                  </a:cubicBezTo>
                  <a:cubicBezTo>
                    <a:pt x="200" y="30"/>
                    <a:pt x="200" y="30"/>
                    <a:pt x="200" y="30"/>
                  </a:cubicBezTo>
                  <a:cubicBezTo>
                    <a:pt x="218" y="39"/>
                    <a:pt x="230" y="56"/>
                    <a:pt x="230" y="77"/>
                  </a:cubicBezTo>
                  <a:cubicBezTo>
                    <a:pt x="230" y="106"/>
                    <a:pt x="206" y="130"/>
                    <a:pt x="177" y="130"/>
                  </a:cubicBezTo>
                  <a:cubicBezTo>
                    <a:pt x="149" y="130"/>
                    <a:pt x="125" y="106"/>
                    <a:pt x="125" y="77"/>
                  </a:cubicBezTo>
                  <a:cubicBezTo>
                    <a:pt x="125" y="65"/>
                    <a:pt x="129" y="54"/>
                    <a:pt x="136" y="46"/>
                  </a:cubicBezTo>
                  <a:cubicBezTo>
                    <a:pt x="53" y="66"/>
                    <a:pt x="53" y="66"/>
                    <a:pt x="53" y="66"/>
                  </a:cubicBezTo>
                  <a:cubicBezTo>
                    <a:pt x="56" y="82"/>
                    <a:pt x="58" y="100"/>
                    <a:pt x="58" y="118"/>
                  </a:cubicBezTo>
                  <a:cubicBezTo>
                    <a:pt x="58" y="180"/>
                    <a:pt x="36" y="237"/>
                    <a:pt x="0" y="281"/>
                  </a:cubicBezTo>
                  <a:cubicBezTo>
                    <a:pt x="68" y="337"/>
                    <a:pt x="68" y="337"/>
                    <a:pt x="68" y="337"/>
                  </a:cubicBezTo>
                  <a:cubicBezTo>
                    <a:pt x="68" y="337"/>
                    <a:pt x="67" y="337"/>
                    <a:pt x="66" y="337"/>
                  </a:cubicBezTo>
                  <a:cubicBezTo>
                    <a:pt x="37" y="337"/>
                    <a:pt x="14" y="361"/>
                    <a:pt x="14" y="390"/>
                  </a:cubicBezTo>
                  <a:cubicBezTo>
                    <a:pt x="14" y="418"/>
                    <a:pt x="37" y="442"/>
                    <a:pt x="66" y="442"/>
                  </a:cubicBezTo>
                  <a:cubicBezTo>
                    <a:pt x="95" y="442"/>
                    <a:pt x="118" y="418"/>
                    <a:pt x="118" y="390"/>
                  </a:cubicBezTo>
                  <a:cubicBezTo>
                    <a:pt x="118" y="385"/>
                    <a:pt x="118" y="381"/>
                    <a:pt x="117" y="377"/>
                  </a:cubicBezTo>
                  <a:cubicBezTo>
                    <a:pt x="217" y="459"/>
                    <a:pt x="217" y="459"/>
                    <a:pt x="217" y="459"/>
                  </a:cubicBezTo>
                  <a:cubicBezTo>
                    <a:pt x="293" y="366"/>
                    <a:pt x="339" y="247"/>
                    <a:pt x="339" y="118"/>
                  </a:cubicBezTo>
                  <a:close/>
                </a:path>
              </a:pathLst>
            </a:custGeom>
            <a:solidFill>
              <a:schemeClr val="accent1"/>
            </a:solidFill>
            <a:ln w="19050">
              <a:solidFill>
                <a:schemeClr val="bg1"/>
              </a:solidFill>
              <a:round/>
              <a:headEnd/>
              <a:tailEnd/>
            </a:ln>
          </p:spPr>
          <p:txBody>
            <a:bodyPr vert="horz" wrap="square" lIns="365760" tIns="91440" rIns="182880" bIns="45720" numCol="1" anchor="ctr" anchorCtr="0" compatLnSpc="1">
              <a:prstTxWarp prst="textNoShape">
                <a:avLst/>
              </a:prstTxWarp>
            </a:bodyPr>
            <a:lstStyle/>
            <a:p>
              <a:endParaRPr lang="en-US" sz="400" b="1" dirty="0">
                <a:solidFill>
                  <a:schemeClr val="bg1"/>
                </a:solidFill>
              </a:endParaRPr>
            </a:p>
            <a:p>
              <a:pPr>
                <a:lnSpc>
                  <a:spcPct val="90000"/>
                </a:lnSpc>
              </a:pPr>
              <a:r>
                <a:rPr lang="en-US" sz="700" b="1" dirty="0">
                  <a:solidFill>
                    <a:srgbClr val="FFFFFF"/>
                  </a:solidFill>
                </a:rPr>
                <a:t>Compelling Value Proposition Protected by Sustainable Competitive Advantages</a:t>
              </a:r>
            </a:p>
          </p:txBody>
        </p:sp>
        <p:sp>
          <p:nvSpPr>
            <p:cNvPr id="20" name="Freeform 11"/>
            <p:cNvSpPr>
              <a:spLocks/>
            </p:cNvSpPr>
            <p:nvPr/>
          </p:nvSpPr>
          <p:spPr bwMode="auto">
            <a:xfrm>
              <a:off x="6467011" y="4794220"/>
              <a:ext cx="1813215" cy="1368406"/>
            </a:xfrm>
            <a:custGeom>
              <a:avLst/>
              <a:gdLst>
                <a:gd name="T0" fmla="*/ 397 w 497"/>
                <a:gd name="T1" fmla="*/ 96 h 375"/>
                <a:gd name="T2" fmla="*/ 398 w 497"/>
                <a:gd name="T3" fmla="*/ 109 h 375"/>
                <a:gd name="T4" fmla="*/ 346 w 497"/>
                <a:gd name="T5" fmla="*/ 161 h 375"/>
                <a:gd name="T6" fmla="*/ 294 w 497"/>
                <a:gd name="T7" fmla="*/ 109 h 375"/>
                <a:gd name="T8" fmla="*/ 346 w 497"/>
                <a:gd name="T9" fmla="*/ 56 h 375"/>
                <a:gd name="T10" fmla="*/ 348 w 497"/>
                <a:gd name="T11" fmla="*/ 56 h 375"/>
                <a:gd name="T12" fmla="*/ 280 w 497"/>
                <a:gd name="T13" fmla="*/ 0 h 375"/>
                <a:gd name="T14" fmla="*/ 87 w 497"/>
                <a:gd name="T15" fmla="*/ 95 h 375"/>
                <a:gd name="T16" fmla="*/ 87 w 497"/>
                <a:gd name="T17" fmla="*/ 183 h 375"/>
                <a:gd name="T18" fmla="*/ 53 w 497"/>
                <a:gd name="T19" fmla="*/ 171 h 375"/>
                <a:gd name="T20" fmla="*/ 0 w 497"/>
                <a:gd name="T21" fmla="*/ 223 h 375"/>
                <a:gd name="T22" fmla="*/ 53 w 497"/>
                <a:gd name="T23" fmla="*/ 275 h 375"/>
                <a:gd name="T24" fmla="*/ 87 w 497"/>
                <a:gd name="T25" fmla="*/ 262 h 375"/>
                <a:gd name="T26" fmla="*/ 87 w 497"/>
                <a:gd name="T27" fmla="*/ 375 h 375"/>
                <a:gd name="T28" fmla="*/ 497 w 497"/>
                <a:gd name="T29" fmla="*/ 178 h 375"/>
                <a:gd name="T30" fmla="*/ 397 w 497"/>
                <a:gd name="T31" fmla="*/ 96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7" h="375">
                  <a:moveTo>
                    <a:pt x="397" y="96"/>
                  </a:moveTo>
                  <a:cubicBezTo>
                    <a:pt x="398" y="100"/>
                    <a:pt x="398" y="104"/>
                    <a:pt x="398" y="109"/>
                  </a:cubicBezTo>
                  <a:cubicBezTo>
                    <a:pt x="398" y="137"/>
                    <a:pt x="375" y="161"/>
                    <a:pt x="346" y="161"/>
                  </a:cubicBezTo>
                  <a:cubicBezTo>
                    <a:pt x="317" y="161"/>
                    <a:pt x="294" y="137"/>
                    <a:pt x="294" y="109"/>
                  </a:cubicBezTo>
                  <a:cubicBezTo>
                    <a:pt x="294" y="80"/>
                    <a:pt x="317" y="56"/>
                    <a:pt x="346" y="56"/>
                  </a:cubicBezTo>
                  <a:cubicBezTo>
                    <a:pt x="347" y="56"/>
                    <a:pt x="348" y="56"/>
                    <a:pt x="348" y="56"/>
                  </a:cubicBezTo>
                  <a:cubicBezTo>
                    <a:pt x="280" y="0"/>
                    <a:pt x="280" y="0"/>
                    <a:pt x="280" y="0"/>
                  </a:cubicBezTo>
                  <a:cubicBezTo>
                    <a:pt x="234" y="56"/>
                    <a:pt x="165" y="93"/>
                    <a:pt x="87" y="95"/>
                  </a:cubicBezTo>
                  <a:cubicBezTo>
                    <a:pt x="87" y="183"/>
                    <a:pt x="87" y="183"/>
                    <a:pt x="87" y="183"/>
                  </a:cubicBezTo>
                  <a:cubicBezTo>
                    <a:pt x="78" y="175"/>
                    <a:pt x="66" y="171"/>
                    <a:pt x="53" y="171"/>
                  </a:cubicBezTo>
                  <a:cubicBezTo>
                    <a:pt x="24" y="171"/>
                    <a:pt x="0" y="194"/>
                    <a:pt x="0" y="223"/>
                  </a:cubicBezTo>
                  <a:cubicBezTo>
                    <a:pt x="0" y="252"/>
                    <a:pt x="24" y="275"/>
                    <a:pt x="53" y="275"/>
                  </a:cubicBezTo>
                  <a:cubicBezTo>
                    <a:pt x="66" y="275"/>
                    <a:pt x="78" y="270"/>
                    <a:pt x="87" y="262"/>
                  </a:cubicBezTo>
                  <a:cubicBezTo>
                    <a:pt x="87" y="375"/>
                    <a:pt x="87" y="375"/>
                    <a:pt x="87" y="375"/>
                  </a:cubicBezTo>
                  <a:cubicBezTo>
                    <a:pt x="252" y="373"/>
                    <a:pt x="400" y="297"/>
                    <a:pt x="497" y="178"/>
                  </a:cubicBezTo>
                  <a:lnTo>
                    <a:pt x="397" y="96"/>
                  </a:lnTo>
                  <a:close/>
                </a:path>
              </a:pathLst>
            </a:custGeom>
            <a:solidFill>
              <a:schemeClr val="accent2"/>
            </a:solidFill>
            <a:ln w="19050">
              <a:solidFill>
                <a:schemeClr val="bg1"/>
              </a:solidFill>
              <a:round/>
              <a:headEnd/>
              <a:tailEnd/>
            </a:ln>
          </p:spPr>
          <p:txBody>
            <a:bodyPr vert="horz" wrap="square" lIns="548640" tIns="274320" rIns="274320" bIns="45720" numCol="1" anchor="ctr" anchorCtr="0" compatLnSpc="1">
              <a:prstTxWarp prst="textNoShape">
                <a:avLst/>
              </a:prstTxWarp>
            </a:bodyPr>
            <a:lstStyle/>
            <a:p>
              <a:r>
                <a:rPr lang="en-US" sz="700" b="1" spc="-20" dirty="0">
                  <a:solidFill>
                    <a:schemeClr val="tx2"/>
                  </a:solidFill>
                </a:rPr>
                <a:t>Meaningful Downside Protection from Diversified Business Model</a:t>
              </a:r>
            </a:p>
          </p:txBody>
        </p:sp>
        <p:sp>
          <p:nvSpPr>
            <p:cNvPr id="21" name="Freeform 12"/>
            <p:cNvSpPr>
              <a:spLocks/>
            </p:cNvSpPr>
            <p:nvPr/>
          </p:nvSpPr>
          <p:spPr bwMode="auto">
            <a:xfrm>
              <a:off x="5234519" y="4718541"/>
              <a:ext cx="1550654" cy="1447175"/>
            </a:xfrm>
            <a:custGeom>
              <a:avLst/>
              <a:gdLst>
                <a:gd name="T0" fmla="*/ 391 w 425"/>
                <a:gd name="T1" fmla="*/ 192 h 397"/>
                <a:gd name="T2" fmla="*/ 425 w 425"/>
                <a:gd name="T3" fmla="*/ 204 h 397"/>
                <a:gd name="T4" fmla="*/ 425 w 425"/>
                <a:gd name="T5" fmla="*/ 116 h 397"/>
                <a:gd name="T6" fmla="*/ 418 w 425"/>
                <a:gd name="T7" fmla="*/ 116 h 397"/>
                <a:gd name="T8" fmla="*/ 220 w 425"/>
                <a:gd name="T9" fmla="*/ 24 h 397"/>
                <a:gd name="T10" fmla="*/ 168 w 425"/>
                <a:gd name="T11" fmla="*/ 65 h 397"/>
                <a:gd name="T12" fmla="*/ 170 w 425"/>
                <a:gd name="T13" fmla="*/ 52 h 397"/>
                <a:gd name="T14" fmla="*/ 118 w 425"/>
                <a:gd name="T15" fmla="*/ 0 h 397"/>
                <a:gd name="T16" fmla="*/ 66 w 425"/>
                <a:gd name="T17" fmla="*/ 52 h 397"/>
                <a:gd name="T18" fmla="*/ 118 w 425"/>
                <a:gd name="T19" fmla="*/ 104 h 397"/>
                <a:gd name="T20" fmla="*/ 119 w 425"/>
                <a:gd name="T21" fmla="*/ 104 h 397"/>
                <a:gd name="T22" fmla="*/ 0 w 425"/>
                <a:gd name="T23" fmla="*/ 198 h 397"/>
                <a:gd name="T24" fmla="*/ 418 w 425"/>
                <a:gd name="T25" fmla="*/ 397 h 397"/>
                <a:gd name="T26" fmla="*/ 425 w 425"/>
                <a:gd name="T27" fmla="*/ 396 h 397"/>
                <a:gd name="T28" fmla="*/ 425 w 425"/>
                <a:gd name="T29" fmla="*/ 283 h 397"/>
                <a:gd name="T30" fmla="*/ 391 w 425"/>
                <a:gd name="T31" fmla="*/ 296 h 397"/>
                <a:gd name="T32" fmla="*/ 338 w 425"/>
                <a:gd name="T33" fmla="*/ 244 h 397"/>
                <a:gd name="T34" fmla="*/ 391 w 425"/>
                <a:gd name="T35" fmla="*/ 19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 h="397">
                  <a:moveTo>
                    <a:pt x="391" y="192"/>
                  </a:moveTo>
                  <a:cubicBezTo>
                    <a:pt x="404" y="192"/>
                    <a:pt x="416" y="196"/>
                    <a:pt x="425" y="204"/>
                  </a:cubicBezTo>
                  <a:cubicBezTo>
                    <a:pt x="425" y="116"/>
                    <a:pt x="425" y="116"/>
                    <a:pt x="425" y="116"/>
                  </a:cubicBezTo>
                  <a:cubicBezTo>
                    <a:pt x="423" y="116"/>
                    <a:pt x="420" y="116"/>
                    <a:pt x="418" y="116"/>
                  </a:cubicBezTo>
                  <a:cubicBezTo>
                    <a:pt x="339" y="116"/>
                    <a:pt x="268" y="80"/>
                    <a:pt x="220" y="24"/>
                  </a:cubicBezTo>
                  <a:cubicBezTo>
                    <a:pt x="168" y="65"/>
                    <a:pt x="168" y="65"/>
                    <a:pt x="168" y="65"/>
                  </a:cubicBezTo>
                  <a:cubicBezTo>
                    <a:pt x="170" y="61"/>
                    <a:pt x="170" y="57"/>
                    <a:pt x="170" y="52"/>
                  </a:cubicBezTo>
                  <a:cubicBezTo>
                    <a:pt x="170" y="23"/>
                    <a:pt x="147" y="0"/>
                    <a:pt x="118" y="0"/>
                  </a:cubicBezTo>
                  <a:cubicBezTo>
                    <a:pt x="89" y="0"/>
                    <a:pt x="66" y="23"/>
                    <a:pt x="66" y="52"/>
                  </a:cubicBezTo>
                  <a:cubicBezTo>
                    <a:pt x="66" y="81"/>
                    <a:pt x="89" y="104"/>
                    <a:pt x="118" y="104"/>
                  </a:cubicBezTo>
                  <a:cubicBezTo>
                    <a:pt x="118" y="104"/>
                    <a:pt x="119" y="104"/>
                    <a:pt x="119" y="104"/>
                  </a:cubicBezTo>
                  <a:cubicBezTo>
                    <a:pt x="0" y="198"/>
                    <a:pt x="0" y="198"/>
                    <a:pt x="0" y="198"/>
                  </a:cubicBezTo>
                  <a:cubicBezTo>
                    <a:pt x="99" y="319"/>
                    <a:pt x="250" y="397"/>
                    <a:pt x="418" y="397"/>
                  </a:cubicBezTo>
                  <a:cubicBezTo>
                    <a:pt x="420" y="397"/>
                    <a:pt x="423" y="396"/>
                    <a:pt x="425" y="396"/>
                  </a:cubicBezTo>
                  <a:cubicBezTo>
                    <a:pt x="425" y="283"/>
                    <a:pt x="425" y="283"/>
                    <a:pt x="425" y="283"/>
                  </a:cubicBezTo>
                  <a:cubicBezTo>
                    <a:pt x="416" y="291"/>
                    <a:pt x="404" y="296"/>
                    <a:pt x="391" y="296"/>
                  </a:cubicBezTo>
                  <a:cubicBezTo>
                    <a:pt x="362" y="296"/>
                    <a:pt x="338" y="273"/>
                    <a:pt x="338" y="244"/>
                  </a:cubicBezTo>
                  <a:cubicBezTo>
                    <a:pt x="338" y="215"/>
                    <a:pt x="362" y="192"/>
                    <a:pt x="391" y="192"/>
                  </a:cubicBezTo>
                  <a:close/>
                </a:path>
              </a:pathLst>
            </a:custGeom>
            <a:solidFill>
              <a:schemeClr val="accent3"/>
            </a:solidFill>
            <a:ln w="19050">
              <a:solidFill>
                <a:schemeClr val="bg1"/>
              </a:solidFill>
              <a:round/>
              <a:headEnd/>
              <a:tailEnd/>
            </a:ln>
          </p:spPr>
          <p:txBody>
            <a:bodyPr vert="horz" wrap="square" lIns="502920" tIns="182880" rIns="274320" bIns="45720" numCol="1" anchor="ctr" anchorCtr="0" compatLnSpc="1">
              <a:prstTxWarp prst="textNoShape">
                <a:avLst/>
              </a:prstTxWarp>
            </a:bodyPr>
            <a:lstStyle/>
            <a:p>
              <a:r>
                <a:rPr lang="en-US" sz="700" b="1" dirty="0"/>
                <a:t>Low Employee Turnover Due to Collaborate Company Culture</a:t>
              </a:r>
            </a:p>
          </p:txBody>
        </p:sp>
        <p:sp>
          <p:nvSpPr>
            <p:cNvPr id="22" name="Freeform 6"/>
            <p:cNvSpPr>
              <a:spLocks/>
            </p:cNvSpPr>
            <p:nvPr/>
          </p:nvSpPr>
          <p:spPr bwMode="auto">
            <a:xfrm>
              <a:off x="4792799" y="3580262"/>
              <a:ext cx="1243304" cy="1859549"/>
            </a:xfrm>
            <a:custGeom>
              <a:avLst/>
              <a:gdLst>
                <a:gd name="T0" fmla="*/ 341 w 341"/>
                <a:gd name="T1" fmla="*/ 336 h 510"/>
                <a:gd name="T2" fmla="*/ 281 w 341"/>
                <a:gd name="T3" fmla="*/ 170 h 510"/>
                <a:gd name="T4" fmla="*/ 286 w 341"/>
                <a:gd name="T5" fmla="*/ 117 h 510"/>
                <a:gd name="T6" fmla="*/ 215 w 341"/>
                <a:gd name="T7" fmla="*/ 100 h 510"/>
                <a:gd name="T8" fmla="*/ 246 w 341"/>
                <a:gd name="T9" fmla="*/ 53 h 510"/>
                <a:gd name="T10" fmla="*/ 194 w 341"/>
                <a:gd name="T11" fmla="*/ 0 h 510"/>
                <a:gd name="T12" fmla="*/ 141 w 341"/>
                <a:gd name="T13" fmla="*/ 53 h 510"/>
                <a:gd name="T14" fmla="*/ 153 w 341"/>
                <a:gd name="T15" fmla="*/ 86 h 510"/>
                <a:gd name="T16" fmla="*/ 13 w 341"/>
                <a:gd name="T17" fmla="*/ 53 h 510"/>
                <a:gd name="T18" fmla="*/ 0 w 341"/>
                <a:gd name="T19" fmla="*/ 170 h 510"/>
                <a:gd name="T20" fmla="*/ 121 w 341"/>
                <a:gd name="T21" fmla="*/ 510 h 510"/>
                <a:gd name="T22" fmla="*/ 240 w 341"/>
                <a:gd name="T23" fmla="*/ 416 h 510"/>
                <a:gd name="T24" fmla="*/ 239 w 341"/>
                <a:gd name="T25" fmla="*/ 416 h 510"/>
                <a:gd name="T26" fmla="*/ 187 w 341"/>
                <a:gd name="T27" fmla="*/ 364 h 510"/>
                <a:gd name="T28" fmla="*/ 239 w 341"/>
                <a:gd name="T29" fmla="*/ 312 h 510"/>
                <a:gd name="T30" fmla="*/ 291 w 341"/>
                <a:gd name="T31" fmla="*/ 364 h 510"/>
                <a:gd name="T32" fmla="*/ 289 w 341"/>
                <a:gd name="T33" fmla="*/ 377 h 510"/>
                <a:gd name="T34" fmla="*/ 341 w 341"/>
                <a:gd name="T35" fmla="*/ 336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1" h="510">
                  <a:moveTo>
                    <a:pt x="341" y="336"/>
                  </a:moveTo>
                  <a:cubicBezTo>
                    <a:pt x="304" y="291"/>
                    <a:pt x="281" y="233"/>
                    <a:pt x="281" y="170"/>
                  </a:cubicBezTo>
                  <a:cubicBezTo>
                    <a:pt x="281" y="152"/>
                    <a:pt x="283" y="134"/>
                    <a:pt x="286" y="117"/>
                  </a:cubicBezTo>
                  <a:cubicBezTo>
                    <a:pt x="215" y="100"/>
                    <a:pt x="215" y="100"/>
                    <a:pt x="215" y="100"/>
                  </a:cubicBezTo>
                  <a:cubicBezTo>
                    <a:pt x="233" y="92"/>
                    <a:pt x="246" y="74"/>
                    <a:pt x="246" y="53"/>
                  </a:cubicBezTo>
                  <a:cubicBezTo>
                    <a:pt x="246" y="24"/>
                    <a:pt x="223" y="0"/>
                    <a:pt x="194" y="0"/>
                  </a:cubicBezTo>
                  <a:cubicBezTo>
                    <a:pt x="165" y="0"/>
                    <a:pt x="141" y="24"/>
                    <a:pt x="141" y="53"/>
                  </a:cubicBezTo>
                  <a:cubicBezTo>
                    <a:pt x="141" y="65"/>
                    <a:pt x="146" y="77"/>
                    <a:pt x="153" y="86"/>
                  </a:cubicBezTo>
                  <a:cubicBezTo>
                    <a:pt x="13" y="53"/>
                    <a:pt x="13" y="53"/>
                    <a:pt x="13" y="53"/>
                  </a:cubicBezTo>
                  <a:cubicBezTo>
                    <a:pt x="4" y="91"/>
                    <a:pt x="0" y="130"/>
                    <a:pt x="0" y="170"/>
                  </a:cubicBezTo>
                  <a:cubicBezTo>
                    <a:pt x="0" y="299"/>
                    <a:pt x="46" y="417"/>
                    <a:pt x="121" y="510"/>
                  </a:cubicBezTo>
                  <a:cubicBezTo>
                    <a:pt x="240" y="416"/>
                    <a:pt x="240" y="416"/>
                    <a:pt x="240" y="416"/>
                  </a:cubicBezTo>
                  <a:cubicBezTo>
                    <a:pt x="240" y="416"/>
                    <a:pt x="239" y="416"/>
                    <a:pt x="239" y="416"/>
                  </a:cubicBezTo>
                  <a:cubicBezTo>
                    <a:pt x="210" y="416"/>
                    <a:pt x="187" y="393"/>
                    <a:pt x="187" y="364"/>
                  </a:cubicBezTo>
                  <a:cubicBezTo>
                    <a:pt x="187" y="335"/>
                    <a:pt x="210" y="312"/>
                    <a:pt x="239" y="312"/>
                  </a:cubicBezTo>
                  <a:cubicBezTo>
                    <a:pt x="268" y="312"/>
                    <a:pt x="291" y="335"/>
                    <a:pt x="291" y="364"/>
                  </a:cubicBezTo>
                  <a:cubicBezTo>
                    <a:pt x="291" y="369"/>
                    <a:pt x="291" y="373"/>
                    <a:pt x="289" y="377"/>
                  </a:cubicBezTo>
                  <a:lnTo>
                    <a:pt x="341" y="336"/>
                  </a:lnTo>
                  <a:close/>
                </a:path>
              </a:pathLst>
            </a:custGeom>
            <a:solidFill>
              <a:schemeClr val="accent6"/>
            </a:solidFill>
            <a:ln w="19050">
              <a:solidFill>
                <a:schemeClr val="bg1"/>
              </a:solidFill>
              <a:round/>
              <a:headEnd/>
              <a:tailEnd/>
            </a:ln>
          </p:spPr>
          <p:txBody>
            <a:bodyPr vert="horz" wrap="square" lIns="228600" tIns="45720" rIns="274320" bIns="365760" numCol="1" anchor="ctr" anchorCtr="0" compatLnSpc="1">
              <a:prstTxWarp prst="textNoShape">
                <a:avLst/>
              </a:prstTxWarp>
            </a:bodyPr>
            <a:lstStyle/>
            <a:p>
              <a:r>
                <a:rPr lang="en-US" sz="700" b="1" dirty="0">
                  <a:solidFill>
                    <a:schemeClr val="bg1"/>
                  </a:solidFill>
                </a:rPr>
                <a:t>Experienced and Highly Tenured Senior Management Team </a:t>
              </a:r>
            </a:p>
          </p:txBody>
        </p:sp>
      </p:grpSp>
      <p:sp>
        <p:nvSpPr>
          <p:cNvPr id="23" name="Rectangle 22"/>
          <p:cNvSpPr/>
          <p:nvPr/>
        </p:nvSpPr>
        <p:spPr>
          <a:xfrm>
            <a:off x="477517" y="5983881"/>
            <a:ext cx="8341598" cy="377672"/>
          </a:xfrm>
          <a:prstGeom prst="rect">
            <a:avLst/>
          </a:prstGeom>
          <a:solidFill>
            <a:schemeClr val="accent2"/>
          </a:solidFill>
          <a:ln w="28575">
            <a:solidFill>
              <a:schemeClr val="accent1"/>
            </a:solid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18288" tIns="54728" rIns="18288" bIns="54728" numCol="1" spcCol="1270" anchor="ctr" anchorCtr="0">
            <a:noAutofit/>
          </a:bodyPr>
          <a:lstStyle/>
          <a:p>
            <a:pPr algn="ctr" defTabSz="310868">
              <a:lnSpc>
                <a:spcPct val="90000"/>
              </a:lnSpc>
            </a:pPr>
            <a:r>
              <a:rPr lang="en-US" sz="1000" b="1" dirty="0">
                <a:solidFill>
                  <a:schemeClr val="tx1"/>
                </a:solidFill>
              </a:rPr>
              <a:t>Best-in-class asset with a leading market position and highly scalable business model generating significant free cash flow</a:t>
            </a:r>
          </a:p>
        </p:txBody>
      </p:sp>
      <p:pic>
        <p:nvPicPr>
          <p:cNvPr id="24" name="Picture 4" descr="H:\Libraries\Logos\Lucas Group\LucasGroup_2014.emf">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7476" y="3935169"/>
            <a:ext cx="1753818" cy="364923"/>
          </a:xfrm>
          <a:prstGeom prst="rect">
            <a:avLst/>
          </a:prstGeom>
          <a:noFill/>
          <a:extLst>
            <a:ext uri="{909E8E84-426E-40DD-AFC4-6F175D3DCCD1}">
              <a14:hiddenFill xmlns:a14="http://schemas.microsoft.com/office/drawing/2010/main">
                <a:solidFill>
                  <a:srgbClr val="FFFFFF"/>
                </a:solidFill>
              </a14:hiddenFill>
            </a:ext>
          </a:extLst>
        </p:spPr>
      </p:pic>
      <p:sp>
        <p:nvSpPr>
          <p:cNvPr id="25"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12</a:t>
            </a:r>
          </a:p>
        </p:txBody>
      </p:sp>
    </p:spTree>
    <p:extLst>
      <p:ext uri="{BB962C8B-B14F-4D97-AF65-F5344CB8AC3E}">
        <p14:creationId xmlns:p14="http://schemas.microsoft.com/office/powerpoint/2010/main" val="2616576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p:cNvSpPr>
            <a:spLocks noGrp="1"/>
          </p:cNvSpPr>
          <p:nvPr>
            <p:ph type="title"/>
          </p:nvPr>
        </p:nvSpPr>
        <p:spPr/>
        <p:txBody>
          <a:bodyPr/>
          <a:lstStyle/>
          <a:p>
            <a:r>
              <a:rPr lang="en-US" dirty="0"/>
              <a:t>Highly Favorable Industry Trends</a:t>
            </a:r>
          </a:p>
        </p:txBody>
      </p:sp>
      <p:sp>
        <p:nvSpPr>
          <p:cNvPr id="8" name="TextBox 7"/>
          <p:cNvSpPr txBox="1"/>
          <p:nvPr/>
        </p:nvSpPr>
        <p:spPr>
          <a:xfrm>
            <a:off x="240659" y="6304305"/>
            <a:ext cx="8404452" cy="112331"/>
          </a:xfrm>
          <a:prstGeom prst="rect">
            <a:avLst/>
          </a:prstGeom>
          <a:noFill/>
        </p:spPr>
        <p:txBody>
          <a:bodyPr vert="horz" wrap="square" lIns="0" tIns="0" rIns="0" bIns="0" rtlCol="0" anchor="b">
            <a:noAutofit/>
          </a:bodyPr>
          <a:lstStyle/>
          <a:p>
            <a:pPr marL="177800" indent="-177800"/>
            <a:endParaRPr lang="en-US" sz="700" i="1" dirty="0"/>
          </a:p>
        </p:txBody>
      </p:sp>
      <p:sp>
        <p:nvSpPr>
          <p:cNvPr id="28" name="TextBox 27">
            <a:extLst>
              <a:ext uri="{FF2B5EF4-FFF2-40B4-BE49-F238E27FC236}">
                <a16:creationId xmlns:a16="http://schemas.microsoft.com/office/drawing/2014/main" id="{1F64A71A-BDB5-48F7-9E2D-C450661928C8}"/>
              </a:ext>
            </a:extLst>
          </p:cNvPr>
          <p:cNvSpPr txBox="1"/>
          <p:nvPr/>
        </p:nvSpPr>
        <p:spPr>
          <a:xfrm>
            <a:off x="342901" y="4080344"/>
            <a:ext cx="2022359" cy="138499"/>
          </a:xfrm>
          <a:prstGeom prst="rect">
            <a:avLst/>
          </a:prstGeom>
          <a:noFill/>
        </p:spPr>
        <p:txBody>
          <a:bodyPr wrap="square" lIns="0" tIns="0" rIns="0" bIns="0" rtlCol="0">
            <a:spAutoFit/>
          </a:bodyPr>
          <a:lstStyle/>
          <a:p>
            <a:r>
              <a:rPr lang="en-US" sz="900" b="1" i="1" dirty="0">
                <a:solidFill>
                  <a:srgbClr val="07325F"/>
                </a:solidFill>
              </a:rPr>
              <a:t>Industry Revenue ($ in billions)</a:t>
            </a:r>
          </a:p>
        </p:txBody>
      </p:sp>
      <p:sp>
        <p:nvSpPr>
          <p:cNvPr id="30" name="TextBox 29">
            <a:extLst>
              <a:ext uri="{FF2B5EF4-FFF2-40B4-BE49-F238E27FC236}">
                <a16:creationId xmlns:a16="http://schemas.microsoft.com/office/drawing/2014/main" id="{53DEAC90-7EA2-4C21-A8CC-A3BF41A93522}"/>
              </a:ext>
            </a:extLst>
          </p:cNvPr>
          <p:cNvSpPr txBox="1"/>
          <p:nvPr/>
        </p:nvSpPr>
        <p:spPr>
          <a:xfrm>
            <a:off x="402099" y="3484457"/>
            <a:ext cx="2827662" cy="123111"/>
          </a:xfrm>
          <a:prstGeom prst="rect">
            <a:avLst/>
          </a:prstGeom>
          <a:noFill/>
        </p:spPr>
        <p:txBody>
          <a:bodyPr wrap="square" lIns="0" tIns="0" rIns="0" bIns="0" rtlCol="0">
            <a:spAutoFit/>
          </a:bodyPr>
          <a:lstStyle/>
          <a:p>
            <a:r>
              <a:rPr lang="en-US" sz="800" i="1" dirty="0"/>
              <a:t>Source: Federal Reserve of St. Louis, World Bank</a:t>
            </a:r>
          </a:p>
        </p:txBody>
      </p:sp>
      <p:sp>
        <p:nvSpPr>
          <p:cNvPr id="49" name="TextBox 48">
            <a:extLst>
              <a:ext uri="{FF2B5EF4-FFF2-40B4-BE49-F238E27FC236}">
                <a16:creationId xmlns:a16="http://schemas.microsoft.com/office/drawing/2014/main" id="{AE67A16D-AB5C-4389-A239-11F9101DBBC8}"/>
              </a:ext>
            </a:extLst>
          </p:cNvPr>
          <p:cNvSpPr txBox="1"/>
          <p:nvPr/>
        </p:nvSpPr>
        <p:spPr>
          <a:xfrm>
            <a:off x="4848224" y="3484457"/>
            <a:ext cx="1729309" cy="123111"/>
          </a:xfrm>
          <a:prstGeom prst="rect">
            <a:avLst/>
          </a:prstGeom>
          <a:noFill/>
        </p:spPr>
        <p:txBody>
          <a:bodyPr wrap="square" lIns="0" tIns="0" rIns="0" bIns="0" rtlCol="0">
            <a:spAutoFit/>
          </a:bodyPr>
          <a:lstStyle/>
          <a:p>
            <a:r>
              <a:rPr lang="en-US" sz="800" i="1" dirty="0"/>
              <a:t>Source: Federal Reserve of St. Louis</a:t>
            </a:r>
          </a:p>
        </p:txBody>
      </p:sp>
      <p:grpSp>
        <p:nvGrpSpPr>
          <p:cNvPr id="7" name="Group 6"/>
          <p:cNvGrpSpPr/>
          <p:nvPr/>
        </p:nvGrpSpPr>
        <p:grpSpPr>
          <a:xfrm>
            <a:off x="4919218" y="1600275"/>
            <a:ext cx="3818826" cy="1884184"/>
            <a:chOff x="4965105" y="1600275"/>
            <a:chExt cx="3818826" cy="1884184"/>
          </a:xfrm>
        </p:grpSpPr>
        <p:graphicFrame>
          <p:nvGraphicFramePr>
            <p:cNvPr id="46" name="Chart 45">
              <a:extLst>
                <a:ext uri="{FF2B5EF4-FFF2-40B4-BE49-F238E27FC236}">
                  <a16:creationId xmlns:a16="http://schemas.microsoft.com/office/drawing/2014/main" id="{E0A765AD-0EE3-4863-B641-F2996B9591D5}"/>
                </a:ext>
              </a:extLst>
            </p:cNvPr>
            <p:cNvGraphicFramePr>
              <a:graphicFrameLocks/>
            </p:cNvGraphicFramePr>
            <p:nvPr>
              <p:extLst>
                <p:ext uri="{D42A27DB-BD31-4B8C-83A1-F6EECF244321}">
                  <p14:modId xmlns:p14="http://schemas.microsoft.com/office/powerpoint/2010/main" val="1896120188"/>
                </p:ext>
              </p:extLst>
            </p:nvPr>
          </p:nvGraphicFramePr>
          <p:xfrm>
            <a:off x="4965105" y="1600275"/>
            <a:ext cx="3818826" cy="1884184"/>
          </p:xfrm>
          <a:graphic>
            <a:graphicData uri="http://schemas.openxmlformats.org/drawingml/2006/chart">
              <c:chart xmlns:c="http://schemas.openxmlformats.org/drawingml/2006/chart" xmlns:r="http://schemas.openxmlformats.org/officeDocument/2006/relationships" r:id="rId6"/>
            </a:graphicData>
          </a:graphic>
        </p:graphicFrame>
        <p:cxnSp>
          <p:nvCxnSpPr>
            <p:cNvPr id="50" name="Straight Arrow Connector 49">
              <a:extLst>
                <a:ext uri="{FF2B5EF4-FFF2-40B4-BE49-F238E27FC236}">
                  <a16:creationId xmlns:a16="http://schemas.microsoft.com/office/drawing/2014/main" id="{AEE21C3B-A4BA-4CE8-8C5D-74E4A37FC814}"/>
                </a:ext>
              </a:extLst>
            </p:cNvPr>
            <p:cNvCxnSpPr>
              <a:cxnSpLocks/>
            </p:cNvCxnSpPr>
            <p:nvPr/>
          </p:nvCxnSpPr>
          <p:spPr>
            <a:xfrm flipV="1">
              <a:off x="5647765" y="1698270"/>
              <a:ext cx="2816235" cy="8079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05F7CB94-FBF2-42C5-827B-755998C086F1}"/>
                </a:ext>
              </a:extLst>
            </p:cNvPr>
            <p:cNvSpPr txBox="1"/>
            <p:nvPr/>
          </p:nvSpPr>
          <p:spPr>
            <a:xfrm rot="20529060">
              <a:off x="6714878" y="1858693"/>
              <a:ext cx="954047" cy="126567"/>
            </a:xfrm>
            <a:prstGeom prst="rect">
              <a:avLst/>
            </a:prstGeom>
            <a:noFill/>
          </p:spPr>
          <p:txBody>
            <a:bodyPr wrap="square" lIns="0" tIns="0" rIns="0" bIns="0" rtlCol="0">
              <a:spAutoFit/>
            </a:bodyPr>
            <a:lstStyle/>
            <a:p>
              <a:r>
                <a:rPr lang="en-US" sz="800" i="1" dirty="0"/>
                <a:t>3.0% CAGR</a:t>
              </a:r>
            </a:p>
          </p:txBody>
        </p:sp>
      </p:grpSp>
      <p:sp>
        <p:nvSpPr>
          <p:cNvPr id="5" name="TextBox 4">
            <a:extLst>
              <a:ext uri="{FF2B5EF4-FFF2-40B4-BE49-F238E27FC236}">
                <a16:creationId xmlns:a16="http://schemas.microsoft.com/office/drawing/2014/main" id="{E3E02276-7849-4887-AE51-19AAE5C50736}"/>
              </a:ext>
            </a:extLst>
          </p:cNvPr>
          <p:cNvSpPr txBox="1"/>
          <p:nvPr/>
        </p:nvSpPr>
        <p:spPr>
          <a:xfrm>
            <a:off x="4848224" y="1404111"/>
            <a:ext cx="3553845" cy="138499"/>
          </a:xfrm>
          <a:prstGeom prst="rect">
            <a:avLst/>
          </a:prstGeom>
          <a:noFill/>
        </p:spPr>
        <p:txBody>
          <a:bodyPr wrap="square" lIns="0" tIns="0" rIns="0" bIns="0" rtlCol="0">
            <a:spAutoFit/>
          </a:bodyPr>
          <a:lstStyle/>
          <a:p>
            <a:r>
              <a:rPr lang="en-US" sz="900" b="1" i="1" dirty="0">
                <a:solidFill>
                  <a:srgbClr val="07325F"/>
                </a:solidFill>
              </a:rPr>
              <a:t>Total U.S. Nonfarm Payrolls (in thousands)</a:t>
            </a:r>
          </a:p>
        </p:txBody>
      </p:sp>
      <p:sp>
        <p:nvSpPr>
          <p:cNvPr id="31" name="Subtitle Box">
            <a:extLst>
              <a:ext uri="{FF2B5EF4-FFF2-40B4-BE49-F238E27FC236}">
                <a16:creationId xmlns:a16="http://schemas.microsoft.com/office/drawing/2014/main" id="{9CE6F7C6-2DCF-448F-8E91-5D4414714F2C}"/>
              </a:ext>
            </a:extLst>
          </p:cNvPr>
          <p:cNvSpPr txBox="1"/>
          <p:nvPr/>
        </p:nvSpPr>
        <p:spPr>
          <a:xfrm>
            <a:off x="240659" y="702878"/>
            <a:ext cx="8516937" cy="230832"/>
          </a:xfrm>
          <a:prstGeom prst="rect">
            <a:avLst/>
          </a:prstGeom>
          <a:noFill/>
        </p:spPr>
        <p:txBody>
          <a:bodyPr vert="horz" wrap="square" lIns="0" tIns="45720" rIns="0" bIns="0" rtlCol="0" anchor="t">
            <a:spAutoFit/>
          </a:bodyPr>
          <a:lstStyle/>
          <a:p>
            <a:r>
              <a:rPr lang="en-US" sz="1200" i="1" dirty="0">
                <a:solidFill>
                  <a:srgbClr val="07325F"/>
                </a:solidFill>
              </a:rPr>
              <a:t>Favorable industry and macroeconomic conditions provide tailwinds for future growth</a:t>
            </a:r>
          </a:p>
        </p:txBody>
      </p:sp>
      <p:grpSp>
        <p:nvGrpSpPr>
          <p:cNvPr id="2" name="Group 1">
            <a:extLst>
              <a:ext uri="{FF2B5EF4-FFF2-40B4-BE49-F238E27FC236}">
                <a16:creationId xmlns:a16="http://schemas.microsoft.com/office/drawing/2014/main" id="{6F041FD8-FD3C-4FFF-B42A-317D7B538E6E}"/>
              </a:ext>
            </a:extLst>
          </p:cNvPr>
          <p:cNvGrpSpPr/>
          <p:nvPr/>
        </p:nvGrpSpPr>
        <p:grpSpPr>
          <a:xfrm>
            <a:off x="303023" y="4218843"/>
            <a:ext cx="3856288" cy="2123076"/>
            <a:chOff x="4848224" y="4179081"/>
            <a:chExt cx="3856288" cy="2123076"/>
          </a:xfrm>
        </p:grpSpPr>
        <p:grpSp>
          <p:nvGrpSpPr>
            <p:cNvPr id="6" name="Group 5"/>
            <p:cNvGrpSpPr/>
            <p:nvPr/>
          </p:nvGrpSpPr>
          <p:grpSpPr>
            <a:xfrm>
              <a:off x="4944811" y="4179081"/>
              <a:ext cx="3759701" cy="2006613"/>
              <a:chOff x="5024230" y="4179081"/>
              <a:chExt cx="3759701" cy="2006613"/>
            </a:xfrm>
          </p:grpSpPr>
          <p:graphicFrame>
            <p:nvGraphicFramePr>
              <p:cNvPr id="39" name="Chart 38">
                <a:extLst>
                  <a:ext uri="{FF2B5EF4-FFF2-40B4-BE49-F238E27FC236}">
                    <a16:creationId xmlns:a16="http://schemas.microsoft.com/office/drawing/2014/main" id="{8E01B31B-6FA3-40D0-AD34-EF70023E3708}"/>
                  </a:ext>
                </a:extLst>
              </p:cNvPr>
              <p:cNvGraphicFramePr>
                <a:graphicFrameLocks/>
              </p:cNvGraphicFramePr>
              <p:nvPr>
                <p:extLst>
                  <p:ext uri="{D42A27DB-BD31-4B8C-83A1-F6EECF244321}">
                    <p14:modId xmlns:p14="http://schemas.microsoft.com/office/powerpoint/2010/main" val="1639883407"/>
                  </p:ext>
                </p:extLst>
              </p:nvPr>
            </p:nvGraphicFramePr>
            <p:xfrm>
              <a:off x="5024230" y="4335510"/>
              <a:ext cx="3759701" cy="1850184"/>
            </p:xfrm>
            <a:graphic>
              <a:graphicData uri="http://schemas.openxmlformats.org/drawingml/2006/chart">
                <c:chart xmlns:c="http://schemas.openxmlformats.org/drawingml/2006/chart" xmlns:r="http://schemas.openxmlformats.org/officeDocument/2006/relationships" r:id="rId7"/>
              </a:graphicData>
            </a:graphic>
          </p:graphicFrame>
          <p:cxnSp>
            <p:nvCxnSpPr>
              <p:cNvPr id="41" name="Straight Arrow Connector 40">
                <a:extLst>
                  <a:ext uri="{FF2B5EF4-FFF2-40B4-BE49-F238E27FC236}">
                    <a16:creationId xmlns:a16="http://schemas.microsoft.com/office/drawing/2014/main" id="{81F269B1-2E74-4899-9020-00929757A52C}"/>
                  </a:ext>
                </a:extLst>
              </p:cNvPr>
              <p:cNvCxnSpPr>
                <a:cxnSpLocks/>
              </p:cNvCxnSpPr>
              <p:nvPr/>
            </p:nvCxnSpPr>
            <p:spPr>
              <a:xfrm flipV="1">
                <a:off x="5617459" y="4179081"/>
                <a:ext cx="2854295" cy="583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2D30C85-C220-4D7A-97DA-9A1E40D50821}"/>
                  </a:ext>
                </a:extLst>
              </p:cNvPr>
              <p:cNvSpPr txBox="1"/>
              <p:nvPr/>
            </p:nvSpPr>
            <p:spPr>
              <a:xfrm rot="20853153">
                <a:off x="6741231" y="4297908"/>
                <a:ext cx="954047" cy="123111"/>
              </a:xfrm>
              <a:prstGeom prst="rect">
                <a:avLst/>
              </a:prstGeom>
              <a:noFill/>
            </p:spPr>
            <p:txBody>
              <a:bodyPr wrap="square" lIns="0" tIns="0" rIns="0" bIns="0" rtlCol="0">
                <a:spAutoFit/>
              </a:bodyPr>
              <a:lstStyle/>
              <a:p>
                <a:r>
                  <a:rPr lang="en-US" sz="800" i="1" dirty="0"/>
                  <a:t>3.8% CAGR</a:t>
                </a:r>
              </a:p>
            </p:txBody>
          </p:sp>
        </p:grpSp>
        <p:sp>
          <p:nvSpPr>
            <p:cNvPr id="48" name="TextBox 47">
              <a:extLst>
                <a:ext uri="{FF2B5EF4-FFF2-40B4-BE49-F238E27FC236}">
                  <a16:creationId xmlns:a16="http://schemas.microsoft.com/office/drawing/2014/main" id="{2B9F179F-160B-4DF3-B670-97D58292939F}"/>
                </a:ext>
              </a:extLst>
            </p:cNvPr>
            <p:cNvSpPr txBox="1"/>
            <p:nvPr/>
          </p:nvSpPr>
          <p:spPr>
            <a:xfrm>
              <a:off x="4848224" y="6179046"/>
              <a:ext cx="1016952" cy="123111"/>
            </a:xfrm>
            <a:prstGeom prst="rect">
              <a:avLst/>
            </a:prstGeom>
            <a:noFill/>
          </p:spPr>
          <p:txBody>
            <a:bodyPr wrap="square" lIns="0" tIns="0" rIns="0" bIns="0" rtlCol="0">
              <a:spAutoFit/>
            </a:bodyPr>
            <a:lstStyle/>
            <a:p>
              <a:r>
                <a:rPr lang="en-US" sz="800" i="1" dirty="0"/>
                <a:t>Source: IBISWorld</a:t>
              </a:r>
            </a:p>
          </p:txBody>
        </p:sp>
      </p:grpSp>
      <p:graphicFrame>
        <p:nvGraphicFramePr>
          <p:cNvPr id="43" name="Table 42"/>
          <p:cNvGraphicFramePr>
            <a:graphicFrameLocks noGrp="1"/>
          </p:cNvGraphicFramePr>
          <p:nvPr>
            <p:custDataLst>
              <p:tags r:id="rId1"/>
            </p:custDataLst>
            <p:extLst>
              <p:ext uri="{D42A27DB-BD31-4B8C-83A1-F6EECF244321}">
                <p14:modId xmlns:p14="http://schemas.microsoft.com/office/powerpoint/2010/main" val="3244178883"/>
              </p:ext>
            </p:extLst>
          </p:nvPr>
        </p:nvGraphicFramePr>
        <p:xfrm>
          <a:off x="342901" y="3764653"/>
          <a:ext cx="3952874" cy="256032"/>
        </p:xfrm>
        <a:graphic>
          <a:graphicData uri="http://schemas.openxmlformats.org/drawingml/2006/table">
            <a:tbl>
              <a:tblPr firstRow="1" bandRow="1">
                <a:tableStyleId>{5C22544A-7EE6-4342-B048-85BDC9FD1C3A}</a:tableStyleId>
              </a:tblPr>
              <a:tblGrid>
                <a:gridCol w="3952874">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Growing U.S. Executive Search Industry</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45" name="Table 44"/>
          <p:cNvGraphicFramePr>
            <a:graphicFrameLocks noGrp="1"/>
          </p:cNvGraphicFramePr>
          <p:nvPr>
            <p:custDataLst>
              <p:tags r:id="rId2"/>
            </p:custDataLst>
            <p:extLst>
              <p:ext uri="{D42A27DB-BD31-4B8C-83A1-F6EECF244321}">
                <p14:modId xmlns:p14="http://schemas.microsoft.com/office/powerpoint/2010/main" val="75462160"/>
              </p:ext>
            </p:extLst>
          </p:nvPr>
        </p:nvGraphicFramePr>
        <p:xfrm>
          <a:off x="342901" y="1090415"/>
          <a:ext cx="3960814" cy="256032"/>
        </p:xfrm>
        <a:graphic>
          <a:graphicData uri="http://schemas.openxmlformats.org/drawingml/2006/table">
            <a:tbl>
              <a:tblPr firstRow="1" bandRow="1">
                <a:tableStyleId>{5C22544A-7EE6-4342-B048-85BDC9FD1C3A}</a:tableStyleId>
              </a:tblPr>
              <a:tblGrid>
                <a:gridCol w="3960814">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Stable Growth and Historically Low Unemployment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54" name="Table 53"/>
          <p:cNvGraphicFramePr>
            <a:graphicFrameLocks noGrp="1"/>
          </p:cNvGraphicFramePr>
          <p:nvPr>
            <p:custDataLst>
              <p:tags r:id="rId3"/>
            </p:custDataLst>
            <p:extLst>
              <p:ext uri="{D42A27DB-BD31-4B8C-83A1-F6EECF244321}">
                <p14:modId xmlns:p14="http://schemas.microsoft.com/office/powerpoint/2010/main" val="3832120523"/>
              </p:ext>
            </p:extLst>
          </p:nvPr>
        </p:nvGraphicFramePr>
        <p:xfrm>
          <a:off x="4848224" y="1090415"/>
          <a:ext cx="3960814" cy="256032"/>
        </p:xfrm>
        <a:graphic>
          <a:graphicData uri="http://schemas.openxmlformats.org/drawingml/2006/table">
            <a:tbl>
              <a:tblPr firstRow="1" bandRow="1">
                <a:tableStyleId>{5C22544A-7EE6-4342-B048-85BDC9FD1C3A}</a:tableStyleId>
              </a:tblPr>
              <a:tblGrid>
                <a:gridCol w="3960814">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Strong Job Market Expansion</a:t>
                      </a:r>
                      <a:r>
                        <a:rPr lang="en-US" sz="1050" b="1" i="0" u="none" baseline="0" dirty="0">
                          <a:solidFill>
                            <a:srgbClr val="000000"/>
                          </a:solidFill>
                          <a:latin typeface="+mn-lt"/>
                        </a:rPr>
                        <a:t> in the Private Sector</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33" name="Chart 32">
            <a:extLst>
              <a:ext uri="{FF2B5EF4-FFF2-40B4-BE49-F238E27FC236}">
                <a16:creationId xmlns:a16="http://schemas.microsoft.com/office/drawing/2014/main" id="{55C339A8-49A8-4F78-BF58-94D3692F9DE8}"/>
              </a:ext>
            </a:extLst>
          </p:cNvPr>
          <p:cNvGraphicFramePr>
            <a:graphicFrameLocks/>
          </p:cNvGraphicFramePr>
          <p:nvPr>
            <p:extLst>
              <p:ext uri="{D42A27DB-BD31-4B8C-83A1-F6EECF244321}">
                <p14:modId xmlns:p14="http://schemas.microsoft.com/office/powerpoint/2010/main" val="543451323"/>
              </p:ext>
            </p:extLst>
          </p:nvPr>
        </p:nvGraphicFramePr>
        <p:xfrm>
          <a:off x="342901" y="1553536"/>
          <a:ext cx="3952874" cy="1928757"/>
        </p:xfrm>
        <a:graphic>
          <a:graphicData uri="http://schemas.openxmlformats.org/drawingml/2006/chart">
            <c:chart xmlns:c="http://schemas.openxmlformats.org/drawingml/2006/chart" xmlns:r="http://schemas.openxmlformats.org/officeDocument/2006/relationships" r:id="rId8"/>
          </a:graphicData>
        </a:graphic>
      </p:graphicFrame>
      <p:sp>
        <p:nvSpPr>
          <p:cNvPr id="34" name="TextBox 33">
            <a:extLst>
              <a:ext uri="{FF2B5EF4-FFF2-40B4-BE49-F238E27FC236}">
                <a16:creationId xmlns:a16="http://schemas.microsoft.com/office/drawing/2014/main" id="{18424125-9BC9-47DF-A3D3-206AF8055F00}"/>
              </a:ext>
            </a:extLst>
          </p:cNvPr>
          <p:cNvSpPr txBox="1"/>
          <p:nvPr/>
        </p:nvSpPr>
        <p:spPr>
          <a:xfrm>
            <a:off x="344729" y="1404111"/>
            <a:ext cx="3553845" cy="138499"/>
          </a:xfrm>
          <a:prstGeom prst="rect">
            <a:avLst/>
          </a:prstGeom>
          <a:noFill/>
        </p:spPr>
        <p:txBody>
          <a:bodyPr wrap="square" lIns="0" tIns="0" rIns="0" bIns="0" rtlCol="0">
            <a:spAutoFit/>
          </a:bodyPr>
          <a:lstStyle/>
          <a:p>
            <a:r>
              <a:rPr lang="en-US" sz="900" b="1" i="1" dirty="0">
                <a:solidFill>
                  <a:srgbClr val="07325F"/>
                </a:solidFill>
              </a:rPr>
              <a:t>U.S. Real GDP Growth and Unemployment</a:t>
            </a:r>
          </a:p>
        </p:txBody>
      </p:sp>
      <p:grpSp>
        <p:nvGrpSpPr>
          <p:cNvPr id="9" name="Group 8">
            <a:extLst>
              <a:ext uri="{FF2B5EF4-FFF2-40B4-BE49-F238E27FC236}">
                <a16:creationId xmlns:a16="http://schemas.microsoft.com/office/drawing/2014/main" id="{787DF565-D079-497D-98D7-19D01AF24533}"/>
              </a:ext>
            </a:extLst>
          </p:cNvPr>
          <p:cNvGrpSpPr/>
          <p:nvPr/>
        </p:nvGrpSpPr>
        <p:grpSpPr>
          <a:xfrm>
            <a:off x="4848224" y="4179081"/>
            <a:ext cx="4032628" cy="2150773"/>
            <a:chOff x="303023" y="4218843"/>
            <a:chExt cx="4032628" cy="2108359"/>
          </a:xfrm>
        </p:grpSpPr>
        <p:graphicFrame>
          <p:nvGraphicFramePr>
            <p:cNvPr id="37" name="Chart 36">
              <a:extLst/>
            </p:cNvPr>
            <p:cNvGraphicFramePr/>
            <p:nvPr>
              <p:extLst>
                <p:ext uri="{D42A27DB-BD31-4B8C-83A1-F6EECF244321}">
                  <p14:modId xmlns:p14="http://schemas.microsoft.com/office/powerpoint/2010/main" val="3154996580"/>
                </p:ext>
              </p:extLst>
            </p:nvPr>
          </p:nvGraphicFramePr>
          <p:xfrm>
            <a:off x="303023" y="4218843"/>
            <a:ext cx="4032628" cy="2083313"/>
          </p:xfrm>
          <a:graphic>
            <a:graphicData uri="http://schemas.openxmlformats.org/drawingml/2006/chart">
              <c:chart xmlns:c="http://schemas.openxmlformats.org/drawingml/2006/chart" xmlns:r="http://schemas.openxmlformats.org/officeDocument/2006/relationships" r:id="rId9"/>
            </a:graphicData>
          </a:graphic>
        </p:graphicFrame>
        <p:sp>
          <p:nvSpPr>
            <p:cNvPr id="29" name="TextBox 28">
              <a:extLst/>
            </p:cNvPr>
            <p:cNvSpPr txBox="1"/>
            <p:nvPr/>
          </p:nvSpPr>
          <p:spPr>
            <a:xfrm>
              <a:off x="342899" y="6204091"/>
              <a:ext cx="3952875" cy="123111"/>
            </a:xfrm>
            <a:prstGeom prst="rect">
              <a:avLst/>
            </a:prstGeom>
            <a:noFill/>
          </p:spPr>
          <p:txBody>
            <a:bodyPr wrap="square" lIns="0" tIns="0" rIns="0" bIns="0" rtlCol="0">
              <a:spAutoFit/>
            </a:bodyPr>
            <a:lstStyle/>
            <a:p>
              <a:r>
                <a:rPr lang="en-US" sz="800" i="1" dirty="0"/>
                <a:t>Source: National Center for the Middle Market</a:t>
              </a:r>
            </a:p>
          </p:txBody>
        </p:sp>
      </p:grpSp>
      <p:sp>
        <p:nvSpPr>
          <p:cNvPr id="32" name="TextBox 31">
            <a:extLst/>
          </p:cNvPr>
          <p:cNvSpPr txBox="1"/>
          <p:nvPr/>
        </p:nvSpPr>
        <p:spPr>
          <a:xfrm>
            <a:off x="4848224" y="4080344"/>
            <a:ext cx="2257686" cy="138499"/>
          </a:xfrm>
          <a:prstGeom prst="rect">
            <a:avLst/>
          </a:prstGeom>
          <a:noFill/>
        </p:spPr>
        <p:txBody>
          <a:bodyPr wrap="square" lIns="0" tIns="0" rIns="0" bIns="0" rtlCol="0">
            <a:spAutoFit/>
          </a:bodyPr>
          <a:lstStyle/>
          <a:p>
            <a:r>
              <a:rPr lang="en-US" sz="900" b="1" i="1" dirty="0">
                <a:solidFill>
                  <a:srgbClr val="07325F"/>
                </a:solidFill>
              </a:rPr>
              <a:t>Annual Employment Growth</a:t>
            </a:r>
          </a:p>
        </p:txBody>
      </p:sp>
      <p:graphicFrame>
        <p:nvGraphicFramePr>
          <p:cNvPr id="36" name="Table 35">
            <a:extLst/>
          </p:cNvPr>
          <p:cNvGraphicFramePr>
            <a:graphicFrameLocks noGrp="1"/>
          </p:cNvGraphicFramePr>
          <p:nvPr>
            <p:custDataLst>
              <p:tags r:id="rId4"/>
            </p:custDataLst>
            <p:extLst>
              <p:ext uri="{D42A27DB-BD31-4B8C-83A1-F6EECF244321}">
                <p14:modId xmlns:p14="http://schemas.microsoft.com/office/powerpoint/2010/main" val="2250775926"/>
              </p:ext>
            </p:extLst>
          </p:nvPr>
        </p:nvGraphicFramePr>
        <p:xfrm>
          <a:off x="4848224" y="3764653"/>
          <a:ext cx="3952874" cy="256032"/>
        </p:xfrm>
        <a:graphic>
          <a:graphicData uri="http://schemas.openxmlformats.org/drawingml/2006/table">
            <a:tbl>
              <a:tblPr firstRow="1" bandRow="1">
                <a:tableStyleId>{5C22544A-7EE6-4342-B048-85BDC9FD1C3A}</a:tableStyleId>
              </a:tblPr>
              <a:tblGrid>
                <a:gridCol w="3952874">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Middle Market Consistently</a:t>
                      </a:r>
                      <a:r>
                        <a:rPr lang="en-US" sz="1050" b="1" i="0" u="none" baseline="0" dirty="0">
                          <a:solidFill>
                            <a:srgbClr val="000000"/>
                          </a:solidFill>
                          <a:latin typeface="+mn-lt"/>
                        </a:rPr>
                        <a:t> Outperforming the Rest</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10"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13</a:t>
            </a:r>
          </a:p>
        </p:txBody>
      </p:sp>
    </p:spTree>
    <p:extLst>
      <p:ext uri="{BB962C8B-B14F-4D97-AF65-F5344CB8AC3E}">
        <p14:creationId xmlns:p14="http://schemas.microsoft.com/office/powerpoint/2010/main" val="4058950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dirty="0"/>
              <a:t>Significantly Improved Business Model</a:t>
            </a:r>
            <a:endParaRPr lang="en-US" sz="1600" dirty="0"/>
          </a:p>
        </p:txBody>
      </p:sp>
      <p:sp>
        <p:nvSpPr>
          <p:cNvPr id="4" name="Rectangle 224"/>
          <p:cNvSpPr>
            <a:spLocks noChangeArrowheads="1"/>
          </p:cNvSpPr>
          <p:nvPr/>
        </p:nvSpPr>
        <p:spPr bwMode="auto">
          <a:xfrm>
            <a:off x="255542" y="719981"/>
            <a:ext cx="8620715" cy="332048"/>
          </a:xfrm>
          <a:prstGeom prst="rect">
            <a:avLst/>
          </a:prstGeom>
          <a:noFill/>
          <a:ln>
            <a:noFill/>
          </a:ln>
          <a:effectLst/>
          <a:extLst/>
        </p:spPr>
        <p:txBody>
          <a:bodyPr lIns="0" rIns="0" anchor="t" anchorCtr="0"/>
          <a:lstStyle/>
          <a:p>
            <a:pPr>
              <a:spcAft>
                <a:spcPts val="600"/>
              </a:spcAft>
              <a:buSzPct val="100000"/>
            </a:pPr>
            <a:r>
              <a:rPr lang="en-US" sz="1200" i="1" dirty="0">
                <a:solidFill>
                  <a:srgbClr val="07325F"/>
                </a:solidFill>
                <a:latin typeface="Tahoma" panose="020B0604030504040204" pitchFamily="34" charset="0"/>
              </a:rPr>
              <a:t>The initiatives implemented by management since 2010 have solidified the Lucas Group platform, led to market share gains and further insulated the business from changing macroeconomic conditions </a:t>
            </a:r>
          </a:p>
        </p:txBody>
      </p:sp>
      <p:grpSp>
        <p:nvGrpSpPr>
          <p:cNvPr id="5" name="Group 4"/>
          <p:cNvGrpSpPr/>
          <p:nvPr/>
        </p:nvGrpSpPr>
        <p:grpSpPr>
          <a:xfrm>
            <a:off x="245518" y="1246362"/>
            <a:ext cx="8625432" cy="643636"/>
            <a:chOff x="250824" y="1612140"/>
            <a:chExt cx="8625432" cy="643636"/>
          </a:xfrm>
        </p:grpSpPr>
        <p:sp>
          <p:nvSpPr>
            <p:cNvPr id="6" name="B11_BlueBox"/>
            <p:cNvSpPr txBox="1">
              <a:spLocks noChangeArrowheads="1"/>
            </p:cNvSpPr>
            <p:nvPr>
              <p:custDataLst>
                <p:tags r:id="rId6"/>
              </p:custDataLst>
            </p:nvPr>
          </p:nvSpPr>
          <p:spPr bwMode="auto">
            <a:xfrm>
              <a:off x="250824" y="1612140"/>
              <a:ext cx="2651863" cy="643636"/>
            </a:xfrm>
            <a:prstGeom prst="rect">
              <a:avLst/>
            </a:prstGeom>
            <a:solidFill>
              <a:srgbClr val="336699"/>
            </a:solidFill>
            <a:ln w="9525">
              <a:noFill/>
              <a:miter lim="800000"/>
              <a:headEnd/>
              <a:tailEnd/>
            </a:ln>
            <a:effectLst/>
            <a:extLst/>
          </p:spPr>
          <p:txBody>
            <a:bodyPr lIns="0" tIns="0" rIns="274320" bIns="0" anchor="ctr" anchorCtr="1"/>
            <a:lstStyle>
              <a:lvl1pPr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algn="ctr" eaLnBrk="1" hangingPunct="1">
                <a:spcBef>
                  <a:spcPct val="0"/>
                </a:spcBef>
                <a:buFontTx/>
                <a:buNone/>
                <a:defRPr/>
              </a:pPr>
              <a:r>
                <a:rPr lang="en-US" sz="1000" dirty="0">
                  <a:solidFill>
                    <a:schemeClr val="bg1"/>
                  </a:solidFill>
                  <a:latin typeface="+mn-lt"/>
                  <a:ea typeface="Verdana" pitchFamily="34" charset="0"/>
                  <a:cs typeface="Verdana" pitchFamily="34" charset="0"/>
                </a:rPr>
                <a:t>Standardized Processes </a:t>
              </a:r>
              <a:br>
                <a:rPr lang="en-US" sz="1000" dirty="0">
                  <a:solidFill>
                    <a:schemeClr val="bg1"/>
                  </a:solidFill>
                  <a:latin typeface="+mn-lt"/>
                  <a:ea typeface="Verdana" pitchFamily="34" charset="0"/>
                  <a:cs typeface="Verdana" pitchFamily="34" charset="0"/>
                </a:rPr>
              </a:br>
              <a:r>
                <a:rPr lang="en-US" sz="1000" dirty="0">
                  <a:solidFill>
                    <a:schemeClr val="bg1"/>
                  </a:solidFill>
                  <a:latin typeface="+mn-lt"/>
                  <a:ea typeface="Verdana" pitchFamily="34" charset="0"/>
                  <a:cs typeface="Verdana" pitchFamily="34" charset="0"/>
                </a:rPr>
                <a:t>and Procedures</a:t>
              </a:r>
            </a:p>
          </p:txBody>
        </p:sp>
        <p:sp>
          <p:nvSpPr>
            <p:cNvPr id="7" name="Rectangle 6"/>
            <p:cNvSpPr/>
            <p:nvPr/>
          </p:nvSpPr>
          <p:spPr>
            <a:xfrm>
              <a:off x="2771775" y="1681782"/>
              <a:ext cx="6104481" cy="510365"/>
            </a:xfrm>
            <a:prstGeom prst="rect">
              <a:avLst/>
            </a:prstGeom>
            <a:solidFill>
              <a:schemeClr val="bg1">
                <a:alpha val="50000"/>
              </a:schemeClr>
            </a:solidFill>
            <a:ln w="12700">
              <a:solidFill>
                <a:srgbClr val="336699"/>
              </a:solidFill>
              <a:prstDash val="sysDash"/>
            </a:ln>
          </p:spPr>
          <p:txBody>
            <a:bodyPr lIns="274320" tIns="45720" anchor="ctr" anchorCtr="0"/>
            <a:lstStyle/>
            <a:p>
              <a:pPr marL="0" lvl="1" algn="just">
                <a:lnSpc>
                  <a:spcPts val="1000"/>
                </a:lnSpc>
                <a:spcBef>
                  <a:spcPts val="200"/>
                </a:spcBef>
                <a:spcAft>
                  <a:spcPts val="200"/>
                </a:spcAft>
                <a:buSzPct val="90000"/>
                <a:defRPr/>
              </a:pPr>
              <a:r>
                <a:rPr lang="en-US" altLang="en-US" sz="900" kern="0" dirty="0">
                  <a:ea typeface="MS PGothic" pitchFamily="34" charset="-128"/>
                  <a:cs typeface="Arial" panose="020B0604020202020204" pitchFamily="34" charset="0"/>
                </a:rPr>
                <a:t>The Lucas Group platform provides recruiters with the tools required to maximize their potential and ensures clients and candidates receive consistent, professional service</a:t>
              </a:r>
            </a:p>
          </p:txBody>
        </p:sp>
      </p:grpSp>
      <p:grpSp>
        <p:nvGrpSpPr>
          <p:cNvPr id="8" name="Group 7"/>
          <p:cNvGrpSpPr/>
          <p:nvPr/>
        </p:nvGrpSpPr>
        <p:grpSpPr>
          <a:xfrm>
            <a:off x="245518" y="5492052"/>
            <a:ext cx="8625432" cy="643636"/>
            <a:chOff x="250824" y="1612140"/>
            <a:chExt cx="8625432" cy="643636"/>
          </a:xfrm>
        </p:grpSpPr>
        <p:sp>
          <p:nvSpPr>
            <p:cNvPr id="9" name="B11_BlueBox"/>
            <p:cNvSpPr txBox="1">
              <a:spLocks noChangeArrowheads="1"/>
            </p:cNvSpPr>
            <p:nvPr>
              <p:custDataLst>
                <p:tags r:id="rId5"/>
              </p:custDataLst>
            </p:nvPr>
          </p:nvSpPr>
          <p:spPr bwMode="auto">
            <a:xfrm>
              <a:off x="250824" y="1612140"/>
              <a:ext cx="2651863" cy="643636"/>
            </a:xfrm>
            <a:prstGeom prst="rect">
              <a:avLst/>
            </a:prstGeom>
            <a:solidFill>
              <a:srgbClr val="336699"/>
            </a:solidFill>
            <a:ln w="9525">
              <a:noFill/>
              <a:miter lim="800000"/>
              <a:headEnd/>
              <a:tailEnd/>
            </a:ln>
            <a:effectLst/>
            <a:extLst/>
          </p:spPr>
          <p:txBody>
            <a:bodyPr lIns="0" tIns="0" rIns="274320" bIns="0" anchor="ctr" anchorCtr="1"/>
            <a:lstStyle>
              <a:lvl1pPr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algn="ctr" eaLnBrk="1" hangingPunct="1">
                <a:spcBef>
                  <a:spcPct val="0"/>
                </a:spcBef>
                <a:buFontTx/>
                <a:buNone/>
                <a:defRPr/>
              </a:pPr>
              <a:r>
                <a:rPr lang="en-US" sz="1000" dirty="0">
                  <a:solidFill>
                    <a:schemeClr val="bg1"/>
                  </a:solidFill>
                  <a:latin typeface="+mn-lt"/>
                  <a:ea typeface="Verdana" pitchFamily="34" charset="0"/>
                  <a:cs typeface="Verdana" pitchFamily="34" charset="0"/>
                </a:rPr>
                <a:t>Enhanced Internal Controls</a:t>
              </a:r>
            </a:p>
          </p:txBody>
        </p:sp>
        <p:sp>
          <p:nvSpPr>
            <p:cNvPr id="10" name="Rectangle 9"/>
            <p:cNvSpPr/>
            <p:nvPr/>
          </p:nvSpPr>
          <p:spPr>
            <a:xfrm>
              <a:off x="2771775" y="1681782"/>
              <a:ext cx="6104481" cy="510365"/>
            </a:xfrm>
            <a:prstGeom prst="rect">
              <a:avLst/>
            </a:prstGeom>
            <a:solidFill>
              <a:schemeClr val="bg1">
                <a:alpha val="50000"/>
              </a:schemeClr>
            </a:solidFill>
            <a:ln w="12700">
              <a:solidFill>
                <a:srgbClr val="336699"/>
              </a:solidFill>
              <a:prstDash val="sysDash"/>
            </a:ln>
          </p:spPr>
          <p:txBody>
            <a:bodyPr lIns="274320" tIns="45720" anchor="ctr" anchorCtr="0"/>
            <a:lstStyle/>
            <a:p>
              <a:pPr marL="0" lvl="1" algn="just">
                <a:lnSpc>
                  <a:spcPts val="1000"/>
                </a:lnSpc>
                <a:spcBef>
                  <a:spcPts val="200"/>
                </a:spcBef>
                <a:spcAft>
                  <a:spcPts val="200"/>
                </a:spcAft>
                <a:buSzPct val="90000"/>
                <a:defRPr/>
              </a:pPr>
              <a:r>
                <a:rPr lang="en-US" altLang="en-US" sz="900" kern="0" dirty="0">
                  <a:ea typeface="MS PGothic" pitchFamily="34" charset="-128"/>
                  <a:cs typeface="Arial" panose="020B0604020202020204" pitchFamily="34" charset="0"/>
                </a:rPr>
                <a:t>Lucas' robust, data-driven operational oversight and management’s experience actively managing the Company’s headcount and cost structure coming out of the 2009 recession has created a nimble organization that can actively respond to changing economic conditions</a:t>
              </a:r>
            </a:p>
          </p:txBody>
        </p:sp>
      </p:grpSp>
      <p:grpSp>
        <p:nvGrpSpPr>
          <p:cNvPr id="11" name="Group 10"/>
          <p:cNvGrpSpPr/>
          <p:nvPr/>
        </p:nvGrpSpPr>
        <p:grpSpPr>
          <a:xfrm>
            <a:off x="245518" y="4642914"/>
            <a:ext cx="8625432" cy="643636"/>
            <a:chOff x="250824" y="1612140"/>
            <a:chExt cx="8625432" cy="643636"/>
          </a:xfrm>
        </p:grpSpPr>
        <p:sp>
          <p:nvSpPr>
            <p:cNvPr id="12" name="B11_BlueBox"/>
            <p:cNvSpPr txBox="1">
              <a:spLocks noChangeArrowheads="1"/>
            </p:cNvSpPr>
            <p:nvPr>
              <p:custDataLst>
                <p:tags r:id="rId4"/>
              </p:custDataLst>
            </p:nvPr>
          </p:nvSpPr>
          <p:spPr bwMode="auto">
            <a:xfrm>
              <a:off x="250824" y="1612140"/>
              <a:ext cx="2651863" cy="643636"/>
            </a:xfrm>
            <a:prstGeom prst="rect">
              <a:avLst/>
            </a:prstGeom>
            <a:solidFill>
              <a:srgbClr val="336699"/>
            </a:solidFill>
            <a:ln w="9525">
              <a:noFill/>
              <a:miter lim="800000"/>
              <a:headEnd/>
              <a:tailEnd/>
            </a:ln>
            <a:effectLst/>
            <a:extLst/>
          </p:spPr>
          <p:txBody>
            <a:bodyPr lIns="0" tIns="0" rIns="274320" bIns="0" anchor="ctr" anchorCtr="1"/>
            <a:lstStyle>
              <a:lvl1pPr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algn="ctr" eaLnBrk="1" hangingPunct="1">
                <a:spcBef>
                  <a:spcPct val="0"/>
                </a:spcBef>
                <a:buFontTx/>
                <a:buNone/>
                <a:defRPr/>
              </a:pPr>
              <a:r>
                <a:rPr lang="en-US" sz="1000" dirty="0">
                  <a:solidFill>
                    <a:schemeClr val="bg1"/>
                  </a:solidFill>
                  <a:latin typeface="+mn-lt"/>
                  <a:ea typeface="Verdana" pitchFamily="34" charset="0"/>
                  <a:cs typeface="Verdana" pitchFamily="34" charset="0"/>
                </a:rPr>
                <a:t>Reduced Producer Turnover</a:t>
              </a:r>
            </a:p>
          </p:txBody>
        </p:sp>
        <p:sp>
          <p:nvSpPr>
            <p:cNvPr id="13" name="Rectangle 12"/>
            <p:cNvSpPr/>
            <p:nvPr/>
          </p:nvSpPr>
          <p:spPr>
            <a:xfrm>
              <a:off x="2771775" y="1681782"/>
              <a:ext cx="6104481" cy="510365"/>
            </a:xfrm>
            <a:prstGeom prst="rect">
              <a:avLst/>
            </a:prstGeom>
            <a:solidFill>
              <a:schemeClr val="bg1">
                <a:alpha val="50000"/>
              </a:schemeClr>
            </a:solidFill>
            <a:ln w="12700">
              <a:solidFill>
                <a:srgbClr val="336699"/>
              </a:solidFill>
              <a:prstDash val="sysDash"/>
            </a:ln>
          </p:spPr>
          <p:txBody>
            <a:bodyPr lIns="274320" tIns="45720" anchor="ctr" anchorCtr="0"/>
            <a:lstStyle/>
            <a:p>
              <a:pPr marL="0" lvl="1" algn="just">
                <a:lnSpc>
                  <a:spcPts val="1000"/>
                </a:lnSpc>
                <a:spcBef>
                  <a:spcPts val="200"/>
                </a:spcBef>
                <a:spcAft>
                  <a:spcPts val="200"/>
                </a:spcAft>
                <a:buSzPct val="90000"/>
                <a:defRPr/>
              </a:pPr>
              <a:r>
                <a:rPr lang="en-US" altLang="en-US" sz="900" kern="0" dirty="0">
                  <a:ea typeface="MS PGothic" pitchFamily="34" charset="-128"/>
                  <a:cs typeface="Arial" panose="020B0604020202020204" pitchFamily="34" charset="0"/>
                </a:rPr>
                <a:t>Industry-leading turnover results in stable, long-term relationships with clients and candidates not often associated with employment services firms</a:t>
              </a:r>
            </a:p>
          </p:txBody>
        </p:sp>
      </p:grpSp>
      <p:grpSp>
        <p:nvGrpSpPr>
          <p:cNvPr id="14" name="Group 13"/>
          <p:cNvGrpSpPr/>
          <p:nvPr/>
        </p:nvGrpSpPr>
        <p:grpSpPr>
          <a:xfrm>
            <a:off x="245518" y="3793776"/>
            <a:ext cx="8625432" cy="643636"/>
            <a:chOff x="250824" y="1612140"/>
            <a:chExt cx="8625432" cy="643636"/>
          </a:xfrm>
        </p:grpSpPr>
        <p:sp>
          <p:nvSpPr>
            <p:cNvPr id="15" name="B11_BlueBox"/>
            <p:cNvSpPr txBox="1">
              <a:spLocks noChangeArrowheads="1"/>
            </p:cNvSpPr>
            <p:nvPr>
              <p:custDataLst>
                <p:tags r:id="rId3"/>
              </p:custDataLst>
            </p:nvPr>
          </p:nvSpPr>
          <p:spPr bwMode="auto">
            <a:xfrm>
              <a:off x="250824" y="1612140"/>
              <a:ext cx="2651863" cy="643636"/>
            </a:xfrm>
            <a:prstGeom prst="rect">
              <a:avLst/>
            </a:prstGeom>
            <a:solidFill>
              <a:srgbClr val="336699"/>
            </a:solidFill>
            <a:ln w="9525">
              <a:noFill/>
              <a:miter lim="800000"/>
              <a:headEnd/>
              <a:tailEnd/>
            </a:ln>
            <a:effectLst/>
            <a:extLst/>
          </p:spPr>
          <p:txBody>
            <a:bodyPr lIns="0" tIns="0" rIns="274320" bIns="0" anchor="ctr" anchorCtr="1"/>
            <a:lstStyle>
              <a:lvl1pPr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algn="ctr" eaLnBrk="1" hangingPunct="1">
                <a:spcBef>
                  <a:spcPct val="0"/>
                </a:spcBef>
                <a:buFontTx/>
                <a:buNone/>
                <a:defRPr/>
              </a:pPr>
              <a:r>
                <a:rPr lang="en-US" sz="1000" dirty="0">
                  <a:solidFill>
                    <a:schemeClr val="bg1"/>
                  </a:solidFill>
                  <a:latin typeface="+mn-lt"/>
                  <a:ea typeface="Verdana" pitchFamily="34" charset="0"/>
                  <a:cs typeface="Verdana" pitchFamily="34" charset="0"/>
                </a:rPr>
                <a:t>Diversified Revenue Streams</a:t>
              </a:r>
            </a:p>
          </p:txBody>
        </p:sp>
        <p:sp>
          <p:nvSpPr>
            <p:cNvPr id="16" name="Rectangle 15"/>
            <p:cNvSpPr/>
            <p:nvPr/>
          </p:nvSpPr>
          <p:spPr>
            <a:xfrm>
              <a:off x="2771775" y="1681782"/>
              <a:ext cx="6104481" cy="510365"/>
            </a:xfrm>
            <a:prstGeom prst="rect">
              <a:avLst/>
            </a:prstGeom>
            <a:solidFill>
              <a:schemeClr val="bg1">
                <a:alpha val="50000"/>
              </a:schemeClr>
            </a:solidFill>
            <a:ln w="12700">
              <a:solidFill>
                <a:srgbClr val="336699"/>
              </a:solidFill>
              <a:prstDash val="sysDash"/>
            </a:ln>
          </p:spPr>
          <p:txBody>
            <a:bodyPr lIns="274320" tIns="45720" anchor="ctr" anchorCtr="0"/>
            <a:lstStyle/>
            <a:p>
              <a:pPr marL="0" lvl="1" algn="just">
                <a:lnSpc>
                  <a:spcPts val="1000"/>
                </a:lnSpc>
                <a:spcBef>
                  <a:spcPts val="200"/>
                </a:spcBef>
                <a:spcAft>
                  <a:spcPts val="200"/>
                </a:spcAft>
                <a:buSzPct val="90000"/>
                <a:defRPr/>
              </a:pPr>
              <a:r>
                <a:rPr lang="en-US" altLang="en-US" sz="900" kern="0" dirty="0">
                  <a:ea typeface="MS PGothic" pitchFamily="34" charset="-128"/>
                  <a:cs typeface="Arial" panose="020B0604020202020204" pitchFamily="34" charset="0"/>
                </a:rPr>
                <a:t>The reorganization of the business into functional areas, in addition to the conscious shift in revenue mix away from permanent placement, have further diversified the Company’s business model</a:t>
              </a:r>
            </a:p>
          </p:txBody>
        </p:sp>
      </p:grpSp>
      <p:grpSp>
        <p:nvGrpSpPr>
          <p:cNvPr id="17" name="Group 16"/>
          <p:cNvGrpSpPr/>
          <p:nvPr/>
        </p:nvGrpSpPr>
        <p:grpSpPr>
          <a:xfrm>
            <a:off x="245518" y="2095500"/>
            <a:ext cx="8625432" cy="643636"/>
            <a:chOff x="250824" y="1612140"/>
            <a:chExt cx="8625432" cy="643636"/>
          </a:xfrm>
        </p:grpSpPr>
        <p:sp>
          <p:nvSpPr>
            <p:cNvPr id="18" name="B11_BlueBox"/>
            <p:cNvSpPr txBox="1">
              <a:spLocks noChangeArrowheads="1"/>
            </p:cNvSpPr>
            <p:nvPr>
              <p:custDataLst>
                <p:tags r:id="rId2"/>
              </p:custDataLst>
            </p:nvPr>
          </p:nvSpPr>
          <p:spPr bwMode="auto">
            <a:xfrm>
              <a:off x="250824" y="1612140"/>
              <a:ext cx="2651863" cy="643636"/>
            </a:xfrm>
            <a:prstGeom prst="rect">
              <a:avLst/>
            </a:prstGeom>
            <a:solidFill>
              <a:srgbClr val="336699"/>
            </a:solidFill>
            <a:ln w="9525">
              <a:noFill/>
              <a:miter lim="800000"/>
              <a:headEnd/>
              <a:tailEnd/>
            </a:ln>
            <a:effectLst/>
            <a:extLst/>
          </p:spPr>
          <p:txBody>
            <a:bodyPr lIns="0" tIns="0" rIns="274320" bIns="0" anchor="ctr" anchorCtr="1"/>
            <a:lstStyle>
              <a:lvl1pPr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algn="ctr" eaLnBrk="1" hangingPunct="1">
                <a:spcBef>
                  <a:spcPct val="0"/>
                </a:spcBef>
                <a:buFontTx/>
                <a:buNone/>
                <a:defRPr/>
              </a:pPr>
              <a:r>
                <a:rPr lang="en-US" sz="1000" dirty="0">
                  <a:solidFill>
                    <a:schemeClr val="bg1"/>
                  </a:solidFill>
                  <a:latin typeface="+mn-lt"/>
                  <a:ea typeface="Verdana" pitchFamily="34" charset="0"/>
                  <a:cs typeface="Verdana" pitchFamily="34" charset="0"/>
                </a:rPr>
                <a:t>Integrated Offices and </a:t>
              </a:r>
              <a:br>
                <a:rPr lang="en-US" sz="1000" dirty="0">
                  <a:solidFill>
                    <a:schemeClr val="bg1"/>
                  </a:solidFill>
                  <a:latin typeface="+mn-lt"/>
                  <a:ea typeface="Verdana" pitchFamily="34" charset="0"/>
                  <a:cs typeface="Verdana" pitchFamily="34" charset="0"/>
                </a:rPr>
              </a:br>
              <a:r>
                <a:rPr lang="en-US" sz="1000" dirty="0">
                  <a:solidFill>
                    <a:schemeClr val="bg1"/>
                  </a:solidFill>
                  <a:latin typeface="+mn-lt"/>
                  <a:ea typeface="Verdana" pitchFamily="34" charset="0"/>
                  <a:cs typeface="Verdana" pitchFamily="34" charset="0"/>
                </a:rPr>
                <a:t>Functional Teams Under a </a:t>
              </a:r>
              <a:br>
                <a:rPr lang="en-US" sz="1000" dirty="0">
                  <a:solidFill>
                    <a:schemeClr val="bg1"/>
                  </a:solidFill>
                  <a:latin typeface="+mn-lt"/>
                  <a:ea typeface="Verdana" pitchFamily="34" charset="0"/>
                  <a:cs typeface="Verdana" pitchFamily="34" charset="0"/>
                </a:rPr>
              </a:br>
              <a:r>
                <a:rPr lang="en-US" sz="1000" dirty="0">
                  <a:solidFill>
                    <a:schemeClr val="bg1"/>
                  </a:solidFill>
                  <a:latin typeface="+mn-lt"/>
                  <a:ea typeface="Verdana" pitchFamily="34" charset="0"/>
                  <a:cs typeface="Verdana" pitchFamily="34" charset="0"/>
                </a:rPr>
                <a:t>Highly Collaborative Culture</a:t>
              </a:r>
            </a:p>
          </p:txBody>
        </p:sp>
        <p:sp>
          <p:nvSpPr>
            <p:cNvPr id="19" name="Rectangle 18"/>
            <p:cNvSpPr/>
            <p:nvPr/>
          </p:nvSpPr>
          <p:spPr>
            <a:xfrm>
              <a:off x="2771775" y="1681782"/>
              <a:ext cx="6104481" cy="510365"/>
            </a:xfrm>
            <a:prstGeom prst="rect">
              <a:avLst/>
            </a:prstGeom>
            <a:solidFill>
              <a:schemeClr val="bg1">
                <a:alpha val="50000"/>
              </a:schemeClr>
            </a:solidFill>
            <a:ln w="12700">
              <a:solidFill>
                <a:srgbClr val="336699"/>
              </a:solidFill>
              <a:prstDash val="sysDash"/>
            </a:ln>
          </p:spPr>
          <p:txBody>
            <a:bodyPr lIns="274320" tIns="45720" anchor="ctr" anchorCtr="0"/>
            <a:lstStyle/>
            <a:p>
              <a:pPr marL="0" lvl="1" algn="just">
                <a:lnSpc>
                  <a:spcPts val="1000"/>
                </a:lnSpc>
                <a:spcBef>
                  <a:spcPts val="200"/>
                </a:spcBef>
                <a:spcAft>
                  <a:spcPts val="200"/>
                </a:spcAft>
                <a:buSzPct val="90000"/>
                <a:defRPr/>
              </a:pPr>
              <a:r>
                <a:rPr lang="en-US" altLang="en-US" sz="900" kern="0" dirty="0">
                  <a:ea typeface="MS PGothic" pitchFamily="34" charset="-128"/>
                  <a:cs typeface="Arial" panose="020B0604020202020204" pitchFamily="34" charset="0"/>
                </a:rPr>
                <a:t>Transformed the corporate culture from a disparate group of individual recruiters into a motivated and </a:t>
              </a:r>
              <a:br>
                <a:rPr lang="en-US" altLang="en-US" sz="900" kern="0" dirty="0">
                  <a:ea typeface="MS PGothic" pitchFamily="34" charset="-128"/>
                  <a:cs typeface="Arial" panose="020B0604020202020204" pitchFamily="34" charset="0"/>
                </a:rPr>
              </a:br>
              <a:r>
                <a:rPr lang="en-US" altLang="en-US" sz="900" kern="0" dirty="0">
                  <a:ea typeface="MS PGothic" pitchFamily="34" charset="-128"/>
                  <a:cs typeface="Arial" panose="020B0604020202020204" pitchFamily="34" charset="0"/>
                </a:rPr>
                <a:t>highly-integrated team properly supported and incentivized to collaboratively maximize the Company’s revenue</a:t>
              </a:r>
            </a:p>
          </p:txBody>
        </p:sp>
      </p:grpSp>
      <p:grpSp>
        <p:nvGrpSpPr>
          <p:cNvPr id="20" name="Group 19"/>
          <p:cNvGrpSpPr/>
          <p:nvPr/>
        </p:nvGrpSpPr>
        <p:grpSpPr>
          <a:xfrm>
            <a:off x="245518" y="2944638"/>
            <a:ext cx="8625432" cy="643636"/>
            <a:chOff x="250824" y="1612140"/>
            <a:chExt cx="8625432" cy="643636"/>
          </a:xfrm>
        </p:grpSpPr>
        <p:sp>
          <p:nvSpPr>
            <p:cNvPr id="21" name="B11_BlueBox"/>
            <p:cNvSpPr txBox="1">
              <a:spLocks noChangeArrowheads="1"/>
            </p:cNvSpPr>
            <p:nvPr>
              <p:custDataLst>
                <p:tags r:id="rId1"/>
              </p:custDataLst>
            </p:nvPr>
          </p:nvSpPr>
          <p:spPr bwMode="auto">
            <a:xfrm>
              <a:off x="250824" y="1612140"/>
              <a:ext cx="2651863" cy="643636"/>
            </a:xfrm>
            <a:prstGeom prst="rect">
              <a:avLst/>
            </a:prstGeom>
            <a:solidFill>
              <a:srgbClr val="336699"/>
            </a:solidFill>
            <a:ln w="9525">
              <a:noFill/>
              <a:miter lim="800000"/>
              <a:headEnd/>
              <a:tailEnd/>
            </a:ln>
            <a:effectLst/>
            <a:extLst/>
          </p:spPr>
          <p:txBody>
            <a:bodyPr lIns="0" tIns="0" rIns="274320" bIns="0" anchor="ctr" anchorCtr="1"/>
            <a:lstStyle>
              <a:lvl1pPr defTabSz="855663" eaLnBrk="0" hangingPunct="0">
                <a:defRPr sz="1200" b="1">
                  <a:solidFill>
                    <a:schemeClr val="tx1"/>
                  </a:solidFill>
                  <a:latin typeface="Garamond" pitchFamily="18" charset="0"/>
                </a:defRPr>
              </a:lvl1pPr>
              <a:lvl2pPr marL="742950" indent="-285750" defTabSz="855663" eaLnBrk="0" hangingPunct="0">
                <a:defRPr sz="1200" b="1">
                  <a:solidFill>
                    <a:schemeClr val="tx1"/>
                  </a:solidFill>
                  <a:latin typeface="Garamond" pitchFamily="18" charset="0"/>
                </a:defRPr>
              </a:lvl2pPr>
              <a:lvl3pPr marL="1143000" indent="-228600" defTabSz="855663" eaLnBrk="0" hangingPunct="0">
                <a:defRPr sz="1200" b="1">
                  <a:solidFill>
                    <a:schemeClr val="tx1"/>
                  </a:solidFill>
                  <a:latin typeface="Garamond" pitchFamily="18" charset="0"/>
                </a:defRPr>
              </a:lvl3pPr>
              <a:lvl4pPr marL="1600200" indent="-228600" defTabSz="855663" eaLnBrk="0" hangingPunct="0">
                <a:defRPr sz="1200" b="1">
                  <a:solidFill>
                    <a:schemeClr val="tx1"/>
                  </a:solidFill>
                  <a:latin typeface="Garamond" pitchFamily="18" charset="0"/>
                </a:defRPr>
              </a:lvl4pPr>
              <a:lvl5pPr marL="2057400" indent="-228600" defTabSz="855663" eaLnBrk="0" hangingPunct="0">
                <a:defRPr sz="1200" b="1">
                  <a:solidFill>
                    <a:schemeClr val="tx1"/>
                  </a:solidFill>
                  <a:latin typeface="Garamond" pitchFamily="18" charset="0"/>
                </a:defRPr>
              </a:lvl5pPr>
              <a:lvl6pPr marL="2514600" indent="-228600" algn="ctr" defTabSz="855663" eaLnBrk="0" fontAlgn="base" hangingPunct="0">
                <a:spcBef>
                  <a:spcPct val="0"/>
                </a:spcBef>
                <a:spcAft>
                  <a:spcPct val="0"/>
                </a:spcAft>
                <a:defRPr sz="1200" b="1">
                  <a:solidFill>
                    <a:schemeClr val="tx1"/>
                  </a:solidFill>
                  <a:latin typeface="Garamond" pitchFamily="18" charset="0"/>
                </a:defRPr>
              </a:lvl6pPr>
              <a:lvl7pPr marL="2971800" indent="-228600" algn="ctr" defTabSz="855663" eaLnBrk="0" fontAlgn="base" hangingPunct="0">
                <a:spcBef>
                  <a:spcPct val="0"/>
                </a:spcBef>
                <a:spcAft>
                  <a:spcPct val="0"/>
                </a:spcAft>
                <a:defRPr sz="1200" b="1">
                  <a:solidFill>
                    <a:schemeClr val="tx1"/>
                  </a:solidFill>
                  <a:latin typeface="Garamond" pitchFamily="18" charset="0"/>
                </a:defRPr>
              </a:lvl7pPr>
              <a:lvl8pPr marL="3429000" indent="-228600" algn="ctr" defTabSz="855663" eaLnBrk="0" fontAlgn="base" hangingPunct="0">
                <a:spcBef>
                  <a:spcPct val="0"/>
                </a:spcBef>
                <a:spcAft>
                  <a:spcPct val="0"/>
                </a:spcAft>
                <a:defRPr sz="1200" b="1">
                  <a:solidFill>
                    <a:schemeClr val="tx1"/>
                  </a:solidFill>
                  <a:latin typeface="Garamond" pitchFamily="18" charset="0"/>
                </a:defRPr>
              </a:lvl8pPr>
              <a:lvl9pPr marL="3886200" indent="-228600" algn="ctr" defTabSz="855663" eaLnBrk="0" fontAlgn="base" hangingPunct="0">
                <a:spcBef>
                  <a:spcPct val="0"/>
                </a:spcBef>
                <a:spcAft>
                  <a:spcPct val="0"/>
                </a:spcAft>
                <a:defRPr sz="1200" b="1">
                  <a:solidFill>
                    <a:schemeClr val="tx1"/>
                  </a:solidFill>
                  <a:latin typeface="Garamond" pitchFamily="18" charset="0"/>
                </a:defRPr>
              </a:lvl9pPr>
            </a:lstStyle>
            <a:p>
              <a:pPr algn="ctr" eaLnBrk="1" hangingPunct="1">
                <a:spcBef>
                  <a:spcPct val="0"/>
                </a:spcBef>
                <a:buFontTx/>
                <a:buNone/>
                <a:defRPr/>
              </a:pPr>
              <a:r>
                <a:rPr lang="en-US" sz="1000" dirty="0">
                  <a:solidFill>
                    <a:schemeClr val="bg1"/>
                  </a:solidFill>
                  <a:latin typeface="+mn-lt"/>
                  <a:ea typeface="Verdana" pitchFamily="34" charset="0"/>
                  <a:cs typeface="Verdana" pitchFamily="34" charset="0"/>
                </a:rPr>
                <a:t>Increased Brand Awareness</a:t>
              </a:r>
            </a:p>
          </p:txBody>
        </p:sp>
        <p:sp>
          <p:nvSpPr>
            <p:cNvPr id="22" name="Rectangle 21"/>
            <p:cNvSpPr/>
            <p:nvPr/>
          </p:nvSpPr>
          <p:spPr>
            <a:xfrm>
              <a:off x="2771775" y="1681782"/>
              <a:ext cx="6104481" cy="510365"/>
            </a:xfrm>
            <a:prstGeom prst="rect">
              <a:avLst/>
            </a:prstGeom>
            <a:solidFill>
              <a:schemeClr val="bg1">
                <a:alpha val="50000"/>
              </a:schemeClr>
            </a:solidFill>
            <a:ln w="12700">
              <a:solidFill>
                <a:srgbClr val="336699"/>
              </a:solidFill>
              <a:prstDash val="sysDash"/>
            </a:ln>
          </p:spPr>
          <p:txBody>
            <a:bodyPr lIns="274320" tIns="45720" anchor="ctr" anchorCtr="0"/>
            <a:lstStyle/>
            <a:p>
              <a:pPr marL="0" lvl="1" algn="just">
                <a:lnSpc>
                  <a:spcPts val="1000"/>
                </a:lnSpc>
                <a:spcBef>
                  <a:spcPts val="200"/>
                </a:spcBef>
                <a:spcAft>
                  <a:spcPts val="200"/>
                </a:spcAft>
                <a:buSzPct val="90000"/>
                <a:defRPr/>
              </a:pPr>
              <a:r>
                <a:rPr lang="en-US" altLang="en-US" sz="900" kern="0" dirty="0">
                  <a:ea typeface="MS PGothic" pitchFamily="34" charset="-128"/>
                  <a:cs typeface="Arial" panose="020B0604020202020204" pitchFamily="34" charset="0"/>
                </a:rPr>
                <a:t>The Company’s unparalleled brand awareness among its peers makes Lucas “top of mind” to clients and candidates and has entrenched the Company with the next generation of middle-management candidates</a:t>
              </a:r>
            </a:p>
          </p:txBody>
        </p:sp>
      </p:grpSp>
      <p:sp>
        <p:nvSpPr>
          <p:cNvPr id="2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14</a:t>
            </a:r>
          </a:p>
        </p:txBody>
      </p:sp>
    </p:spTree>
    <p:extLst>
      <p:ext uri="{BB962C8B-B14F-4D97-AF65-F5344CB8AC3E}">
        <p14:creationId xmlns:p14="http://schemas.microsoft.com/office/powerpoint/2010/main" val="1560903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1761688" y="1525597"/>
            <a:ext cx="335560" cy="268448"/>
          </a:xfrm>
          <a:prstGeom prst="rect">
            <a:avLst/>
          </a:prstGeom>
          <a:solidFill>
            <a:schemeClr val="bg1"/>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35" name="Title 1"/>
          <p:cNvSpPr>
            <a:spLocks noGrp="1"/>
          </p:cNvSpPr>
          <p:nvPr>
            <p:ph type="title"/>
          </p:nvPr>
        </p:nvSpPr>
        <p:spPr/>
        <p:txBody>
          <a:bodyPr/>
          <a:lstStyle/>
          <a:p>
            <a:r>
              <a:rPr lang="en-US" dirty="0"/>
              <a:t>Proactively Addressing Areas of Buyer Diligence</a:t>
            </a:r>
          </a:p>
        </p:txBody>
      </p:sp>
      <p:sp>
        <p:nvSpPr>
          <p:cNvPr id="22" name="Subtitle Box"/>
          <p:cNvSpPr txBox="1"/>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latin typeface="Tahoma"/>
              </a:rPr>
              <a:t>Lincoln will work with Orchard and Lucas to best position potential concerns</a:t>
            </a:r>
          </a:p>
        </p:txBody>
      </p:sp>
      <p:sp>
        <p:nvSpPr>
          <p:cNvPr id="23" name="B31_BlueBox"/>
          <p:cNvSpPr txBox="1">
            <a:spLocks noChangeArrowheads="1"/>
          </p:cNvSpPr>
          <p:nvPr>
            <p:custDataLst>
              <p:tags r:id="rId1"/>
            </p:custDataLst>
          </p:nvPr>
        </p:nvSpPr>
        <p:spPr bwMode="auto">
          <a:xfrm>
            <a:off x="288922" y="1113830"/>
            <a:ext cx="1920241" cy="295275"/>
          </a:xfrm>
          <a:prstGeom prst="rect">
            <a:avLst/>
          </a:prstGeom>
          <a:solidFill>
            <a:srgbClr val="336699"/>
          </a:solidFill>
          <a:ln w="9525">
            <a:noFill/>
            <a:miter lim="800000"/>
            <a:headEnd/>
            <a:tailEnd/>
          </a:ln>
          <a:effectLst>
            <a:outerShdw blurRad="38100" dist="38100" dir="2700000" algn="tl" rotWithShape="0">
              <a:srgbClr val="000000">
                <a:alpha val="40000"/>
              </a:srgbClr>
            </a:outerShdw>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a:solidFill>
                  <a:schemeClr val="bg1"/>
                </a:solidFill>
              </a:defRPr>
            </a:lvl1pPr>
          </a:lstStyle>
          <a:p>
            <a:r>
              <a:rPr lang="en-US" sz="800" dirty="0">
                <a:solidFill>
                  <a:prstClr val="white"/>
                </a:solidFill>
              </a:rPr>
              <a:t>Area of Diligence</a:t>
            </a:r>
          </a:p>
        </p:txBody>
      </p:sp>
      <p:sp>
        <p:nvSpPr>
          <p:cNvPr id="24" name="B31_BlueBox"/>
          <p:cNvSpPr txBox="1">
            <a:spLocks noChangeArrowheads="1"/>
          </p:cNvSpPr>
          <p:nvPr>
            <p:custDataLst>
              <p:tags r:id="rId2"/>
            </p:custDataLst>
          </p:nvPr>
        </p:nvSpPr>
        <p:spPr bwMode="auto">
          <a:xfrm>
            <a:off x="2420790" y="1113830"/>
            <a:ext cx="6470797" cy="295275"/>
          </a:xfrm>
          <a:prstGeom prst="rect">
            <a:avLst/>
          </a:prstGeom>
          <a:solidFill>
            <a:srgbClr val="336699"/>
          </a:solidFill>
          <a:ln w="9525">
            <a:noFill/>
            <a:miter lim="800000"/>
            <a:headEnd/>
            <a:tailEnd/>
          </a:ln>
          <a:effectLst>
            <a:outerShdw blurRad="38100" dist="38100" dir="2700000" algn="tl" rotWithShape="0">
              <a:srgbClr val="000000">
                <a:alpha val="40000"/>
              </a:srgbClr>
            </a:outerShdw>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a:solidFill>
                  <a:schemeClr val="bg1"/>
                </a:solidFill>
              </a:defRPr>
            </a:lvl1pPr>
          </a:lstStyle>
          <a:p>
            <a:r>
              <a:rPr lang="en-US" sz="800" dirty="0">
                <a:solidFill>
                  <a:prstClr val="white"/>
                </a:solidFill>
              </a:rPr>
              <a:t>Positioning / Key Messaging</a:t>
            </a:r>
          </a:p>
        </p:txBody>
      </p:sp>
      <p:sp>
        <p:nvSpPr>
          <p:cNvPr id="26" name="Line 8"/>
          <p:cNvSpPr>
            <a:spLocks noChangeShapeType="1"/>
          </p:cNvSpPr>
          <p:nvPr/>
        </p:nvSpPr>
        <p:spPr bwMode="auto">
          <a:xfrm>
            <a:off x="2314976" y="1113830"/>
            <a:ext cx="0" cy="5132419"/>
          </a:xfrm>
          <a:prstGeom prst="line">
            <a:avLst/>
          </a:prstGeom>
          <a:noFill/>
          <a:ln w="12700">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800" dirty="0">
              <a:solidFill>
                <a:srgbClr val="000000"/>
              </a:solidFill>
              <a:cs typeface="Arial" pitchFamily="34" charset="0"/>
            </a:endParaRPr>
          </a:p>
        </p:txBody>
      </p:sp>
      <p:sp>
        <p:nvSpPr>
          <p:cNvPr id="27" name="Line 12"/>
          <p:cNvSpPr>
            <a:spLocks noChangeShapeType="1"/>
          </p:cNvSpPr>
          <p:nvPr/>
        </p:nvSpPr>
        <p:spPr bwMode="auto">
          <a:xfrm>
            <a:off x="243835" y="6246249"/>
            <a:ext cx="8640761" cy="0"/>
          </a:xfrm>
          <a:prstGeom prst="line">
            <a:avLst/>
          </a:prstGeom>
          <a:noFill/>
          <a:ln w="12700">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800" dirty="0">
              <a:solidFill>
                <a:srgbClr val="000000"/>
              </a:solidFill>
              <a:cs typeface="Arial" pitchFamily="34" charset="0"/>
            </a:endParaRPr>
          </a:p>
        </p:txBody>
      </p:sp>
      <p:sp>
        <p:nvSpPr>
          <p:cNvPr id="28" name="Line 12"/>
          <p:cNvSpPr>
            <a:spLocks noChangeShapeType="1"/>
          </p:cNvSpPr>
          <p:nvPr/>
        </p:nvSpPr>
        <p:spPr bwMode="auto">
          <a:xfrm>
            <a:off x="243835" y="2670239"/>
            <a:ext cx="8640761" cy="0"/>
          </a:xfrm>
          <a:prstGeom prst="line">
            <a:avLst/>
          </a:prstGeom>
          <a:noFill/>
          <a:ln w="12700">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800" dirty="0">
              <a:solidFill>
                <a:srgbClr val="000000"/>
              </a:solidFill>
              <a:cs typeface="Arial" pitchFamily="34" charset="0"/>
            </a:endParaRPr>
          </a:p>
        </p:txBody>
      </p:sp>
      <p:sp>
        <p:nvSpPr>
          <p:cNvPr id="29" name="Line 12"/>
          <p:cNvSpPr>
            <a:spLocks noChangeShapeType="1"/>
          </p:cNvSpPr>
          <p:nvPr/>
        </p:nvSpPr>
        <p:spPr bwMode="auto">
          <a:xfrm>
            <a:off x="243835" y="3862243"/>
            <a:ext cx="8640761" cy="0"/>
          </a:xfrm>
          <a:prstGeom prst="line">
            <a:avLst/>
          </a:prstGeom>
          <a:noFill/>
          <a:ln w="12700">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800" dirty="0">
              <a:solidFill>
                <a:srgbClr val="000000"/>
              </a:solidFill>
              <a:cs typeface="Arial" pitchFamily="34" charset="0"/>
            </a:endParaRPr>
          </a:p>
        </p:txBody>
      </p:sp>
      <p:sp>
        <p:nvSpPr>
          <p:cNvPr id="30" name="B31_BlueBox"/>
          <p:cNvSpPr txBox="1">
            <a:spLocks noChangeArrowheads="1"/>
          </p:cNvSpPr>
          <p:nvPr>
            <p:custDataLst>
              <p:tags r:id="rId3"/>
            </p:custDataLst>
          </p:nvPr>
        </p:nvSpPr>
        <p:spPr bwMode="auto">
          <a:xfrm>
            <a:off x="262883" y="5101609"/>
            <a:ext cx="1920240" cy="1097278"/>
          </a:xfrm>
          <a:prstGeom prst="rect">
            <a:avLst/>
          </a:prstGeom>
          <a:solidFill>
            <a:srgbClr val="CADCED"/>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i="1"/>
            </a:lvl1pPr>
          </a:lstStyle>
          <a:p>
            <a:pPr marL="177800" indent="-177800"/>
            <a:r>
              <a:rPr lang="en-US" sz="800" i="0" dirty="0">
                <a:solidFill>
                  <a:prstClr val="black"/>
                </a:solidFill>
              </a:rPr>
              <a:t>As Economy Approaches Full Employment, Ability to Attract and Place Top Talent</a:t>
            </a:r>
          </a:p>
        </p:txBody>
      </p:sp>
      <p:sp>
        <p:nvSpPr>
          <p:cNvPr id="31" name="B31_BlueBox"/>
          <p:cNvSpPr txBox="1">
            <a:spLocks noChangeArrowheads="1"/>
          </p:cNvSpPr>
          <p:nvPr>
            <p:custDataLst>
              <p:tags r:id="rId4"/>
            </p:custDataLst>
          </p:nvPr>
        </p:nvSpPr>
        <p:spPr bwMode="auto">
          <a:xfrm>
            <a:off x="2420790" y="5101611"/>
            <a:ext cx="6444757" cy="1097278"/>
          </a:xfrm>
          <a:prstGeom prst="rect">
            <a:avLst/>
          </a:prstGeom>
          <a:solidFill>
            <a:schemeClr val="bg1">
              <a:lumMod val="95000"/>
            </a:schemeClr>
          </a:solidFill>
          <a:ln w="9525">
            <a:noFill/>
            <a:miter lim="800000"/>
            <a:headEnd/>
            <a:tailEnd/>
          </a:ln>
          <a:effectLst/>
          <a:extLst/>
        </p:spPr>
        <p:txBody>
          <a:bodyPr lIns="73152" tIns="40756" rIns="0" bIns="40756" anchor="ctr"/>
          <a:lstStyle>
            <a:defPPr>
              <a:defRPr lang="en-US"/>
            </a:defPPr>
            <a:lvl1pPr algn="ctr" defTabSz="765175">
              <a:lnSpc>
                <a:spcPct val="120000"/>
              </a:lnSpc>
              <a:spcBef>
                <a:spcPts val="200"/>
              </a:spcBef>
              <a:buClr>
                <a:srgbClr val="000080"/>
              </a:buClr>
              <a:defRPr sz="900" b="0" i="0"/>
            </a:lvl1pPr>
          </a:lstStyle>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A unique culture and collaborative work environment have driven industry-low recruiter turnover and expanding productivity levels</a:t>
            </a:r>
          </a:p>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The Company provides extensive training with standardized processes, procedures and mentoring that enables recruiters to maximize their potential while providing consistent, professional service to clients and candidates</a:t>
            </a:r>
          </a:p>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Lucas sustains a highly collegial and respectful culture that encourages and supports teamwork</a:t>
            </a:r>
          </a:p>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The Company provides employees with a clear and defined career path with attractive, market competitive performance-based compensation and long-term benefits</a:t>
            </a:r>
          </a:p>
        </p:txBody>
      </p:sp>
      <p:sp>
        <p:nvSpPr>
          <p:cNvPr id="32" name="B31_BlueBox"/>
          <p:cNvSpPr txBox="1">
            <a:spLocks noChangeArrowheads="1"/>
          </p:cNvSpPr>
          <p:nvPr>
            <p:custDataLst>
              <p:tags r:id="rId5"/>
            </p:custDataLst>
          </p:nvPr>
        </p:nvSpPr>
        <p:spPr bwMode="auto">
          <a:xfrm>
            <a:off x="262883" y="2717599"/>
            <a:ext cx="1920240" cy="1092548"/>
          </a:xfrm>
          <a:prstGeom prst="rect">
            <a:avLst/>
          </a:prstGeom>
          <a:solidFill>
            <a:srgbClr val="CADCED"/>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i="1"/>
            </a:lvl1pPr>
          </a:lstStyle>
          <a:p>
            <a:r>
              <a:rPr lang="en-US" sz="800" i="0" dirty="0">
                <a:solidFill>
                  <a:prstClr val="black"/>
                </a:solidFill>
              </a:rPr>
              <a:t>Crowded Human Capital</a:t>
            </a:r>
            <a:br>
              <a:rPr lang="en-US" sz="800" i="0" dirty="0">
                <a:solidFill>
                  <a:prstClr val="black"/>
                </a:solidFill>
              </a:rPr>
            </a:br>
            <a:r>
              <a:rPr lang="en-US" sz="800" i="0" dirty="0">
                <a:solidFill>
                  <a:prstClr val="black"/>
                </a:solidFill>
              </a:rPr>
              <a:t>Services Market</a:t>
            </a:r>
          </a:p>
        </p:txBody>
      </p:sp>
      <p:sp>
        <p:nvSpPr>
          <p:cNvPr id="33" name="B31_BlueBox"/>
          <p:cNvSpPr txBox="1">
            <a:spLocks noChangeArrowheads="1"/>
          </p:cNvSpPr>
          <p:nvPr>
            <p:custDataLst>
              <p:tags r:id="rId6"/>
            </p:custDataLst>
          </p:nvPr>
        </p:nvSpPr>
        <p:spPr bwMode="auto">
          <a:xfrm>
            <a:off x="2420790" y="2722332"/>
            <a:ext cx="6444757" cy="1092547"/>
          </a:xfrm>
          <a:prstGeom prst="rect">
            <a:avLst/>
          </a:prstGeom>
          <a:solidFill>
            <a:schemeClr val="bg1">
              <a:lumMod val="95000"/>
            </a:schemeClr>
          </a:solidFill>
          <a:ln w="9525">
            <a:noFill/>
            <a:miter lim="800000"/>
            <a:headEnd/>
            <a:tailEnd/>
          </a:ln>
          <a:effectLst/>
          <a:extLst/>
        </p:spPr>
        <p:txBody>
          <a:bodyPr lIns="73152" tIns="40756" rIns="81512" bIns="40756" anchor="ctr"/>
          <a:lstStyle>
            <a:defPPr>
              <a:defRPr lang="en-US"/>
            </a:defPPr>
            <a:lvl1pPr algn="ctr" defTabSz="765175">
              <a:lnSpc>
                <a:spcPct val="120000"/>
              </a:lnSpc>
              <a:spcBef>
                <a:spcPts val="200"/>
              </a:spcBef>
              <a:buClr>
                <a:srgbClr val="000080"/>
              </a:buClr>
              <a:defRPr sz="900" b="0" i="0"/>
            </a:lvl1pPr>
          </a:lstStyle>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Lucas is the nation’s largest provider of middle-management contingency placement services within a highly fragmented market that is largely comprised of local mom-and-pop shops with a single office and limited resources</a:t>
            </a:r>
          </a:p>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The Company has developed a unique offering, catering to SMBs, which often lack the hiring volume to attract the attention from the largest national staffing companies, yet require the expertise and reach that is unavailable from local mom-and-pop recruiting firms</a:t>
            </a:r>
          </a:p>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As a result of the extensive, multi-channel marketing strategy implemented in 2010, the Company has developed an unparalleled brand awareness among its peers that has firmly entrenched Lucas with the next generation of middle-management candidates</a:t>
            </a:r>
          </a:p>
        </p:txBody>
      </p:sp>
      <p:sp>
        <p:nvSpPr>
          <p:cNvPr id="34" name="B31_BlueBox"/>
          <p:cNvSpPr txBox="1">
            <a:spLocks noChangeArrowheads="1"/>
          </p:cNvSpPr>
          <p:nvPr>
            <p:custDataLst>
              <p:tags r:id="rId7"/>
            </p:custDataLst>
          </p:nvPr>
        </p:nvSpPr>
        <p:spPr bwMode="auto">
          <a:xfrm>
            <a:off x="262884" y="1525597"/>
            <a:ext cx="1920240" cy="1087853"/>
          </a:xfrm>
          <a:prstGeom prst="rect">
            <a:avLst/>
          </a:prstGeom>
          <a:solidFill>
            <a:srgbClr val="CADCED"/>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i="1"/>
            </a:lvl1pPr>
          </a:lstStyle>
          <a:p>
            <a:r>
              <a:rPr lang="en-US" sz="800" i="0" dirty="0">
                <a:solidFill>
                  <a:prstClr val="black"/>
                </a:solidFill>
              </a:rPr>
              <a:t>Exposure to </a:t>
            </a:r>
            <a:br>
              <a:rPr lang="en-US" sz="800" i="0" dirty="0">
                <a:solidFill>
                  <a:prstClr val="black"/>
                </a:solidFill>
              </a:rPr>
            </a:br>
            <a:r>
              <a:rPr lang="en-US" sz="800" i="0" dirty="0">
                <a:solidFill>
                  <a:prstClr val="black"/>
                </a:solidFill>
              </a:rPr>
              <a:t>Economic Cycles</a:t>
            </a:r>
          </a:p>
        </p:txBody>
      </p:sp>
      <p:sp>
        <p:nvSpPr>
          <p:cNvPr id="53" name="B31_BlueBox"/>
          <p:cNvSpPr txBox="1">
            <a:spLocks noChangeArrowheads="1"/>
          </p:cNvSpPr>
          <p:nvPr>
            <p:custDataLst>
              <p:tags r:id="rId8"/>
            </p:custDataLst>
          </p:nvPr>
        </p:nvSpPr>
        <p:spPr bwMode="auto">
          <a:xfrm>
            <a:off x="2420790" y="1534963"/>
            <a:ext cx="6444757" cy="1087914"/>
          </a:xfrm>
          <a:prstGeom prst="rect">
            <a:avLst/>
          </a:prstGeom>
          <a:solidFill>
            <a:schemeClr val="bg1">
              <a:lumMod val="95000"/>
            </a:schemeClr>
          </a:solidFill>
          <a:ln w="9525">
            <a:noFill/>
            <a:miter lim="800000"/>
            <a:headEnd/>
            <a:tailEnd/>
          </a:ln>
          <a:effectLst/>
          <a:extLst/>
        </p:spPr>
        <p:txBody>
          <a:bodyPr lIns="73152" tIns="40756" rIns="81512" bIns="40756" anchor="ctr"/>
          <a:lstStyle>
            <a:defPPr>
              <a:defRPr lang="en-US"/>
            </a:defPPr>
            <a:lvl1pPr algn="ctr" defTabSz="765175">
              <a:lnSpc>
                <a:spcPct val="120000"/>
              </a:lnSpc>
              <a:spcBef>
                <a:spcPts val="200"/>
              </a:spcBef>
              <a:buClr>
                <a:srgbClr val="000080"/>
              </a:buClr>
              <a:defRPr sz="900" b="0" i="0"/>
            </a:lvl1pPr>
          </a:lstStyle>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Since 2010, management has successfully implemented multiple strategic initiatives that have transformed the Company into a highly stable, fully integrated business platform</a:t>
            </a:r>
          </a:p>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The reorganization of the business into functional groups has significantly diversified the Company’s revenue model both from a segment and end market perspective</a:t>
            </a:r>
          </a:p>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Lucas' robust, data-driven operational oversight, and management’s experience managing the Company’s headcount and cost structure, have created a nimble organization that can actively respond to changing economic conditions</a:t>
            </a:r>
          </a:p>
          <a:p>
            <a:pPr marL="177800" indent="-177800" algn="l" defTabSz="855663" fontAlgn="base">
              <a:lnSpc>
                <a:spcPct val="100000"/>
              </a:lnSpc>
              <a:spcBef>
                <a:spcPts val="0"/>
              </a:spcBef>
              <a:spcAft>
                <a:spcPts val="200"/>
              </a:spcAft>
              <a:buClr>
                <a:srgbClr val="07325F"/>
              </a:buClr>
              <a:buSzPct val="100000"/>
              <a:buFont typeface="Wingdings"/>
              <a:buChar char="§"/>
              <a:defRPr/>
            </a:pPr>
            <a:endParaRPr lang="en-US" sz="800" dirty="0">
              <a:cs typeface="Arial" charset="0"/>
            </a:endParaRPr>
          </a:p>
        </p:txBody>
      </p:sp>
      <p:sp>
        <p:nvSpPr>
          <p:cNvPr id="54" name="B31_BlueBox"/>
          <p:cNvSpPr txBox="1">
            <a:spLocks noChangeArrowheads="1"/>
          </p:cNvSpPr>
          <p:nvPr>
            <p:custDataLst>
              <p:tags r:id="rId9"/>
            </p:custDataLst>
          </p:nvPr>
        </p:nvSpPr>
        <p:spPr bwMode="auto">
          <a:xfrm>
            <a:off x="262883" y="3909605"/>
            <a:ext cx="1920240" cy="1092548"/>
          </a:xfrm>
          <a:prstGeom prst="rect">
            <a:avLst/>
          </a:prstGeom>
          <a:solidFill>
            <a:srgbClr val="CADCED"/>
          </a:solidFill>
          <a:ln w="9525">
            <a:noFill/>
            <a:miter lim="800000"/>
            <a:headEnd/>
            <a:tailEnd/>
          </a:ln>
          <a:effectLst/>
          <a:extLst/>
        </p:spPr>
        <p:txBody>
          <a:bodyPr lIns="81512" tIns="40756" rIns="81512" bIns="40756" anchor="ctr"/>
          <a:lstStyle>
            <a:defPPr>
              <a:defRPr lang="en-US"/>
            </a:defPPr>
            <a:lvl1pPr algn="ctr" defTabSz="765175">
              <a:lnSpc>
                <a:spcPct val="120000"/>
              </a:lnSpc>
              <a:spcBef>
                <a:spcPts val="200"/>
              </a:spcBef>
              <a:buClr>
                <a:srgbClr val="000080"/>
              </a:buClr>
              <a:defRPr sz="900" b="1" i="1"/>
            </a:lvl1pPr>
          </a:lstStyle>
          <a:p>
            <a:r>
              <a:rPr lang="en-US" sz="800" i="0" dirty="0">
                <a:solidFill>
                  <a:prstClr val="black"/>
                </a:solidFill>
              </a:rPr>
              <a:t>Recent Softness in Revenue Growth and Margins</a:t>
            </a:r>
          </a:p>
        </p:txBody>
      </p:sp>
      <p:sp>
        <p:nvSpPr>
          <p:cNvPr id="55" name="B31_BlueBox"/>
          <p:cNvSpPr txBox="1">
            <a:spLocks noChangeArrowheads="1"/>
          </p:cNvSpPr>
          <p:nvPr>
            <p:custDataLst>
              <p:tags r:id="rId10"/>
            </p:custDataLst>
          </p:nvPr>
        </p:nvSpPr>
        <p:spPr bwMode="auto">
          <a:xfrm>
            <a:off x="2420790" y="3914337"/>
            <a:ext cx="6444757" cy="1092548"/>
          </a:xfrm>
          <a:prstGeom prst="rect">
            <a:avLst/>
          </a:prstGeom>
          <a:solidFill>
            <a:schemeClr val="bg1">
              <a:lumMod val="95000"/>
            </a:schemeClr>
          </a:solidFill>
          <a:ln w="9525">
            <a:noFill/>
            <a:miter lim="800000"/>
            <a:headEnd/>
            <a:tailEnd/>
          </a:ln>
          <a:effectLst/>
          <a:extLst/>
        </p:spPr>
        <p:txBody>
          <a:bodyPr lIns="73152" tIns="40756" rIns="81512" bIns="40756" anchor="ctr"/>
          <a:lstStyle>
            <a:defPPr>
              <a:defRPr lang="en-US"/>
            </a:defPPr>
            <a:lvl1pPr algn="ctr" defTabSz="765175">
              <a:lnSpc>
                <a:spcPct val="120000"/>
              </a:lnSpc>
              <a:spcBef>
                <a:spcPts val="200"/>
              </a:spcBef>
              <a:buClr>
                <a:srgbClr val="000080"/>
              </a:buClr>
              <a:defRPr sz="900" b="0" i="0"/>
            </a:lvl1pPr>
          </a:lstStyle>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Emerging from the recession, the Company implemented enhanced internal controls that optimized the business’s cost structure in order to improve overall scalability as well as increase flexibility to weather future economic cycles</a:t>
            </a:r>
          </a:p>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Following this period of significant cost reductions, the Company resumed its investment in geographic office expansion including the establishment of a Cincinnati location as well as expanding its presence in other markets</a:t>
            </a:r>
          </a:p>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Revenue growth has recently slowed as the Company has been allocating additional resources into new office openings</a:t>
            </a:r>
          </a:p>
          <a:p>
            <a:pPr marL="177800" indent="-177800" algn="l" defTabSz="855663" fontAlgn="base">
              <a:lnSpc>
                <a:spcPct val="100000"/>
              </a:lnSpc>
              <a:spcBef>
                <a:spcPts val="300"/>
              </a:spcBef>
              <a:spcAft>
                <a:spcPts val="200"/>
              </a:spcAft>
              <a:buClr>
                <a:srgbClr val="07325F"/>
              </a:buClr>
              <a:buSzPct val="100000"/>
              <a:buFont typeface="Wingdings"/>
              <a:buChar char="§"/>
              <a:defRPr/>
            </a:pPr>
            <a:r>
              <a:rPr lang="en-US" sz="800" dirty="0">
                <a:cs typeface="Arial" charset="0"/>
              </a:rPr>
              <a:t>Recent margin compression has been driven by fixed investment in new office openings and general mix shift in favor of the temp segment, which is meaningfully more resilient to economic cyclicality</a:t>
            </a:r>
          </a:p>
        </p:txBody>
      </p:sp>
      <p:sp>
        <p:nvSpPr>
          <p:cNvPr id="56" name="Line 12"/>
          <p:cNvSpPr>
            <a:spLocks noChangeShapeType="1"/>
          </p:cNvSpPr>
          <p:nvPr>
            <p:custDataLst>
              <p:tags r:id="rId11"/>
            </p:custDataLst>
          </p:nvPr>
        </p:nvSpPr>
        <p:spPr bwMode="auto">
          <a:xfrm>
            <a:off x="243835" y="5054247"/>
            <a:ext cx="8640761" cy="0"/>
          </a:xfrm>
          <a:prstGeom prst="line">
            <a:avLst/>
          </a:prstGeom>
          <a:noFill/>
          <a:ln w="12700">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defRPr/>
            </a:pPr>
            <a:endParaRPr lang="en-US" sz="800" dirty="0">
              <a:solidFill>
                <a:srgbClr val="000000"/>
              </a:solidFill>
              <a:cs typeface="Arial" pitchFamily="34" charset="0"/>
            </a:endParaRPr>
          </a:p>
        </p:txBody>
      </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15</a:t>
            </a:r>
          </a:p>
        </p:txBody>
      </p:sp>
    </p:spTree>
    <p:extLst>
      <p:ext uri="{BB962C8B-B14F-4D97-AF65-F5344CB8AC3E}">
        <p14:creationId xmlns:p14="http://schemas.microsoft.com/office/powerpoint/2010/main" val="3010406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Valuation Analysis</a:t>
            </a:r>
          </a:p>
        </p:txBody>
      </p:sp>
      <p:sp>
        <p:nvSpPr>
          <p:cNvPr id="5" name="Text Placeholder 4"/>
          <p:cNvSpPr>
            <a:spLocks noGrp="1"/>
          </p:cNvSpPr>
          <p:nvPr>
            <p:ph type="body" idx="1"/>
          </p:nvPr>
        </p:nvSpPr>
        <p:spPr/>
        <p:txBody>
          <a:bodyPr/>
          <a:lstStyle/>
          <a:p>
            <a:r>
              <a:rPr lang="en-US" dirty="0"/>
              <a:t>Section 5</a:t>
            </a:r>
          </a:p>
        </p:txBody>
      </p:sp>
    </p:spTree>
    <p:extLst>
      <p:ext uri="{BB962C8B-B14F-4D97-AF65-F5344CB8AC3E}">
        <p14:creationId xmlns:p14="http://schemas.microsoft.com/office/powerpoint/2010/main" val="4008371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40256" y="4052085"/>
            <a:ext cx="3311941" cy="2302678"/>
          </a:xfrm>
          <a:prstGeom prst="rect">
            <a:avLst/>
          </a:prstGeom>
        </p:spPr>
      </p:pic>
      <p:sp>
        <p:nvSpPr>
          <p:cNvPr id="27" name="Title 1"/>
          <p:cNvSpPr>
            <a:spLocks noGrp="1"/>
          </p:cNvSpPr>
          <p:nvPr>
            <p:ph type="title"/>
          </p:nvPr>
        </p:nvSpPr>
        <p:spPr>
          <a:xfrm>
            <a:off x="342900" y="136290"/>
            <a:ext cx="7127748" cy="585216"/>
          </a:xfrm>
        </p:spPr>
        <p:txBody>
          <a:bodyPr/>
          <a:lstStyle/>
          <a:p>
            <a:r>
              <a:rPr lang="en-US" dirty="0"/>
              <a:t>Historical and Projected Financial Results</a:t>
            </a:r>
          </a:p>
        </p:txBody>
      </p:sp>
      <p:graphicFrame>
        <p:nvGraphicFramePr>
          <p:cNvPr id="35" name="Table 34"/>
          <p:cNvGraphicFramePr>
            <a:graphicFrameLocks noGrp="1"/>
          </p:cNvGraphicFramePr>
          <p:nvPr>
            <p:extLst>
              <p:ext uri="{D42A27DB-BD31-4B8C-83A1-F6EECF244321}">
                <p14:modId xmlns:p14="http://schemas.microsoft.com/office/powerpoint/2010/main" val="3738538110"/>
              </p:ext>
            </p:extLst>
          </p:nvPr>
        </p:nvGraphicFramePr>
        <p:xfrm>
          <a:off x="337341" y="937100"/>
          <a:ext cx="8466138" cy="256032"/>
        </p:xfrm>
        <a:graphic>
          <a:graphicData uri="http://schemas.openxmlformats.org/drawingml/2006/table">
            <a:tbl>
              <a:tblPr firstRow="1" bandRow="1">
                <a:tableStyleId>{5C22544A-7EE6-4342-B048-85BDC9FD1C3A}</a:tableStyleId>
              </a:tblPr>
              <a:tblGrid>
                <a:gridCol w="846613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Financial Snapshot</a:t>
                      </a: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37" name="Rectangle 224"/>
          <p:cNvSpPr>
            <a:spLocks noChangeArrowheads="1"/>
          </p:cNvSpPr>
          <p:nvPr/>
        </p:nvSpPr>
        <p:spPr bwMode="auto">
          <a:xfrm>
            <a:off x="342900" y="4052084"/>
            <a:ext cx="3952876" cy="2194560"/>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200"/>
              </a:spcBef>
              <a:spcAft>
                <a:spcPts val="200"/>
              </a:spcAft>
              <a:buClr>
                <a:srgbClr val="07325F"/>
              </a:buClr>
              <a:buSzPct val="100000"/>
              <a:buFont typeface="Wingdings" pitchFamily="2" charset="2"/>
              <a:buChar char="§"/>
              <a:tabLst>
                <a:tab pos="179388" algn="l"/>
              </a:tabLst>
            </a:pPr>
            <a:r>
              <a:rPr lang="en-US" sz="900" dirty="0">
                <a:latin typeface="Tahoma" panose="020B0604030504040204" pitchFamily="34" charset="0"/>
              </a:rPr>
              <a:t>2015 – 2017E</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2015 – 2017E revenue, gross profit, adjusted EBITDA and capital expenditures provided by management</a:t>
            </a:r>
          </a:p>
          <a:p>
            <a:pPr marL="179388" indent="-179388" defTabSz="855663" fontAlgn="base">
              <a:spcBef>
                <a:spcPts val="200"/>
              </a:spcBef>
              <a:spcAft>
                <a:spcPts val="200"/>
              </a:spcAft>
              <a:buClr>
                <a:srgbClr val="07325F"/>
              </a:buClr>
              <a:buSzPct val="100000"/>
              <a:buFont typeface="Wingdings" pitchFamily="2" charset="2"/>
              <a:buChar char="§"/>
              <a:tabLst>
                <a:tab pos="179388" algn="l"/>
              </a:tabLst>
            </a:pPr>
            <a:r>
              <a:rPr lang="en-US" sz="900" dirty="0">
                <a:latin typeface="Tahoma" panose="020B0604030504040204" pitchFamily="34" charset="0"/>
              </a:rPr>
              <a:t>2018P – 2022P</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Annual revenue, gross profit growth of 10% per management guidance</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Adjusted EBITDA margins reduced linearly from 11.5% in 2017E to 11.0% in 2022P to reflect mix shift to lower margin Contract segment</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~1.0% capex as a percentage of revenue (average 2011 – 2014)</a:t>
            </a:r>
          </a:p>
          <a:p>
            <a:pPr marL="344488" lvl="1" indent="-171450" defTabSz="855663" fontAlgn="base">
              <a:spcBef>
                <a:spcPts val="200"/>
              </a:spcBef>
              <a:spcAft>
                <a:spcPts val="200"/>
              </a:spcAft>
              <a:buClr>
                <a:srgbClr val="07325F"/>
              </a:buClr>
              <a:buSzPct val="100000"/>
              <a:buFont typeface="Arial"/>
              <a:buChar char="-"/>
              <a:tabLst>
                <a:tab pos="179388" algn="l"/>
              </a:tabLst>
            </a:pPr>
            <a:endParaRPr lang="en-US" sz="900" dirty="0">
              <a:latin typeface="Tahoma" panose="020B0604030504040204" pitchFamily="34" charset="0"/>
            </a:endParaRPr>
          </a:p>
        </p:txBody>
      </p:sp>
      <p:graphicFrame>
        <p:nvGraphicFramePr>
          <p:cNvPr id="38" name="Table 37"/>
          <p:cNvGraphicFramePr>
            <a:graphicFrameLocks noGrp="1"/>
          </p:cNvGraphicFramePr>
          <p:nvPr>
            <p:extLst>
              <p:ext uri="{D42A27DB-BD31-4B8C-83A1-F6EECF244321}">
                <p14:modId xmlns:p14="http://schemas.microsoft.com/office/powerpoint/2010/main" val="2502308178"/>
              </p:ext>
            </p:extLst>
          </p:nvPr>
        </p:nvGraphicFramePr>
        <p:xfrm>
          <a:off x="342902" y="3762973"/>
          <a:ext cx="3959256" cy="256032"/>
        </p:xfrm>
        <a:graphic>
          <a:graphicData uri="http://schemas.openxmlformats.org/drawingml/2006/table">
            <a:tbl>
              <a:tblPr firstRow="1" bandRow="1">
                <a:tableStyleId>{5C22544A-7EE6-4342-B048-85BDC9FD1C3A}</a:tableStyleId>
              </a:tblPr>
              <a:tblGrid>
                <a:gridCol w="3959256">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Key Assumptions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3985792971"/>
              </p:ext>
            </p:extLst>
          </p:nvPr>
        </p:nvGraphicFramePr>
        <p:xfrm>
          <a:off x="4840256" y="3762973"/>
          <a:ext cx="3959256" cy="256032"/>
        </p:xfrm>
        <a:graphic>
          <a:graphicData uri="http://schemas.openxmlformats.org/drawingml/2006/table">
            <a:tbl>
              <a:tblPr firstRow="1" bandRow="1">
                <a:tableStyleId>{5C22544A-7EE6-4342-B048-85BDC9FD1C3A}</a:tableStyleId>
              </a:tblPr>
              <a:tblGrid>
                <a:gridCol w="3959256">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Historical Financials by Segment</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40" name="Rectangle 39"/>
          <p:cNvSpPr/>
          <p:nvPr/>
        </p:nvSpPr>
        <p:spPr>
          <a:xfrm>
            <a:off x="337341" y="5740315"/>
            <a:ext cx="3964817" cy="614447"/>
          </a:xfrm>
          <a:prstGeom prst="rect">
            <a:avLst/>
          </a:prstGeom>
          <a:solidFill>
            <a:srgbClr val="336699"/>
          </a:solidFill>
          <a:ln w="9525" cap="flat" cmpd="sng" algn="ctr">
            <a:noFill/>
            <a:prstDash val="solid"/>
            <a:bevel/>
          </a:ln>
          <a:effectLst/>
          <a:extLst>
            <a:ext uri="{91240B29-F687-4F45-9708-019B960494DF}">
              <a14:hiddenLine xmlns:a14="http://schemas.microsoft.com/office/drawing/2010/main" w="9525" cap="flat" cmpd="sng" algn="ctr">
                <a:solidFill>
                  <a:schemeClr val="bg1"/>
                </a:solidFill>
                <a:prstDash val="solid"/>
                <a:bevel/>
              </a14:hiddenLine>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defTabSz="855663">
              <a:buClr>
                <a:srgbClr val="000080"/>
              </a:buClr>
              <a:buFont typeface="Wingdings" pitchFamily="2" charset="2"/>
              <a:buNone/>
            </a:pPr>
            <a:r>
              <a:rPr lang="en-US" sz="1000" b="1" dirty="0">
                <a:solidFill>
                  <a:schemeClr val="bg1"/>
                </a:solidFill>
                <a:cs typeface="Arial" pitchFamily="34" charset="0"/>
              </a:rPr>
              <a:t>Lincoln will work closely with Lucas and management to develop a granular and credible growth forecast</a:t>
            </a:r>
          </a:p>
        </p:txBody>
      </p:sp>
      <p:sp>
        <p:nvSpPr>
          <p:cNvPr id="41" name="TextBox 40"/>
          <p:cNvSpPr txBox="1"/>
          <p:nvPr/>
        </p:nvSpPr>
        <p:spPr>
          <a:xfrm>
            <a:off x="1273554" y="6464196"/>
            <a:ext cx="7487857" cy="174094"/>
          </a:xfrm>
          <a:prstGeom prst="rect">
            <a:avLst/>
          </a:prstGeom>
          <a:noFill/>
        </p:spPr>
        <p:txBody>
          <a:bodyPr vert="horz" wrap="square" lIns="0" tIns="22860" rIns="0" bIns="0" rtlCol="0" anchor="t">
            <a:noAutofit/>
          </a:bodyPr>
          <a:lstStyle/>
          <a:p>
            <a:pPr marL="177800" indent="-177800"/>
            <a:r>
              <a:rPr lang="en-US" sz="700" i="1" dirty="0"/>
              <a:t>Note: (1) Segment EBITDA is estimated based on “Profitability” contribution. All EBITDA adjustments have been allocated accordingly. </a:t>
            </a:r>
          </a:p>
        </p:txBody>
      </p:sp>
      <p:sp>
        <p:nvSpPr>
          <p:cNvPr id="42" name="TextBox 41"/>
          <p:cNvSpPr txBox="1"/>
          <p:nvPr/>
        </p:nvSpPr>
        <p:spPr>
          <a:xfrm>
            <a:off x="5589168" y="5222207"/>
            <a:ext cx="99386" cy="92333"/>
          </a:xfrm>
          <a:prstGeom prst="rect">
            <a:avLst/>
          </a:prstGeom>
          <a:noFill/>
        </p:spPr>
        <p:txBody>
          <a:bodyPr wrap="none" lIns="0" tIns="0" rIns="0" bIns="0" rtlCol="0">
            <a:spAutoFit/>
          </a:bodyPr>
          <a:lstStyle/>
          <a:p>
            <a:r>
              <a:rPr lang="en-US" sz="600" dirty="0"/>
              <a:t>(1)</a:t>
            </a:r>
          </a:p>
        </p:txBody>
      </p:sp>
      <p:pic>
        <p:nvPicPr>
          <p:cNvPr id="4" name="Picture 3"/>
          <p:cNvPicPr>
            <a:picLocks noChangeAspect="1"/>
          </p:cNvPicPr>
          <p:nvPr/>
        </p:nvPicPr>
        <p:blipFill>
          <a:blip r:embed="rId4"/>
          <a:stretch>
            <a:fillRect/>
          </a:stretch>
        </p:blipFill>
        <p:spPr>
          <a:xfrm>
            <a:off x="342900" y="1265211"/>
            <a:ext cx="8458200" cy="2285152"/>
          </a:xfrm>
          <a:prstGeom prst="rect">
            <a:avLst/>
          </a:prstGeom>
        </p:spPr>
      </p:pic>
      <p:sp>
        <p:nvSpPr>
          <p:cNvPr id="5"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17</a:t>
            </a:r>
          </a:p>
        </p:txBody>
      </p:sp>
    </p:spTree>
    <p:extLst>
      <p:ext uri="{BB962C8B-B14F-4D97-AF65-F5344CB8AC3E}">
        <p14:creationId xmlns:p14="http://schemas.microsoft.com/office/powerpoint/2010/main" val="1090289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Chart 26">
            <a:extLst>
              <a:ext uri="{FF2B5EF4-FFF2-40B4-BE49-F238E27FC236}">
                <a16:creationId xmlns:a16="http://schemas.microsoft.com/office/drawing/2014/main" id="{D06BA010-2B2A-4266-AC68-5524DBC64F6A}"/>
              </a:ext>
            </a:extLst>
          </p:cNvPr>
          <p:cNvGraphicFramePr>
            <a:graphicFrameLocks/>
          </p:cNvGraphicFramePr>
          <p:nvPr>
            <p:extLst>
              <p:ext uri="{D42A27DB-BD31-4B8C-83A1-F6EECF244321}">
                <p14:modId xmlns:p14="http://schemas.microsoft.com/office/powerpoint/2010/main" val="3189537866"/>
              </p:ext>
            </p:extLst>
          </p:nvPr>
        </p:nvGraphicFramePr>
        <p:xfrm>
          <a:off x="339635" y="1663340"/>
          <a:ext cx="8204200" cy="2004060"/>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3"/>
          <p:cNvSpPr>
            <a:spLocks noGrp="1"/>
          </p:cNvSpPr>
          <p:nvPr>
            <p:ph type="title"/>
          </p:nvPr>
        </p:nvSpPr>
        <p:spPr/>
        <p:txBody>
          <a:bodyPr/>
          <a:lstStyle/>
          <a:p>
            <a:r>
              <a:rPr lang="en-US" dirty="0"/>
              <a:t>Relative Operating Performance Comparison</a:t>
            </a:r>
          </a:p>
        </p:txBody>
      </p:sp>
      <p:sp>
        <p:nvSpPr>
          <p:cNvPr id="10" name="TextBox 9"/>
          <p:cNvSpPr txBox="1"/>
          <p:nvPr/>
        </p:nvSpPr>
        <p:spPr>
          <a:xfrm>
            <a:off x="1352550" y="6508750"/>
            <a:ext cx="7334250" cy="107722"/>
          </a:xfrm>
          <a:prstGeom prst="rect">
            <a:avLst/>
          </a:prstGeom>
          <a:noFill/>
        </p:spPr>
        <p:txBody>
          <a:bodyPr vert="horz" wrap="square" lIns="0" tIns="0" rIns="0" bIns="0" rtlCol="0" anchor="t">
            <a:noAutofit/>
          </a:bodyPr>
          <a:lstStyle/>
          <a:p>
            <a:pPr marL="177800" indent="-177800"/>
            <a:r>
              <a:rPr lang="en-US" sz="700" i="1" dirty="0">
                <a:latin typeface="Arial"/>
              </a:rPr>
              <a:t>Source: Lucas management and CapitalIQ</a:t>
            </a:r>
          </a:p>
        </p:txBody>
      </p:sp>
      <p:graphicFrame>
        <p:nvGraphicFramePr>
          <p:cNvPr id="13" name="Table 12"/>
          <p:cNvGraphicFramePr>
            <a:graphicFrameLocks noGrp="1"/>
          </p:cNvGraphicFramePr>
          <p:nvPr>
            <p:extLst>
              <p:ext uri="{D42A27DB-BD31-4B8C-83A1-F6EECF244321}">
                <p14:modId xmlns:p14="http://schemas.microsoft.com/office/powerpoint/2010/main" val="1881672690"/>
              </p:ext>
            </p:extLst>
          </p:nvPr>
        </p:nvGraphicFramePr>
        <p:xfrm>
          <a:off x="339635" y="1321821"/>
          <a:ext cx="8461466" cy="256032"/>
        </p:xfrm>
        <a:graphic>
          <a:graphicData uri="http://schemas.openxmlformats.org/drawingml/2006/table">
            <a:tbl>
              <a:tblPr firstRow="1" bandRow="1">
                <a:tableStyleId>{5C22544A-7EE6-4342-B048-85BDC9FD1C3A}</a:tableStyleId>
              </a:tblPr>
              <a:tblGrid>
                <a:gridCol w="8461466">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Index of Historical Revenue</a:t>
                      </a:r>
                      <a:r>
                        <a:rPr lang="en-US" sz="1050" b="1" i="0" u="none" baseline="0" dirty="0">
                          <a:solidFill>
                            <a:srgbClr val="000000"/>
                          </a:solidFill>
                          <a:latin typeface="Tahoma" panose="020B0604030504040204" pitchFamily="34" charset="0"/>
                        </a:rPr>
                        <a:t> (Public Comparable Companies versus Lucas Group)</a:t>
                      </a:r>
                      <a:endParaRPr lang="en-US" sz="1050" b="1" i="0" u="none" dirty="0">
                        <a:solidFill>
                          <a:srgbClr val="000000"/>
                        </a:solidFill>
                        <a:latin typeface="Tahoma" panose="020B0604030504040204" pitchFamily="34" charset="0"/>
                      </a:endParaRP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4" name="Subtitle Box">
            <a:extLst>
              <a:ext uri="{FF2B5EF4-FFF2-40B4-BE49-F238E27FC236}">
                <a16:creationId xmlns:a16="http://schemas.microsoft.com/office/drawing/2014/main" id="{51508692-0225-4A61-AE10-2D0F2241848B}"/>
              </a:ext>
            </a:extLst>
          </p:cNvPr>
          <p:cNvSpPr txBox="1"/>
          <p:nvPr>
            <p:custDataLst>
              <p:tags r:id="rId1"/>
            </p:custDataLst>
          </p:nvPr>
        </p:nvSpPr>
        <p:spPr>
          <a:xfrm>
            <a:off x="342900" y="718820"/>
            <a:ext cx="8458200" cy="415498"/>
          </a:xfrm>
          <a:prstGeom prst="rect">
            <a:avLst/>
          </a:prstGeom>
          <a:noFill/>
        </p:spPr>
        <p:txBody>
          <a:bodyPr vert="horz" wrap="square" lIns="0" tIns="45720" rIns="0" bIns="0" rtlCol="0" anchor="t">
            <a:spAutoFit/>
          </a:bodyPr>
          <a:lstStyle/>
          <a:p>
            <a:r>
              <a:rPr lang="en-US" sz="1200" i="1" dirty="0">
                <a:solidFill>
                  <a:srgbClr val="07325F"/>
                </a:solidFill>
              </a:rPr>
              <a:t>Prior to management’s implementation of numerous strategic initiatives, Lucas had significant exposure to the previous recession cycle – potential buyers might factor this into their valuation</a:t>
            </a:r>
          </a:p>
        </p:txBody>
      </p:sp>
      <p:graphicFrame>
        <p:nvGraphicFramePr>
          <p:cNvPr id="18" name="Table 17">
            <a:extLst>
              <a:ext uri="{FF2B5EF4-FFF2-40B4-BE49-F238E27FC236}">
                <a16:creationId xmlns:a16="http://schemas.microsoft.com/office/drawing/2014/main" id="{65F29E79-EE4F-4C69-AEBC-DF47249FF828}"/>
              </a:ext>
            </a:extLst>
          </p:cNvPr>
          <p:cNvGraphicFramePr>
            <a:graphicFrameLocks noGrp="1"/>
          </p:cNvGraphicFramePr>
          <p:nvPr>
            <p:extLst>
              <p:ext uri="{D42A27DB-BD31-4B8C-83A1-F6EECF244321}">
                <p14:modId xmlns:p14="http://schemas.microsoft.com/office/powerpoint/2010/main" val="4048263434"/>
              </p:ext>
            </p:extLst>
          </p:nvPr>
        </p:nvGraphicFramePr>
        <p:xfrm>
          <a:off x="339635" y="3879279"/>
          <a:ext cx="8461466" cy="256032"/>
        </p:xfrm>
        <a:graphic>
          <a:graphicData uri="http://schemas.openxmlformats.org/drawingml/2006/table">
            <a:tbl>
              <a:tblPr firstRow="1" bandRow="1">
                <a:tableStyleId>{5C22544A-7EE6-4342-B048-85BDC9FD1C3A}</a:tableStyleId>
              </a:tblPr>
              <a:tblGrid>
                <a:gridCol w="8461466">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Index of Historical EBITDA</a:t>
                      </a:r>
                      <a:r>
                        <a:rPr lang="en-US" sz="1050" b="1" i="0" u="none" baseline="0" dirty="0">
                          <a:solidFill>
                            <a:srgbClr val="000000"/>
                          </a:solidFill>
                          <a:latin typeface="Tahoma" panose="020B0604030504040204" pitchFamily="34" charset="0"/>
                        </a:rPr>
                        <a:t> (Public Comparable Companies versus Lucas Group)</a:t>
                      </a:r>
                      <a:endParaRPr lang="en-US" sz="1050" b="1" i="0" u="none" dirty="0">
                        <a:solidFill>
                          <a:srgbClr val="000000"/>
                        </a:solidFill>
                        <a:latin typeface="Tahoma" panose="020B0604030504040204" pitchFamily="34" charset="0"/>
                      </a:endParaRP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23" name="TextBox 22">
            <a:extLst>
              <a:ext uri="{FF2B5EF4-FFF2-40B4-BE49-F238E27FC236}">
                <a16:creationId xmlns:a16="http://schemas.microsoft.com/office/drawing/2014/main" id="{CD5F7D17-BE55-4299-9F50-50ED19A276DE}"/>
              </a:ext>
            </a:extLst>
          </p:cNvPr>
          <p:cNvSpPr txBox="1"/>
          <p:nvPr/>
        </p:nvSpPr>
        <p:spPr>
          <a:xfrm>
            <a:off x="8390878" y="1765356"/>
            <a:ext cx="410965" cy="138499"/>
          </a:xfrm>
          <a:prstGeom prst="rect">
            <a:avLst/>
          </a:prstGeom>
          <a:noFill/>
        </p:spPr>
        <p:txBody>
          <a:bodyPr wrap="square" lIns="0" tIns="0" rIns="0" bIns="0" rtlCol="0">
            <a:spAutoFit/>
          </a:bodyPr>
          <a:lstStyle/>
          <a:p>
            <a:pPr algn="ctr"/>
            <a:r>
              <a:rPr lang="en-US" sz="900" b="1" dirty="0">
                <a:solidFill>
                  <a:srgbClr val="07325F"/>
                </a:solidFill>
              </a:rPr>
              <a:t>140.0</a:t>
            </a:r>
          </a:p>
        </p:txBody>
      </p:sp>
      <p:sp>
        <p:nvSpPr>
          <p:cNvPr id="24" name="TextBox 23">
            <a:extLst>
              <a:ext uri="{FF2B5EF4-FFF2-40B4-BE49-F238E27FC236}">
                <a16:creationId xmlns:a16="http://schemas.microsoft.com/office/drawing/2014/main" id="{5BF7825E-946B-4AFE-A138-80D41F9604BB}"/>
              </a:ext>
            </a:extLst>
          </p:cNvPr>
          <p:cNvSpPr txBox="1"/>
          <p:nvPr/>
        </p:nvSpPr>
        <p:spPr>
          <a:xfrm>
            <a:off x="8390878" y="2283314"/>
            <a:ext cx="410965" cy="138499"/>
          </a:xfrm>
          <a:prstGeom prst="rect">
            <a:avLst/>
          </a:prstGeom>
          <a:noFill/>
        </p:spPr>
        <p:txBody>
          <a:bodyPr wrap="square" lIns="0" tIns="0" rIns="0" bIns="0" rtlCol="0">
            <a:spAutoFit/>
          </a:bodyPr>
          <a:lstStyle/>
          <a:p>
            <a:pPr algn="ctr"/>
            <a:r>
              <a:rPr lang="en-US" sz="900" b="1" dirty="0">
                <a:solidFill>
                  <a:srgbClr val="7BA7D3"/>
                </a:solidFill>
              </a:rPr>
              <a:t>98.8</a:t>
            </a:r>
          </a:p>
        </p:txBody>
      </p:sp>
      <p:sp>
        <p:nvSpPr>
          <p:cNvPr id="25" name="TextBox 24">
            <a:extLst>
              <a:ext uri="{FF2B5EF4-FFF2-40B4-BE49-F238E27FC236}">
                <a16:creationId xmlns:a16="http://schemas.microsoft.com/office/drawing/2014/main" id="{7DC3870B-BAD4-48BD-9B6A-91CE2CA71486}"/>
              </a:ext>
            </a:extLst>
          </p:cNvPr>
          <p:cNvSpPr txBox="1"/>
          <p:nvPr/>
        </p:nvSpPr>
        <p:spPr>
          <a:xfrm>
            <a:off x="8390878" y="4643973"/>
            <a:ext cx="410965" cy="138499"/>
          </a:xfrm>
          <a:prstGeom prst="rect">
            <a:avLst/>
          </a:prstGeom>
          <a:noFill/>
        </p:spPr>
        <p:txBody>
          <a:bodyPr wrap="square" lIns="0" tIns="0" rIns="0" bIns="0" rtlCol="0">
            <a:spAutoFit/>
          </a:bodyPr>
          <a:lstStyle/>
          <a:p>
            <a:pPr algn="ctr"/>
            <a:r>
              <a:rPr lang="en-US" sz="900" b="1" dirty="0">
                <a:solidFill>
                  <a:srgbClr val="07325F"/>
                </a:solidFill>
              </a:rPr>
              <a:t>97.0</a:t>
            </a:r>
          </a:p>
        </p:txBody>
      </p:sp>
      <p:sp>
        <p:nvSpPr>
          <p:cNvPr id="26" name="TextBox 25">
            <a:extLst>
              <a:ext uri="{FF2B5EF4-FFF2-40B4-BE49-F238E27FC236}">
                <a16:creationId xmlns:a16="http://schemas.microsoft.com/office/drawing/2014/main" id="{9D16C372-E14E-4A24-8C25-8EDDA6862135}"/>
              </a:ext>
            </a:extLst>
          </p:cNvPr>
          <p:cNvSpPr txBox="1"/>
          <p:nvPr/>
        </p:nvSpPr>
        <p:spPr>
          <a:xfrm>
            <a:off x="8390878" y="4458616"/>
            <a:ext cx="410965" cy="138499"/>
          </a:xfrm>
          <a:prstGeom prst="rect">
            <a:avLst/>
          </a:prstGeom>
          <a:noFill/>
        </p:spPr>
        <p:txBody>
          <a:bodyPr wrap="square" lIns="0" tIns="0" rIns="0" bIns="0" rtlCol="0">
            <a:spAutoFit/>
          </a:bodyPr>
          <a:lstStyle/>
          <a:p>
            <a:pPr algn="ctr"/>
            <a:r>
              <a:rPr lang="en-US" sz="900" b="1" dirty="0">
                <a:solidFill>
                  <a:srgbClr val="7BA7D3"/>
                </a:solidFill>
              </a:rPr>
              <a:t>102.6</a:t>
            </a:r>
          </a:p>
        </p:txBody>
      </p:sp>
      <p:graphicFrame>
        <p:nvGraphicFramePr>
          <p:cNvPr id="28" name="Chart 27">
            <a:extLst>
              <a:ext uri="{FF2B5EF4-FFF2-40B4-BE49-F238E27FC236}">
                <a16:creationId xmlns:a16="http://schemas.microsoft.com/office/drawing/2014/main" id="{91C289EC-E369-44D0-ABDD-9EB4EAAEB4DE}"/>
              </a:ext>
            </a:extLst>
          </p:cNvPr>
          <p:cNvGraphicFramePr>
            <a:graphicFrameLocks/>
          </p:cNvGraphicFramePr>
          <p:nvPr>
            <p:extLst>
              <p:ext uri="{D42A27DB-BD31-4B8C-83A1-F6EECF244321}">
                <p14:modId xmlns:p14="http://schemas.microsoft.com/office/powerpoint/2010/main" val="1904512835"/>
              </p:ext>
            </p:extLst>
          </p:nvPr>
        </p:nvGraphicFramePr>
        <p:xfrm>
          <a:off x="339635" y="4368030"/>
          <a:ext cx="8204200" cy="2004060"/>
        </p:xfrm>
        <a:graphic>
          <a:graphicData uri="http://schemas.openxmlformats.org/drawingml/2006/chart">
            <c:chart xmlns:c="http://schemas.openxmlformats.org/drawingml/2006/chart" xmlns:r="http://schemas.openxmlformats.org/officeDocument/2006/relationships" r:id="rId4"/>
          </a:graphicData>
        </a:graphic>
      </p:graphicFrame>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18</a:t>
            </a:r>
          </a:p>
        </p:txBody>
      </p:sp>
    </p:spTree>
    <p:extLst>
      <p:ext uri="{BB962C8B-B14F-4D97-AF65-F5344CB8AC3E}">
        <p14:creationId xmlns:p14="http://schemas.microsoft.com/office/powerpoint/2010/main" val="2724483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42900" y="136290"/>
            <a:ext cx="7127748" cy="585216"/>
          </a:xfrm>
        </p:spPr>
        <p:txBody>
          <a:bodyPr/>
          <a:lstStyle/>
          <a:p>
            <a:r>
              <a:rPr lang="en-US" dirty="0"/>
              <a:t>Historical and Projected Financial Results – Downside Recession Case</a:t>
            </a:r>
          </a:p>
        </p:txBody>
      </p:sp>
      <p:graphicFrame>
        <p:nvGraphicFramePr>
          <p:cNvPr id="14" name="Table 13"/>
          <p:cNvGraphicFramePr>
            <a:graphicFrameLocks noGrp="1"/>
          </p:cNvGraphicFramePr>
          <p:nvPr>
            <p:extLst>
              <p:ext uri="{D42A27DB-BD31-4B8C-83A1-F6EECF244321}">
                <p14:modId xmlns:p14="http://schemas.microsoft.com/office/powerpoint/2010/main" val="3122741805"/>
              </p:ext>
            </p:extLst>
          </p:nvPr>
        </p:nvGraphicFramePr>
        <p:xfrm>
          <a:off x="337341" y="937100"/>
          <a:ext cx="8466138" cy="256032"/>
        </p:xfrm>
        <a:graphic>
          <a:graphicData uri="http://schemas.openxmlformats.org/drawingml/2006/table">
            <a:tbl>
              <a:tblPr firstRow="1" bandRow="1">
                <a:tableStyleId>{5C22544A-7EE6-4342-B048-85BDC9FD1C3A}</a:tableStyleId>
              </a:tblPr>
              <a:tblGrid>
                <a:gridCol w="8466138">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Illustrative</a:t>
                      </a:r>
                      <a:r>
                        <a:rPr lang="en-US" sz="1050" b="1" i="0" u="none" baseline="0" dirty="0">
                          <a:solidFill>
                            <a:srgbClr val="000000"/>
                          </a:solidFill>
                          <a:latin typeface="Tahoma" panose="020B0604030504040204" pitchFamily="34" charset="0"/>
                        </a:rPr>
                        <a:t> Downside Recession </a:t>
                      </a:r>
                      <a:r>
                        <a:rPr lang="en-US" sz="1050" b="1" i="0" u="none" dirty="0">
                          <a:solidFill>
                            <a:srgbClr val="000000"/>
                          </a:solidFill>
                          <a:latin typeface="Tahoma" panose="020B0604030504040204" pitchFamily="34" charset="0"/>
                        </a:rPr>
                        <a:t>Financial Snapshot</a:t>
                      </a: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5" name="Rectangle 224"/>
          <p:cNvSpPr>
            <a:spLocks noChangeArrowheads="1"/>
          </p:cNvSpPr>
          <p:nvPr/>
        </p:nvSpPr>
        <p:spPr bwMode="auto">
          <a:xfrm>
            <a:off x="342900" y="3934994"/>
            <a:ext cx="3952876" cy="2194560"/>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lvl="1" indent="-179388" defTabSz="855663" fontAlgn="base">
              <a:spcBef>
                <a:spcPts val="200"/>
              </a:spcBef>
              <a:spcAft>
                <a:spcPts val="200"/>
              </a:spcAft>
              <a:buClr>
                <a:srgbClr val="07325F"/>
              </a:buClr>
              <a:buSzPct val="100000"/>
              <a:buFont typeface="Wingdings" pitchFamily="2" charset="2"/>
              <a:buChar char="§"/>
              <a:tabLst>
                <a:tab pos="179388" algn="l"/>
              </a:tabLst>
            </a:pPr>
            <a:r>
              <a:rPr lang="en-US" sz="900" dirty="0">
                <a:latin typeface="Tahoma" panose="020B0604030504040204" pitchFamily="34" charset="0"/>
              </a:rPr>
              <a:t>2015 – 2017E revenue, gross profit and adjusted EBITDA provided by management</a:t>
            </a:r>
          </a:p>
          <a:p>
            <a:pPr marL="179388" indent="-179388" defTabSz="855663" fontAlgn="base">
              <a:spcBef>
                <a:spcPts val="200"/>
              </a:spcBef>
              <a:spcAft>
                <a:spcPts val="200"/>
              </a:spcAft>
              <a:buClr>
                <a:srgbClr val="07325F"/>
              </a:buClr>
              <a:buSzPct val="100000"/>
              <a:buFont typeface="Wingdings" pitchFamily="2" charset="2"/>
              <a:buChar char="§"/>
              <a:tabLst>
                <a:tab pos="179388" algn="l"/>
              </a:tabLst>
            </a:pPr>
            <a:r>
              <a:rPr lang="en-US" sz="900" dirty="0">
                <a:latin typeface="Tahoma" panose="020B0604030504040204" pitchFamily="34" charset="0"/>
              </a:rPr>
              <a:t>2018P – 2022P</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Applying an industry benchmark from the most recent recessionary cycle while also accounting for the initiatives implemented to enhance business stability, the Company would exhibit the above pattern of revenue growth prior to full top-line “recovery”</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Gross profit margin remains flat through the projection period since nearly all costs of sales are variable expenses</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EBITDA margins are projected to contract in 2019P as the Company tactically repositions its business segments for growth </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~1.0% capex as a percentage of revenue (average 2011 – 2014)</a:t>
            </a:r>
          </a:p>
        </p:txBody>
      </p:sp>
      <p:graphicFrame>
        <p:nvGraphicFramePr>
          <p:cNvPr id="16" name="Table 15"/>
          <p:cNvGraphicFramePr>
            <a:graphicFrameLocks noGrp="1"/>
          </p:cNvGraphicFramePr>
          <p:nvPr>
            <p:extLst>
              <p:ext uri="{D42A27DB-BD31-4B8C-83A1-F6EECF244321}">
                <p14:modId xmlns:p14="http://schemas.microsoft.com/office/powerpoint/2010/main" val="3365070405"/>
              </p:ext>
            </p:extLst>
          </p:nvPr>
        </p:nvGraphicFramePr>
        <p:xfrm>
          <a:off x="342902" y="3645883"/>
          <a:ext cx="3959256" cy="256032"/>
        </p:xfrm>
        <a:graphic>
          <a:graphicData uri="http://schemas.openxmlformats.org/drawingml/2006/table">
            <a:tbl>
              <a:tblPr firstRow="1" bandRow="1">
                <a:tableStyleId>{5C22544A-7EE6-4342-B048-85BDC9FD1C3A}</a:tableStyleId>
              </a:tblPr>
              <a:tblGrid>
                <a:gridCol w="3959256">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Key Assumptions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2176755076"/>
              </p:ext>
            </p:extLst>
          </p:nvPr>
        </p:nvGraphicFramePr>
        <p:xfrm>
          <a:off x="4840256" y="3645883"/>
          <a:ext cx="3959256" cy="256032"/>
        </p:xfrm>
        <a:graphic>
          <a:graphicData uri="http://schemas.openxmlformats.org/drawingml/2006/table">
            <a:tbl>
              <a:tblPr firstRow="1" bandRow="1">
                <a:tableStyleId>{5C22544A-7EE6-4342-B048-85BDC9FD1C3A}</a:tableStyleId>
              </a:tblPr>
              <a:tblGrid>
                <a:gridCol w="3959256">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Key</a:t>
                      </a:r>
                      <a:r>
                        <a:rPr lang="en-US" sz="1050" b="1" i="0" u="none" baseline="0" dirty="0">
                          <a:solidFill>
                            <a:srgbClr val="000000"/>
                          </a:solidFill>
                          <a:latin typeface="+mn-lt"/>
                        </a:rPr>
                        <a:t> Takeaways</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19" name="Rectangle 224"/>
          <p:cNvSpPr>
            <a:spLocks noChangeArrowheads="1"/>
          </p:cNvSpPr>
          <p:nvPr/>
        </p:nvSpPr>
        <p:spPr bwMode="auto">
          <a:xfrm>
            <a:off x="4840256" y="3934994"/>
            <a:ext cx="3952876" cy="2194560"/>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0" tIns="0" rIns="0" bIns="0" anchor="t" anchorCtr="0"/>
          <a:lstStyle/>
          <a:p>
            <a:pPr marL="179388" indent="-179388" defTabSz="855663" fontAlgn="base">
              <a:spcBef>
                <a:spcPts val="200"/>
              </a:spcBef>
              <a:spcAft>
                <a:spcPts val="200"/>
              </a:spcAft>
              <a:buClr>
                <a:srgbClr val="07325F"/>
              </a:buClr>
              <a:buSzPct val="100000"/>
              <a:buFont typeface="Wingdings" pitchFamily="2" charset="2"/>
              <a:buChar char="§"/>
              <a:tabLst>
                <a:tab pos="179388" algn="l"/>
              </a:tabLst>
            </a:pPr>
            <a:r>
              <a:rPr lang="en-US" sz="900" dirty="0">
                <a:latin typeface="Tahoma" panose="020B0604030504040204" pitchFamily="34" charset="0"/>
              </a:rPr>
              <a:t>Due to the initiatives taken by Lucas Group’s management team, the Company is operating from a significantly more stable position today: </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Reorganization into functional areas</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altLang="en-US" sz="900" kern="0" dirty="0">
                <a:ea typeface="MS PGothic" pitchFamily="34" charset="-128"/>
                <a:cs typeface="Arial" panose="020B0604020202020204" pitchFamily="34" charset="0"/>
              </a:rPr>
              <a:t>Conscious shift in revenue mix away from permanent placement</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Heightened brand awareness </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Reduced Producer turnover </a:t>
            </a:r>
          </a:p>
          <a:p>
            <a:pPr marL="344488" lvl="1" indent="-171450" defTabSz="855663" fontAlgn="base">
              <a:spcBef>
                <a:spcPts val="200"/>
              </a:spcBef>
              <a:spcAft>
                <a:spcPts val="200"/>
              </a:spcAft>
              <a:buClr>
                <a:srgbClr val="07325F"/>
              </a:buClr>
              <a:buSzPct val="100000"/>
              <a:buFont typeface="Arial"/>
              <a:buChar char="-"/>
              <a:tabLst>
                <a:tab pos="179388" algn="l"/>
              </a:tabLst>
            </a:pPr>
            <a:r>
              <a:rPr lang="en-US" sz="900" dirty="0">
                <a:latin typeface="Tahoma" panose="020B0604030504040204" pitchFamily="34" charset="0"/>
              </a:rPr>
              <a:t>Enhanced internal controls </a:t>
            </a:r>
          </a:p>
          <a:p>
            <a:pPr marL="179388" indent="-179388" defTabSz="855663" fontAlgn="base">
              <a:spcBef>
                <a:spcPts val="200"/>
              </a:spcBef>
              <a:spcAft>
                <a:spcPts val="200"/>
              </a:spcAft>
              <a:buClr>
                <a:srgbClr val="07325F"/>
              </a:buClr>
              <a:buSzPct val="100000"/>
              <a:buFont typeface="Wingdings" pitchFamily="2" charset="2"/>
              <a:buChar char="§"/>
              <a:tabLst>
                <a:tab pos="179388" algn="l"/>
              </a:tabLst>
            </a:pPr>
            <a:r>
              <a:rPr lang="en-US" sz="900" dirty="0">
                <a:latin typeface="Tahoma" panose="020B0604030504040204" pitchFamily="34" charset="0"/>
              </a:rPr>
              <a:t>Having navigated Lucas Group out of the prior downturn in 2009, the Company’s senior management team has significant experience managing the business through challenging economic environments and would rapidly adapt Lucas Group’s cost structure to changing industry conditions </a:t>
            </a:r>
          </a:p>
        </p:txBody>
      </p:sp>
      <p:sp>
        <p:nvSpPr>
          <p:cNvPr id="11" name="Rectangle 10">
            <a:extLst>
              <a:ext uri="{FF2B5EF4-FFF2-40B4-BE49-F238E27FC236}">
                <a16:creationId xmlns:a16="http://schemas.microsoft.com/office/drawing/2014/main" id="{64A3A278-049B-4C18-AF3B-93FC44ED46F3}"/>
              </a:ext>
            </a:extLst>
          </p:cNvPr>
          <p:cNvSpPr/>
          <p:nvPr/>
        </p:nvSpPr>
        <p:spPr>
          <a:xfrm>
            <a:off x="337341" y="5988205"/>
            <a:ext cx="8462171" cy="366485"/>
          </a:xfrm>
          <a:prstGeom prst="rect">
            <a:avLst/>
          </a:prstGeom>
          <a:solidFill>
            <a:srgbClr val="336699"/>
          </a:solidFill>
          <a:ln w="9525" cap="flat" cmpd="sng" algn="ctr">
            <a:noFill/>
            <a:prstDash val="solid"/>
            <a:bevel/>
          </a:ln>
          <a:effectLst/>
          <a:extLst>
            <a:ext uri="{91240B29-F687-4F45-9708-019B960494DF}">
              <a14:hiddenLine xmlns:a14="http://schemas.microsoft.com/office/drawing/2010/main" w="9525" cap="flat" cmpd="sng" algn="ctr">
                <a:solidFill>
                  <a:schemeClr val="bg1"/>
                </a:solidFill>
                <a:prstDash val="solid"/>
                <a:bevel/>
              </a14:hiddenLine>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defTabSz="855663">
              <a:buClr>
                <a:srgbClr val="000080"/>
              </a:buClr>
              <a:buFont typeface="Wingdings" pitchFamily="2" charset="2"/>
              <a:buNone/>
            </a:pPr>
            <a:r>
              <a:rPr lang="en-US" sz="1000" b="1" dirty="0">
                <a:solidFill>
                  <a:schemeClr val="bg1"/>
                </a:solidFill>
                <a:cs typeface="Arial" pitchFamily="34" charset="0"/>
              </a:rPr>
              <a:t>Lincoln will work closely with Lucas management to articulate the extensive initiatives Lucas has taken to reduce its downside risk significantly improving its ability to perform despite market cyclicality</a:t>
            </a:r>
          </a:p>
        </p:txBody>
      </p:sp>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19</a:t>
            </a:r>
          </a:p>
        </p:txBody>
      </p:sp>
      <p:pic>
        <p:nvPicPr>
          <p:cNvPr id="5" name="Picture 4"/>
          <p:cNvPicPr>
            <a:picLocks noChangeAspect="1"/>
          </p:cNvPicPr>
          <p:nvPr/>
        </p:nvPicPr>
        <p:blipFill>
          <a:blip r:embed="rId2"/>
          <a:stretch>
            <a:fillRect/>
          </a:stretch>
        </p:blipFill>
        <p:spPr>
          <a:xfrm>
            <a:off x="342900" y="1265211"/>
            <a:ext cx="8458200" cy="2289426"/>
          </a:xfrm>
          <a:prstGeom prst="rect">
            <a:avLst/>
          </a:prstGeom>
        </p:spPr>
      </p:pic>
    </p:spTree>
    <p:extLst>
      <p:ext uri="{BB962C8B-B14F-4D97-AF65-F5344CB8AC3E}">
        <p14:creationId xmlns:p14="http://schemas.microsoft.com/office/powerpoint/2010/main" val="1156597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Box"/>
          <p:cNvSpPr txBox="1"/>
          <p:nvPr>
            <p:custDataLst>
              <p:tags r:id="rId1"/>
            </p:custDataLst>
          </p:nvPr>
        </p:nvSpPr>
        <p:spPr>
          <a:xfrm>
            <a:off x="342899" y="718820"/>
            <a:ext cx="8575675" cy="230832"/>
          </a:xfrm>
          <a:prstGeom prst="rect">
            <a:avLst/>
          </a:prstGeom>
          <a:noFill/>
        </p:spPr>
        <p:txBody>
          <a:bodyPr vert="horz" wrap="square" lIns="0" tIns="45720" rIns="0" bIns="0" rtlCol="0" anchor="t">
            <a:spAutoFit/>
          </a:bodyPr>
          <a:lstStyle/>
          <a:p>
            <a:r>
              <a:rPr lang="en-US" sz="1200" i="1" dirty="0">
                <a:solidFill>
                  <a:srgbClr val="07325F"/>
                </a:solidFill>
              </a:rPr>
              <a:t>Lincoln International will dedicate senior resources to ensure the most successful outcome for Lucas and Orchard</a:t>
            </a:r>
          </a:p>
        </p:txBody>
      </p:sp>
      <p:graphicFrame>
        <p:nvGraphicFramePr>
          <p:cNvPr id="8" name="Table 7"/>
          <p:cNvGraphicFramePr>
            <a:graphicFrameLocks noGrp="1"/>
          </p:cNvGraphicFramePr>
          <p:nvPr>
            <p:extLst>
              <p:ext uri="{D42A27DB-BD31-4B8C-83A1-F6EECF244321}">
                <p14:modId xmlns:p14="http://schemas.microsoft.com/office/powerpoint/2010/main" val="4234979421"/>
              </p:ext>
            </p:extLst>
          </p:nvPr>
        </p:nvGraphicFramePr>
        <p:xfrm>
          <a:off x="342899" y="5299722"/>
          <a:ext cx="8458200" cy="256032"/>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Global</a:t>
                      </a:r>
                      <a:r>
                        <a:rPr lang="en-US" sz="1050" b="1" i="0" u="none" baseline="0" dirty="0">
                          <a:solidFill>
                            <a:srgbClr val="000000"/>
                          </a:solidFill>
                          <a:latin typeface="+mn-lt"/>
                        </a:rPr>
                        <a:t> Resources</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34619513"/>
              </p:ext>
            </p:extLst>
          </p:nvPr>
        </p:nvGraphicFramePr>
        <p:xfrm>
          <a:off x="342899" y="1179666"/>
          <a:ext cx="6316693" cy="256032"/>
        </p:xfrm>
        <a:graphic>
          <a:graphicData uri="http://schemas.openxmlformats.org/drawingml/2006/table">
            <a:tbl>
              <a:tblPr firstRow="1" bandRow="1">
                <a:tableStyleId>{5C22544A-7EE6-4342-B048-85BDC9FD1C3A}</a:tableStyleId>
              </a:tblPr>
              <a:tblGrid>
                <a:gridCol w="6316693">
                  <a:extLst>
                    <a:ext uri="{9D8B030D-6E8A-4147-A177-3AD203B41FA5}">
                      <a16:colId xmlns:a16="http://schemas.microsoft.com/office/drawing/2014/main" val="20000"/>
                    </a:ext>
                  </a:extLst>
                </a:gridCol>
              </a:tblGrid>
              <a:tr h="256032">
                <a:tc>
                  <a:txBody>
                    <a:bodyPr/>
                    <a:lstStyle/>
                    <a:p>
                      <a:pPr algn="l"/>
                      <a:r>
                        <a:rPr lang="en-US" sz="1050" b="1" i="0" u="none" baseline="0" dirty="0">
                          <a:solidFill>
                            <a:srgbClr val="000000"/>
                          </a:solidFill>
                          <a:latin typeface="+mn-lt"/>
                        </a:rPr>
                        <a:t>M&amp;A Execution Team</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pSp>
        <p:nvGrpSpPr>
          <p:cNvPr id="14" name="Group 13"/>
          <p:cNvGrpSpPr/>
          <p:nvPr/>
        </p:nvGrpSpPr>
        <p:grpSpPr>
          <a:xfrm>
            <a:off x="2503932" y="6004368"/>
            <a:ext cx="1977327" cy="382350"/>
            <a:chOff x="2379113" y="6004368"/>
            <a:chExt cx="1977327" cy="382350"/>
          </a:xfrm>
        </p:grpSpPr>
        <p:sp>
          <p:nvSpPr>
            <p:cNvPr id="15" name="Rectangle 20"/>
            <p:cNvSpPr>
              <a:spLocks noChangeArrowheads="1"/>
            </p:cNvSpPr>
            <p:nvPr/>
          </p:nvSpPr>
          <p:spPr bwMode="auto">
            <a:xfrm>
              <a:off x="2379113" y="6004368"/>
              <a:ext cx="1977327"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Ivan Marina</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Spain</a:t>
              </a:r>
            </a:p>
          </p:txBody>
        </p:sp>
        <p:pic>
          <p:nvPicPr>
            <p:cNvPr id="16" name="Picture 21"/>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60084" y="6023790"/>
              <a:ext cx="183302" cy="107892"/>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17" name="Picture 1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06756" y="6040233"/>
              <a:ext cx="265676" cy="3453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4664964" y="6004368"/>
            <a:ext cx="1977327" cy="382350"/>
            <a:chOff x="4602554" y="6004368"/>
            <a:chExt cx="1977327" cy="382350"/>
          </a:xfrm>
        </p:grpSpPr>
        <p:sp>
          <p:nvSpPr>
            <p:cNvPr id="19" name="Rectangle 20"/>
            <p:cNvSpPr>
              <a:spLocks noChangeArrowheads="1"/>
            </p:cNvSpPr>
            <p:nvPr/>
          </p:nvSpPr>
          <p:spPr bwMode="auto">
            <a:xfrm>
              <a:off x="4602554" y="6004368"/>
              <a:ext cx="1977327"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Filippo Lardera</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Italy</a:t>
              </a:r>
            </a:p>
          </p:txBody>
        </p:sp>
        <p:pic>
          <p:nvPicPr>
            <p:cNvPr id="20" name="Picture 43" descr="H:\Williams Lea\Libraries\Flags\Updated Flags\Italy\Italy.emf"/>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380447" y="6030247"/>
              <a:ext cx="184453" cy="108065"/>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1"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l="21021" t="11215" r="21021" b="30826"/>
            <a:stretch/>
          </p:blipFill>
          <p:spPr bwMode="auto">
            <a:xfrm>
              <a:off x="6095607" y="6039127"/>
              <a:ext cx="230862" cy="34759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6825995" y="6004368"/>
            <a:ext cx="1977328" cy="382350"/>
            <a:chOff x="6825995" y="6004368"/>
            <a:chExt cx="1977328" cy="382350"/>
          </a:xfrm>
        </p:grpSpPr>
        <p:sp>
          <p:nvSpPr>
            <p:cNvPr id="23" name="Rectangle 20"/>
            <p:cNvSpPr>
              <a:spLocks noChangeArrowheads="1"/>
            </p:cNvSpPr>
            <p:nvPr/>
          </p:nvSpPr>
          <p:spPr bwMode="auto">
            <a:xfrm>
              <a:off x="6825995" y="6004368"/>
              <a:ext cx="1977328"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Joe Chang</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China</a:t>
              </a:r>
            </a:p>
          </p:txBody>
        </p:sp>
        <p:pic>
          <p:nvPicPr>
            <p:cNvPr id="24" name="Picture 59" descr="H:\Williams Lea\Libraries\Flags\Updated Flags\China\China.emf"/>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582418" y="6028968"/>
              <a:ext cx="184453" cy="108065"/>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25" name="Picture 4" descr="H:\Williams Lea\Libraries\Banker Photos\Working Folder\China\Chang,-Joe_Resized_No-Background.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248657" y="6039246"/>
              <a:ext cx="265585" cy="347472"/>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26" name="Table 25"/>
          <p:cNvGraphicFramePr>
            <a:graphicFrameLocks noGrp="1"/>
          </p:cNvGraphicFramePr>
          <p:nvPr>
            <p:extLst>
              <p:ext uri="{D42A27DB-BD31-4B8C-83A1-F6EECF244321}">
                <p14:modId xmlns:p14="http://schemas.microsoft.com/office/powerpoint/2010/main" val="3807608178"/>
              </p:ext>
            </p:extLst>
          </p:nvPr>
        </p:nvGraphicFramePr>
        <p:xfrm>
          <a:off x="6823082" y="3222390"/>
          <a:ext cx="1978017" cy="256032"/>
        </p:xfrm>
        <a:graphic>
          <a:graphicData uri="http://schemas.openxmlformats.org/drawingml/2006/table">
            <a:tbl>
              <a:tblPr firstRow="1" bandRow="1">
                <a:tableStyleId>{5C22544A-7EE6-4342-B048-85BDC9FD1C3A}</a:tableStyleId>
              </a:tblPr>
              <a:tblGrid>
                <a:gridCol w="1978017">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Financial Sponsors Group</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224869834"/>
              </p:ext>
            </p:extLst>
          </p:nvPr>
        </p:nvGraphicFramePr>
        <p:xfrm>
          <a:off x="6823082" y="1179666"/>
          <a:ext cx="1978017" cy="256032"/>
        </p:xfrm>
        <a:graphic>
          <a:graphicData uri="http://schemas.openxmlformats.org/drawingml/2006/table">
            <a:tbl>
              <a:tblPr firstRow="1" bandRow="1">
                <a:tableStyleId>{5C22544A-7EE6-4342-B048-85BDC9FD1C3A}</a:tableStyleId>
              </a:tblPr>
              <a:tblGrid>
                <a:gridCol w="1978017">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Debt Advisory Group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pSp>
        <p:nvGrpSpPr>
          <p:cNvPr id="32" name="Group 31"/>
          <p:cNvGrpSpPr/>
          <p:nvPr/>
        </p:nvGrpSpPr>
        <p:grpSpPr>
          <a:xfrm>
            <a:off x="6825995" y="5593506"/>
            <a:ext cx="1977327" cy="382350"/>
            <a:chOff x="6825995" y="5593506"/>
            <a:chExt cx="1977327" cy="382350"/>
          </a:xfrm>
        </p:grpSpPr>
        <p:sp>
          <p:nvSpPr>
            <p:cNvPr id="33" name="Rectangle 20"/>
            <p:cNvSpPr>
              <a:spLocks noChangeArrowheads="1"/>
            </p:cNvSpPr>
            <p:nvPr/>
          </p:nvSpPr>
          <p:spPr bwMode="auto">
            <a:xfrm>
              <a:off x="6825995" y="5593506"/>
              <a:ext cx="1977327"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latin typeface="Tahoma" panose="020B0604030504040204" pitchFamily="34" charset="0"/>
                </a:rPr>
                <a:t>Steffen Leckert</a:t>
              </a:r>
              <a:endParaRPr lang="en-US" sz="700" b="1" dirty="0">
                <a:solidFill>
                  <a:srgbClr val="000000"/>
                </a:solidFill>
              </a:endParaRP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Germany</a:t>
              </a:r>
            </a:p>
          </p:txBody>
        </p:sp>
        <p:pic>
          <p:nvPicPr>
            <p:cNvPr id="34" name="Picture 2" descr="H:\Williams Lea\Libraries\Flags\Updated Flags\Germany\Germany no Crest.emf"/>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583288" y="5612842"/>
              <a:ext cx="183581" cy="108065"/>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5" name="Picture 3"/>
            <p:cNvPicPr>
              <a:picLocks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8258751" y="5629756"/>
              <a:ext cx="265176" cy="34472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6" name="Group 35"/>
          <p:cNvGrpSpPr/>
          <p:nvPr/>
        </p:nvGrpSpPr>
        <p:grpSpPr>
          <a:xfrm>
            <a:off x="2503931" y="5588241"/>
            <a:ext cx="1977327" cy="383629"/>
            <a:chOff x="2379113" y="5588241"/>
            <a:chExt cx="1977327" cy="383629"/>
          </a:xfrm>
        </p:grpSpPr>
        <p:sp>
          <p:nvSpPr>
            <p:cNvPr id="37" name="Rectangle 20"/>
            <p:cNvSpPr>
              <a:spLocks noChangeArrowheads="1"/>
            </p:cNvSpPr>
            <p:nvPr/>
          </p:nvSpPr>
          <p:spPr bwMode="auto">
            <a:xfrm>
              <a:off x="2379113" y="5588241"/>
              <a:ext cx="1977327"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Gaurav Marathe</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India</a:t>
              </a:r>
            </a:p>
          </p:txBody>
        </p:sp>
        <p:pic>
          <p:nvPicPr>
            <p:cNvPr id="38" name="Picture 29" descr="H:\Williams Lea\Libraries\Flags\Updated Flags\India\India.emf"/>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4132674" y="5612457"/>
              <a:ext cx="187313" cy="109728"/>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9" name="Picture 2" descr="H:\Libraries\Banker Photos\India\Marathe, Gaurav\Marathe,-Gaurav_No_Background.png"/>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06756" y="5624398"/>
              <a:ext cx="265176" cy="347472"/>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Rectangle 20"/>
          <p:cNvSpPr>
            <a:spLocks noChangeArrowheads="1"/>
          </p:cNvSpPr>
          <p:nvPr/>
        </p:nvSpPr>
        <p:spPr bwMode="auto">
          <a:xfrm>
            <a:off x="342899" y="5593506"/>
            <a:ext cx="1977328"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latin typeface="Tahoma" panose="020B0604030504040204" pitchFamily="34" charset="0"/>
              </a:rPr>
              <a:t>Dominique Lecendreux</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France</a:t>
            </a:r>
          </a:p>
        </p:txBody>
      </p:sp>
      <p:pic>
        <p:nvPicPr>
          <p:cNvPr id="41" name="Picture 107" descr="H:\Williams Lea\Libraries\Flags\Updated Flags\France\France.emf"/>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2122719" y="5619385"/>
            <a:ext cx="184453" cy="108065"/>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42" name="Picture 6"/>
          <p:cNvPicPr>
            <a:picLocks noChangeArrowheads="1"/>
          </p:cNvPicPr>
          <p:nvPr/>
        </p:nvPicPr>
        <p:blipFill>
          <a:blip r:embed="rId14">
            <a:extLst>
              <a:ext uri="{28A0092B-C50C-407E-A947-70E740481C1C}">
                <a14:useLocalDpi xmlns:a14="http://schemas.microsoft.com/office/drawing/2010/main" val="0"/>
              </a:ext>
            </a:extLst>
          </a:blip>
          <a:stretch>
            <a:fillRect/>
          </a:stretch>
        </p:blipFill>
        <p:spPr bwMode="auto">
          <a:xfrm>
            <a:off x="1817740" y="5629637"/>
            <a:ext cx="265176" cy="34472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4" name="Picture 127" descr="H:\Williams Lea\Libraries\Flags\Updated Flags\United States\United States.emf"/>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276844" y="1557335"/>
            <a:ext cx="308019" cy="17373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nvGrpSpPr>
          <p:cNvPr id="46" name="Group 45"/>
          <p:cNvGrpSpPr/>
          <p:nvPr/>
        </p:nvGrpSpPr>
        <p:grpSpPr>
          <a:xfrm>
            <a:off x="6825995" y="3568962"/>
            <a:ext cx="1978707" cy="1683688"/>
            <a:chOff x="6825995" y="1491593"/>
            <a:chExt cx="1978707" cy="1683688"/>
          </a:xfrm>
        </p:grpSpPr>
        <p:sp>
          <p:nvSpPr>
            <p:cNvPr id="47" name="Rectangle 41"/>
            <p:cNvSpPr>
              <a:spLocks noChangeArrowheads="1"/>
            </p:cNvSpPr>
            <p:nvPr/>
          </p:nvSpPr>
          <p:spPr bwMode="auto">
            <a:xfrm>
              <a:off x="6825995" y="1491593"/>
              <a:ext cx="1975104" cy="1680675"/>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720" rIns="274320" bIns="10792"/>
            <a:lstStyle/>
            <a:p>
              <a:pPr>
                <a:buClr>
                  <a:srgbClr val="07325F"/>
                </a:buClr>
                <a:buSzPct val="100000"/>
              </a:pPr>
              <a:r>
                <a:rPr lang="en-US" sz="800" b="1" dirty="0"/>
                <a:t>Sam Valenzisi</a:t>
              </a:r>
            </a:p>
            <a:p>
              <a:pPr>
                <a:buClr>
                  <a:srgbClr val="07325F"/>
                </a:buClr>
                <a:buSzPct val="100000"/>
              </a:pPr>
              <a:r>
                <a:rPr lang="en-US" sz="700" dirty="0"/>
                <a:t>Managing Director</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Officer in the Financial Sponsors Group</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Previously with Piper Jaffray and William Blair</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MBA from the </a:t>
              </a:r>
              <a:r>
                <a:rPr lang="en-US" sz="700" kern="0" dirty="0">
                  <a:solidFill>
                    <a:srgbClr val="000000"/>
                  </a:solidFill>
                  <a:latin typeface="Tahoma" panose="020B0604030504040204" pitchFamily="34" charset="0"/>
                  <a:ea typeface="Tahoma" panose="020B0604030504040204" pitchFamily="34" charset="0"/>
                  <a:cs typeface="Tahoma" panose="020B0604030504040204" pitchFamily="34" charset="0"/>
                </a:rPr>
                <a:t>University of Chicago’s Booth School of Business</a:t>
              </a:r>
              <a:endParaRPr lang="en-US" sz="700" kern="0" dirty="0">
                <a:solidFill>
                  <a:srgbClr val="000000"/>
                </a:solidFill>
                <a:ea typeface="Tahoma" panose="020B0604030504040204" pitchFamily="34" charset="0"/>
                <a:cs typeface="Tahoma" panose="020B0604030504040204" pitchFamily="34" charset="0"/>
              </a:endParaRPr>
            </a:p>
            <a:p>
              <a:pPr defTabSz="765175" fontAlgn="base">
                <a:spcBef>
                  <a:spcPts val="100"/>
                </a:spcBef>
                <a:spcAft>
                  <a:spcPct val="0"/>
                </a:spcAft>
                <a:buClr>
                  <a:srgbClr val="07325F"/>
                </a:buClr>
                <a:buSzPct val="100000"/>
                <a:defRPr/>
              </a:pPr>
              <a:endParaRPr lang="en-US" sz="700" kern="0" dirty="0">
                <a:solidFill>
                  <a:srgbClr val="000000"/>
                </a:solidFill>
                <a:ea typeface="Tahoma" panose="020B0604030504040204" pitchFamily="34" charset="0"/>
                <a:cs typeface="Tahoma" panose="020B0604030504040204" pitchFamily="34" charset="0"/>
              </a:endParaRPr>
            </a:p>
            <a:p>
              <a:pPr defTabSz="765175" fontAlgn="base">
                <a:spcBef>
                  <a:spcPts val="100"/>
                </a:spcBef>
                <a:spcAft>
                  <a:spcPct val="0"/>
                </a:spcAft>
                <a:buClr>
                  <a:srgbClr val="07325F"/>
                </a:buClr>
                <a:buSzPct val="100000"/>
                <a:defRPr/>
              </a:pPr>
              <a:endParaRPr lang="en-US" sz="700" kern="0" dirty="0">
                <a:solidFill>
                  <a:srgbClr val="000000"/>
                </a:solidFill>
                <a:ea typeface="Tahoma" panose="020B0604030504040204" pitchFamily="34" charset="0"/>
                <a:cs typeface="Tahoma" panose="020B0604030504040204" pitchFamily="34" charset="0"/>
              </a:endParaRPr>
            </a:p>
            <a:p>
              <a:pPr fontAlgn="base">
                <a:spcAft>
                  <a:spcPct val="0"/>
                </a:spcAft>
                <a:buClr>
                  <a:srgbClr val="07325F"/>
                </a:buClr>
                <a:buSzPct val="100000"/>
              </a:pPr>
              <a:r>
                <a:rPr lang="en-US" sz="700" b="1" dirty="0">
                  <a:solidFill>
                    <a:srgbClr val="07437F"/>
                  </a:solidFill>
                </a:rPr>
                <a:t>Key Roles</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Financial sponsor liaison</a:t>
              </a:r>
            </a:p>
          </p:txBody>
        </p:sp>
        <p:pic>
          <p:nvPicPr>
            <p:cNvPr id="48" name="Picture 127" descr="H:\Williams Lea\Libraries\Flags\Updated Flags\United States\United States.emf"/>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8463127" y="1567659"/>
              <a:ext cx="308019" cy="17373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49" name="Picture 5" descr="H:\Williams Lea\Libraries\Banker Photos\Working Folder\US\Valenzisi, Sam\Valenzisi,-Sam_No-Background.png"/>
            <p:cNvPicPr>
              <a:picLocks noChangeAspect="1" noChangeArrowheads="1"/>
            </p:cNvPicPr>
            <p:nvPr/>
          </p:nvPicPr>
          <p:blipFill rotWithShape="1">
            <a:blip r:embed="rId16">
              <a:extLst>
                <a:ext uri="{28A0092B-C50C-407E-A947-70E740481C1C}">
                  <a14:useLocalDpi xmlns:a14="http://schemas.microsoft.com/office/drawing/2010/main" val="0"/>
                </a:ext>
              </a:extLst>
            </a:blip>
            <a:srcRect l="5693" t="7033" r="5693" b="4351"/>
            <a:stretch/>
          </p:blipFill>
          <p:spPr bwMode="auto">
            <a:xfrm>
              <a:off x="8298265" y="2516913"/>
              <a:ext cx="506437" cy="658368"/>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Rectangle 20"/>
          <p:cNvSpPr>
            <a:spLocks noChangeArrowheads="1"/>
          </p:cNvSpPr>
          <p:nvPr/>
        </p:nvSpPr>
        <p:spPr bwMode="auto">
          <a:xfrm>
            <a:off x="342899" y="6004368"/>
            <a:ext cx="1977328"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pPr>
            <a:r>
              <a:rPr lang="en-US" sz="700" b="1" dirty="0">
                <a:solidFill>
                  <a:srgbClr val="000000"/>
                </a:solidFill>
              </a:rPr>
              <a:t>Tetsuya Fujii</a:t>
            </a:r>
          </a:p>
          <a:p>
            <a:pPr defTabSz="763559">
              <a:buClr>
                <a:srgbClr val="000080"/>
              </a:buClr>
            </a:pPr>
            <a:r>
              <a:rPr lang="en-US" sz="700" dirty="0">
                <a:solidFill>
                  <a:srgbClr val="000000"/>
                </a:solidFill>
              </a:rPr>
              <a:t>Managing Director</a:t>
            </a:r>
          </a:p>
          <a:p>
            <a:pPr defTabSz="763559">
              <a:buClr>
                <a:srgbClr val="000080"/>
              </a:buClr>
            </a:pPr>
            <a:r>
              <a:rPr lang="en-US" sz="700" dirty="0">
                <a:solidFill>
                  <a:srgbClr val="000000"/>
                </a:solidFill>
              </a:rPr>
              <a:t>Japan</a:t>
            </a:r>
          </a:p>
        </p:txBody>
      </p:sp>
      <p:pic>
        <p:nvPicPr>
          <p:cNvPr id="62" name="Picture 47" descr="H:\Williams Lea\Libraries\Flags\Updated Flags\Japan\Japan.emf"/>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2123870" y="6023704"/>
            <a:ext cx="183302" cy="108065"/>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63" name="Picture 2"/>
          <p:cNvPicPr>
            <a:picLocks noChangeAspect="1" noChangeArrowheads="1"/>
          </p:cNvPicPr>
          <p:nvPr/>
        </p:nvPicPr>
        <p:blipFill rotWithShape="1">
          <a:blip r:embed="rId18">
            <a:extLst>
              <a:ext uri="{28A0092B-C50C-407E-A947-70E740481C1C}">
                <a14:useLocalDpi xmlns:a14="http://schemas.microsoft.com/office/drawing/2010/main" val="0"/>
              </a:ext>
            </a:extLst>
          </a:blip>
          <a:srcRect l="15502" r="4756" b="20258"/>
          <a:stretch/>
        </p:blipFill>
        <p:spPr bwMode="auto">
          <a:xfrm>
            <a:off x="1819154" y="6031446"/>
            <a:ext cx="273287" cy="355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340094" y="1491593"/>
            <a:ext cx="2008993" cy="1858019"/>
            <a:chOff x="2522126" y="1491593"/>
            <a:chExt cx="2008993" cy="1858019"/>
          </a:xfrm>
        </p:grpSpPr>
        <p:grpSp>
          <p:nvGrpSpPr>
            <p:cNvPr id="58" name="Group 57"/>
            <p:cNvGrpSpPr/>
            <p:nvPr/>
          </p:nvGrpSpPr>
          <p:grpSpPr>
            <a:xfrm>
              <a:off x="2522126" y="1491593"/>
              <a:ext cx="2006231" cy="1858019"/>
              <a:chOff x="340094" y="1491593"/>
              <a:chExt cx="2006231" cy="1858019"/>
            </a:xfrm>
          </p:grpSpPr>
          <p:sp>
            <p:nvSpPr>
              <p:cNvPr id="59" name="Rectangle 41"/>
              <p:cNvSpPr>
                <a:spLocks noChangeArrowheads="1"/>
              </p:cNvSpPr>
              <p:nvPr/>
            </p:nvSpPr>
            <p:spPr bwMode="auto">
              <a:xfrm>
                <a:off x="340094" y="1491593"/>
                <a:ext cx="2006231" cy="1858019"/>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720" rIns="274320" bIns="10792"/>
              <a:lstStyle/>
              <a:p>
                <a:pPr marL="177800" indent="-177800"/>
                <a:r>
                  <a:rPr lang="en-US" sz="800" b="1" dirty="0">
                    <a:solidFill>
                      <a:srgbClr val="000000"/>
                    </a:solidFill>
                  </a:rPr>
                  <a:t>Mike Iannelli</a:t>
                </a:r>
              </a:p>
              <a:p>
                <a:pPr>
                  <a:buClr>
                    <a:srgbClr val="07325F"/>
                  </a:buClr>
                  <a:buSzPct val="100000"/>
                </a:pPr>
                <a:r>
                  <a:rPr lang="en-US" sz="700" dirty="0"/>
                  <a:t>Managing Director</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Co-head of the Business Services Group</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Previously with William Blair, Merrill Lynch and Svoboda Collins</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MBA from Harvard Business School and BA from the University of Notre Dame</a:t>
                </a:r>
                <a:br>
                  <a:rPr lang="en-US" sz="700" kern="0" dirty="0">
                    <a:solidFill>
                      <a:srgbClr val="000000"/>
                    </a:solidFill>
                    <a:ea typeface="Tahoma" panose="020B0604030504040204" pitchFamily="34" charset="0"/>
                    <a:cs typeface="Tahoma" panose="020B0604030504040204" pitchFamily="34" charset="0"/>
                  </a:rPr>
                </a:br>
                <a:endParaRPr lang="en-US" sz="1400" b="1" dirty="0">
                  <a:solidFill>
                    <a:srgbClr val="07437F"/>
                  </a:solidFill>
                </a:endParaRPr>
              </a:p>
              <a:p>
                <a:pPr fontAlgn="base">
                  <a:spcBef>
                    <a:spcPts val="100"/>
                  </a:spcBef>
                  <a:spcAft>
                    <a:spcPct val="0"/>
                  </a:spcAft>
                  <a:buClr>
                    <a:srgbClr val="07325F"/>
                  </a:buClr>
                  <a:buSzPct val="100000"/>
                </a:pPr>
                <a:r>
                  <a:rPr lang="en-US" sz="700" b="1" dirty="0">
                    <a:solidFill>
                      <a:srgbClr val="07437F"/>
                    </a:solidFill>
                  </a:rPr>
                  <a:t>Key Roles</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Deal lead</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Lead M&amp;A tactics</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Identify and contact acquirers</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Negotiate value and terms</a:t>
                </a:r>
              </a:p>
            </p:txBody>
          </p:sp>
          <p:pic>
            <p:nvPicPr>
              <p:cNvPr id="60" name="Picture 127" descr="H:\Williams Lea\Libraries\Flags\Updated Flags\United States\United States.emf"/>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979194" y="1557335"/>
                <a:ext cx="308019" cy="17373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pic>
          <p:nvPicPr>
            <p:cNvPr id="67" name="Picture 2"/>
            <p:cNvPicPr>
              <a:picLocks noChangeAspect="1" noChangeArrowheads="1"/>
            </p:cNvPicPr>
            <p:nvPr/>
          </p:nvPicPr>
          <p:blipFill>
            <a:blip r:embed="rId19">
              <a:extLst>
                <a:ext uri="{28A0092B-C50C-407E-A947-70E740481C1C}">
                  <a14:useLocalDpi xmlns:a14="http://schemas.microsoft.com/office/drawing/2010/main" val="0"/>
                </a:ext>
              </a:extLst>
            </a:blip>
            <a:stretch>
              <a:fillRect/>
            </a:stretch>
          </p:blipFill>
          <p:spPr bwMode="auto">
            <a:xfrm>
              <a:off x="3989513" y="2645062"/>
              <a:ext cx="541606" cy="7040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p:cNvGrpSpPr/>
          <p:nvPr/>
        </p:nvGrpSpPr>
        <p:grpSpPr>
          <a:xfrm>
            <a:off x="3575318" y="3404624"/>
            <a:ext cx="2005298" cy="1858074"/>
            <a:chOff x="2525821" y="3404624"/>
            <a:chExt cx="2005298" cy="1858074"/>
          </a:xfrm>
        </p:grpSpPr>
        <p:grpSp>
          <p:nvGrpSpPr>
            <p:cNvPr id="64" name="Group 63"/>
            <p:cNvGrpSpPr/>
            <p:nvPr/>
          </p:nvGrpSpPr>
          <p:grpSpPr>
            <a:xfrm>
              <a:off x="2525821" y="3404624"/>
              <a:ext cx="2002536" cy="1858018"/>
              <a:chOff x="343789" y="3404624"/>
              <a:chExt cx="2002536" cy="1858018"/>
            </a:xfrm>
          </p:grpSpPr>
          <p:sp>
            <p:nvSpPr>
              <p:cNvPr id="65" name="Rectangle 41"/>
              <p:cNvSpPr>
                <a:spLocks noChangeArrowheads="1"/>
              </p:cNvSpPr>
              <p:nvPr/>
            </p:nvSpPr>
            <p:spPr bwMode="auto">
              <a:xfrm>
                <a:off x="343789" y="3404624"/>
                <a:ext cx="2002536" cy="1858018"/>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720" rIns="274320" bIns="10792"/>
              <a:lstStyle/>
              <a:p>
                <a:pPr>
                  <a:buClr>
                    <a:srgbClr val="07325F"/>
                  </a:buClr>
                  <a:buSzPct val="100000"/>
                </a:pPr>
                <a:r>
                  <a:rPr lang="en-US" sz="800" b="1" dirty="0"/>
                  <a:t>Michael Glicken</a:t>
                </a:r>
              </a:p>
              <a:p>
                <a:pPr>
                  <a:buClr>
                    <a:srgbClr val="07325F"/>
                  </a:buClr>
                  <a:buSzPct val="100000"/>
                </a:pPr>
                <a:r>
                  <a:rPr lang="en-US" sz="700" dirty="0"/>
                  <a:t>Associate</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Member of the Business Services Group</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latin typeface="Tahoma" panose="020B0604030504040204" pitchFamily="34" charset="0"/>
                    <a:ea typeface="Tahoma" panose="020B0604030504040204" pitchFamily="34" charset="0"/>
                    <a:cs typeface="Tahoma" panose="020B0604030504040204" pitchFamily="34" charset="0"/>
                  </a:rPr>
                  <a:t>MBA from the University of Chicago’s Booth School of Business and BS from Cornell University</a:t>
                </a:r>
              </a:p>
              <a:p>
                <a:pPr defTabSz="765175" fontAlgn="base">
                  <a:spcBef>
                    <a:spcPts val="100"/>
                  </a:spcBef>
                  <a:buClr>
                    <a:srgbClr val="07325F"/>
                  </a:buClr>
                  <a:buSzPct val="100000"/>
                  <a:defRPr/>
                </a:pPr>
                <a:endParaRPr lang="en-US" sz="300" b="1" dirty="0">
                  <a:solidFill>
                    <a:srgbClr val="07437F"/>
                  </a:solidFill>
                </a:endParaRPr>
              </a:p>
              <a:p>
                <a:pPr defTabSz="765175" fontAlgn="base">
                  <a:spcBef>
                    <a:spcPts val="100"/>
                  </a:spcBef>
                  <a:buClr>
                    <a:srgbClr val="07325F"/>
                  </a:buClr>
                  <a:buSzPct val="100000"/>
                  <a:defRPr/>
                </a:pPr>
                <a:endParaRPr lang="en-US" sz="300" b="1" dirty="0">
                  <a:solidFill>
                    <a:srgbClr val="07437F"/>
                  </a:solidFill>
                </a:endParaRPr>
              </a:p>
              <a:p>
                <a:pPr defTabSz="765175" fontAlgn="base">
                  <a:spcBef>
                    <a:spcPts val="100"/>
                  </a:spcBef>
                  <a:buClr>
                    <a:srgbClr val="07325F"/>
                  </a:buClr>
                  <a:buSzPct val="100000"/>
                  <a:defRPr/>
                </a:pPr>
                <a:endParaRPr lang="en-US" sz="300" b="1" dirty="0">
                  <a:solidFill>
                    <a:srgbClr val="07437F"/>
                  </a:solidFill>
                </a:endParaRPr>
              </a:p>
              <a:p>
                <a:pPr defTabSz="765175" fontAlgn="base">
                  <a:spcBef>
                    <a:spcPts val="100"/>
                  </a:spcBef>
                  <a:buClr>
                    <a:srgbClr val="07325F"/>
                  </a:buClr>
                  <a:buSzPct val="100000"/>
                  <a:defRPr/>
                </a:pPr>
                <a:endParaRPr lang="en-US" sz="300" b="1" dirty="0">
                  <a:solidFill>
                    <a:srgbClr val="07437F"/>
                  </a:solidFill>
                </a:endParaRPr>
              </a:p>
              <a:p>
                <a:pPr defTabSz="765175" fontAlgn="base">
                  <a:spcBef>
                    <a:spcPts val="100"/>
                  </a:spcBef>
                  <a:buClr>
                    <a:srgbClr val="07325F"/>
                  </a:buClr>
                  <a:buSzPct val="100000"/>
                  <a:defRPr/>
                </a:pPr>
                <a:endParaRPr lang="en-US" sz="300" b="1" dirty="0">
                  <a:solidFill>
                    <a:srgbClr val="07437F"/>
                  </a:solidFill>
                </a:endParaRPr>
              </a:p>
              <a:p>
                <a:pPr defTabSz="765175" fontAlgn="base">
                  <a:spcBef>
                    <a:spcPts val="100"/>
                  </a:spcBef>
                  <a:buClr>
                    <a:srgbClr val="07325F"/>
                  </a:buClr>
                  <a:buSzPct val="100000"/>
                  <a:defRPr/>
                </a:pPr>
                <a:endParaRPr lang="en-US" sz="300" b="1" dirty="0">
                  <a:solidFill>
                    <a:srgbClr val="07437F"/>
                  </a:solidFill>
                </a:endParaRPr>
              </a:p>
              <a:p>
                <a:pPr fontAlgn="base">
                  <a:spcAft>
                    <a:spcPct val="0"/>
                  </a:spcAft>
                  <a:buClr>
                    <a:srgbClr val="07325F"/>
                  </a:buClr>
                  <a:buSzPct val="100000"/>
                </a:pPr>
                <a:r>
                  <a:rPr lang="en-US" sz="700" b="1" dirty="0">
                    <a:solidFill>
                      <a:srgbClr val="07437F"/>
                    </a:solidFill>
                  </a:rPr>
                  <a:t>Key Roles</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Support the sale process</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Prepare marketing documents</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Facilitate due diligence</a:t>
                </a:r>
              </a:p>
            </p:txBody>
          </p:sp>
          <p:pic>
            <p:nvPicPr>
              <p:cNvPr id="66" name="Picture 127" descr="H:\Williams Lea\Libraries\Flags\Updated Flags\United States\United States.emf"/>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961525" y="3470365"/>
                <a:ext cx="308019" cy="17373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pic>
          <p:nvPicPr>
            <p:cNvPr id="68" name="Picture 4"/>
            <p:cNvPicPr>
              <a:picLocks noChangeAspect="1" noChangeArrowheads="1"/>
            </p:cNvPicPr>
            <p:nvPr/>
          </p:nvPicPr>
          <p:blipFill>
            <a:blip r:embed="rId20">
              <a:extLst>
                <a:ext uri="{BEBA8EAE-BF5A-486C-A8C5-ECC9F3942E4B}">
                  <a14:imgProps xmlns:a14="http://schemas.microsoft.com/office/drawing/2010/main">
                    <a14:imgLayer r:embed="rId21">
                      <a14:imgEffect>
                        <a14:backgroundRemoval t="0" b="100000" l="0" r="100000">
                          <a14:foregroundMark x1="24000" y1="90769" x2="24000" y2="90769"/>
                          <a14:foregroundMark x1="24667" y1="84103" x2="24667" y2="84103"/>
                          <a14:foregroundMark x1="21000" y1="78718" x2="21000" y2="78718"/>
                          <a14:foregroundMark x1="12667" y1="83077" x2="12667" y2="83077"/>
                          <a14:foregroundMark x1="10667" y1="87179" x2="10667" y2="87179"/>
                          <a14:foregroundMark x1="10333" y1="87179" x2="10000" y2="88205"/>
                          <a14:foregroundMark x1="9333" y1="91795" x2="9333" y2="91795"/>
                          <a14:foregroundMark x1="9333" y1="91795" x2="9333" y2="91795"/>
                          <a14:foregroundMark x1="9667" y1="92051" x2="9667" y2="92051"/>
                          <a14:foregroundMark x1="11333" y1="92821" x2="11333" y2="92821"/>
                          <a14:foregroundMark x1="13333" y1="93077" x2="13333" y2="93077"/>
                          <a14:foregroundMark x1="13667" y1="93077" x2="13667" y2="93077"/>
                          <a14:foregroundMark x1="15333" y1="93077" x2="16333" y2="92564"/>
                          <a14:foregroundMark x1="19000" y1="92564" x2="19000" y2="92564"/>
                          <a14:foregroundMark x1="19333" y1="92051" x2="19333" y2="92051"/>
                          <a14:foregroundMark x1="22667" y1="92051" x2="22667" y2="92051"/>
                          <a14:foregroundMark x1="24000" y1="92051" x2="24000" y2="92051"/>
                          <a14:foregroundMark x1="25667" y1="92308" x2="25667" y2="92308"/>
                          <a14:foregroundMark x1="25667" y1="92308" x2="25667" y2="92308"/>
                          <a14:foregroundMark x1="84333" y1="93846" x2="84333" y2="93846"/>
                          <a14:foregroundMark x1="85333" y1="94872" x2="85333" y2="94872"/>
                          <a14:foregroundMark x1="89667" y1="92564" x2="89667" y2="92564"/>
                          <a14:foregroundMark x1="92333" y1="92051" x2="92333" y2="91026"/>
                          <a14:foregroundMark x1="92667" y1="90513" x2="92667" y2="90513"/>
                          <a14:foregroundMark x1="93333" y1="90000" x2="93333" y2="90000"/>
                          <a14:foregroundMark x1="93333" y1="89231" x2="93333" y2="89231"/>
                          <a14:foregroundMark x1="93000" y1="88718" x2="93000" y2="88718"/>
                          <a14:foregroundMark x1="92000" y1="87436" x2="90667" y2="86923"/>
                          <a14:foregroundMark x1="89667" y1="86667" x2="89667" y2="86667"/>
                          <a14:foregroundMark x1="89667" y1="86410" x2="89667" y2="86410"/>
                          <a14:foregroundMark x1="89667" y1="86154" x2="89667" y2="86154"/>
                          <a14:foregroundMark x1="89000" y1="84872" x2="89000" y2="84872"/>
                          <a14:foregroundMark x1="89000" y1="84615" x2="89000" y2="84615"/>
                          <a14:foregroundMark x1="70333" y1="97692" x2="70333" y2="97692"/>
                          <a14:foregroundMark x1="48333" y1="98974" x2="48333" y2="98974"/>
                          <a14:foregroundMark x1="29333" y1="90000" x2="29333" y2="90000"/>
                        </a14:backgroundRemoval>
                      </a14:imgEffect>
                    </a14:imgLayer>
                  </a14:imgProps>
                </a:ext>
                <a:ext uri="{28A0092B-C50C-407E-A947-70E740481C1C}">
                  <a14:useLocalDpi xmlns:a14="http://schemas.microsoft.com/office/drawing/2010/main" val="0"/>
                </a:ext>
              </a:extLst>
            </a:blip>
            <a:srcRect/>
            <a:stretch>
              <a:fillRect/>
            </a:stretch>
          </p:blipFill>
          <p:spPr bwMode="auto">
            <a:xfrm>
              <a:off x="4017141" y="4594347"/>
              <a:ext cx="513978" cy="668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 name="Group 2"/>
          <p:cNvGrpSpPr/>
          <p:nvPr/>
        </p:nvGrpSpPr>
        <p:grpSpPr>
          <a:xfrm>
            <a:off x="1422807" y="3404624"/>
            <a:ext cx="2002536" cy="1858074"/>
            <a:chOff x="343789" y="3404624"/>
            <a:chExt cx="2002536" cy="1858074"/>
          </a:xfrm>
        </p:grpSpPr>
        <p:grpSp>
          <p:nvGrpSpPr>
            <p:cNvPr id="50" name="Group 49"/>
            <p:cNvGrpSpPr/>
            <p:nvPr/>
          </p:nvGrpSpPr>
          <p:grpSpPr>
            <a:xfrm>
              <a:off x="343789" y="3404624"/>
              <a:ext cx="2002536" cy="1858018"/>
              <a:chOff x="343789" y="3404624"/>
              <a:chExt cx="2002536" cy="1858018"/>
            </a:xfrm>
          </p:grpSpPr>
          <p:sp>
            <p:nvSpPr>
              <p:cNvPr id="51" name="Rectangle 41"/>
              <p:cNvSpPr>
                <a:spLocks noChangeArrowheads="1"/>
              </p:cNvSpPr>
              <p:nvPr/>
            </p:nvSpPr>
            <p:spPr bwMode="auto">
              <a:xfrm>
                <a:off x="343789" y="3404624"/>
                <a:ext cx="2002536" cy="1858018"/>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720" rIns="274320" bIns="10792"/>
              <a:lstStyle/>
              <a:p>
                <a:pPr>
                  <a:buClr>
                    <a:srgbClr val="07325F"/>
                  </a:buClr>
                  <a:buSzPct val="100000"/>
                </a:pPr>
                <a:r>
                  <a:rPr lang="en-US" sz="800" b="1" dirty="0"/>
                  <a:t>Matt Cautero</a:t>
                </a:r>
              </a:p>
              <a:p>
                <a:pPr>
                  <a:buClr>
                    <a:srgbClr val="07325F"/>
                  </a:buClr>
                  <a:buSzPct val="100000"/>
                </a:pPr>
                <a:r>
                  <a:rPr lang="en-US" sz="700" dirty="0"/>
                  <a:t>Vice President</a:t>
                </a:r>
              </a:p>
              <a:p>
                <a:pPr marL="114300" lvl="0" indent="-114300" defTabSz="765175" fontAlgn="base">
                  <a:spcBef>
                    <a:spcPts val="200"/>
                  </a:spcBef>
                  <a:buClr>
                    <a:srgbClr val="07325F"/>
                  </a:buClr>
                  <a:buSzPct val="100000"/>
                  <a:buFont typeface="Wingdings"/>
                  <a:buChar char="§"/>
                  <a:defRPr/>
                </a:pPr>
                <a:r>
                  <a:rPr lang="en-US" sz="700" kern="0" dirty="0">
                    <a:solidFill>
                      <a:srgbClr val="000000"/>
                    </a:solidFill>
                    <a:latin typeface="Tahoma" panose="020B0604030504040204" pitchFamily="34" charset="0"/>
                    <a:ea typeface="Tahoma" panose="020B0604030504040204" pitchFamily="34" charset="0"/>
                    <a:cs typeface="Tahoma" panose="020B0604030504040204" pitchFamily="34" charset="0"/>
                  </a:rPr>
                  <a:t>Officer in the Business Services Group</a:t>
                </a:r>
              </a:p>
              <a:p>
                <a:pPr marL="114300" lvl="0" indent="-114300" defTabSz="765175" fontAlgn="base">
                  <a:spcBef>
                    <a:spcPts val="200"/>
                  </a:spcBef>
                  <a:buClr>
                    <a:srgbClr val="07325F"/>
                  </a:buClr>
                  <a:buSzPct val="100000"/>
                  <a:buFont typeface="Wingdings"/>
                  <a:buChar char="§"/>
                  <a:defRPr/>
                </a:pPr>
                <a:r>
                  <a:rPr lang="en-US" sz="700" kern="0" dirty="0">
                    <a:solidFill>
                      <a:srgbClr val="000000"/>
                    </a:solidFill>
                    <a:latin typeface="Tahoma" panose="020B0604030504040204" pitchFamily="34" charset="0"/>
                    <a:ea typeface="Tahoma" panose="020B0604030504040204" pitchFamily="34" charset="0"/>
                    <a:cs typeface="Tahoma" panose="020B0604030504040204" pitchFamily="34" charset="0"/>
                  </a:rPr>
                  <a:t>Previously with Houlihan Lokey, Moelis &amp; Company and Lazard</a:t>
                </a:r>
              </a:p>
              <a:p>
                <a:pPr marL="114300" lvl="0" indent="-114300" defTabSz="765175" fontAlgn="base">
                  <a:spcBef>
                    <a:spcPts val="200"/>
                  </a:spcBef>
                  <a:buClr>
                    <a:srgbClr val="07325F"/>
                  </a:buClr>
                  <a:buSzPct val="100000"/>
                  <a:buFont typeface="Wingdings"/>
                  <a:buChar char="§"/>
                  <a:defRPr/>
                </a:pPr>
                <a:r>
                  <a:rPr lang="en-US" sz="700" kern="0" dirty="0">
                    <a:solidFill>
                      <a:srgbClr val="000000"/>
                    </a:solidFill>
                    <a:latin typeface="Tahoma" panose="020B0604030504040204" pitchFamily="34" charset="0"/>
                    <a:ea typeface="Tahoma" panose="020B0604030504040204" pitchFamily="34" charset="0"/>
                    <a:cs typeface="Tahoma" panose="020B0604030504040204" pitchFamily="34" charset="0"/>
                  </a:rPr>
                  <a:t>MBA from UCLA Anderson School of Management and BA from Yale University</a:t>
                </a:r>
                <a:endParaRPr lang="en-US" sz="300" b="1" dirty="0">
                  <a:solidFill>
                    <a:srgbClr val="07437F"/>
                  </a:solidFill>
                </a:endParaRPr>
              </a:p>
              <a:p>
                <a:pPr defTabSz="765175" fontAlgn="base">
                  <a:spcBef>
                    <a:spcPts val="100"/>
                  </a:spcBef>
                  <a:buClr>
                    <a:srgbClr val="07325F"/>
                  </a:buClr>
                  <a:buSzPct val="100000"/>
                  <a:defRPr/>
                </a:pPr>
                <a:endParaRPr lang="en-US" sz="500" b="1" dirty="0">
                  <a:solidFill>
                    <a:srgbClr val="07437F"/>
                  </a:solidFill>
                </a:endParaRPr>
              </a:p>
              <a:p>
                <a:pPr fontAlgn="base">
                  <a:spcAft>
                    <a:spcPct val="0"/>
                  </a:spcAft>
                  <a:buClr>
                    <a:srgbClr val="07325F"/>
                  </a:buClr>
                  <a:buSzPct val="100000"/>
                </a:pPr>
                <a:r>
                  <a:rPr lang="en-US" sz="700" b="1" dirty="0">
                    <a:solidFill>
                      <a:srgbClr val="07437F"/>
                    </a:solidFill>
                  </a:rPr>
                  <a:t>Key Roles</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Project manager</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Develop investment case</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Identify and contact acquirers</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Oversee due diligence</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Negotiate value and terms</a:t>
                </a:r>
              </a:p>
            </p:txBody>
          </p:sp>
          <p:pic>
            <p:nvPicPr>
              <p:cNvPr id="52" name="Picture 127" descr="H:\Williams Lea\Libraries\Flags\Updated Flags\United States\United States.emf"/>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961525" y="3470365"/>
                <a:ext cx="308019" cy="17373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pic>
          <p:nvPicPr>
            <p:cNvPr id="71" name="Picture 70"/>
            <p:cNvPicPr>
              <a:picLocks noChangeAspect="1"/>
            </p:cNvPicPr>
            <p:nvPr/>
          </p:nvPicPr>
          <p:blipFill>
            <a:blip r:embed="rId22"/>
            <a:stretch>
              <a:fillRect/>
            </a:stretch>
          </p:blipFill>
          <p:spPr>
            <a:xfrm>
              <a:off x="1781507" y="4531178"/>
              <a:ext cx="562708" cy="731520"/>
            </a:xfrm>
            <a:prstGeom prst="rect">
              <a:avLst/>
            </a:prstGeom>
          </p:spPr>
        </p:pic>
      </p:grpSp>
      <p:grpSp>
        <p:nvGrpSpPr>
          <p:cNvPr id="5" name="Group 4"/>
          <p:cNvGrpSpPr/>
          <p:nvPr/>
        </p:nvGrpSpPr>
        <p:grpSpPr>
          <a:xfrm>
            <a:off x="6825995" y="1491593"/>
            <a:ext cx="1975104" cy="1683688"/>
            <a:chOff x="6825995" y="1491593"/>
            <a:chExt cx="1975104" cy="1683688"/>
          </a:xfrm>
        </p:grpSpPr>
        <p:sp>
          <p:nvSpPr>
            <p:cNvPr id="29" name="Text Box 7"/>
            <p:cNvSpPr txBox="1">
              <a:spLocks noChangeArrowheads="1"/>
            </p:cNvSpPr>
            <p:nvPr/>
          </p:nvSpPr>
          <p:spPr bwMode="auto">
            <a:xfrm>
              <a:off x="6825995" y="1491593"/>
              <a:ext cx="1975104" cy="1680675"/>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35989" tIns="45720" rIns="45720" bIns="10792"/>
            <a:lstStyle>
              <a:lvl1pPr marL="95250" indent="-95250">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2638" indent="-223838">
                <a:defRPr sz="2400">
                  <a:solidFill>
                    <a:schemeClr val="tx1"/>
                  </a:solidFill>
                  <a:latin typeface="Times New Roman" pitchFamily="18" charset="0"/>
                </a:defRPr>
              </a:lvl5pPr>
              <a:lvl6pPr marL="2509838" indent="-223838" fontAlgn="base">
                <a:spcBef>
                  <a:spcPct val="0"/>
                </a:spcBef>
                <a:spcAft>
                  <a:spcPct val="0"/>
                </a:spcAft>
                <a:defRPr sz="2400">
                  <a:solidFill>
                    <a:schemeClr val="tx1"/>
                  </a:solidFill>
                  <a:latin typeface="Times New Roman" pitchFamily="18" charset="0"/>
                </a:defRPr>
              </a:lvl6pPr>
              <a:lvl7pPr marL="2967038" indent="-223838" fontAlgn="base">
                <a:spcBef>
                  <a:spcPct val="0"/>
                </a:spcBef>
                <a:spcAft>
                  <a:spcPct val="0"/>
                </a:spcAft>
                <a:defRPr sz="2400">
                  <a:solidFill>
                    <a:schemeClr val="tx1"/>
                  </a:solidFill>
                  <a:latin typeface="Times New Roman" pitchFamily="18" charset="0"/>
                </a:defRPr>
              </a:lvl7pPr>
              <a:lvl8pPr marL="3424238" indent="-223838" fontAlgn="base">
                <a:spcBef>
                  <a:spcPct val="0"/>
                </a:spcBef>
                <a:spcAft>
                  <a:spcPct val="0"/>
                </a:spcAft>
                <a:defRPr sz="2400">
                  <a:solidFill>
                    <a:schemeClr val="tx1"/>
                  </a:solidFill>
                  <a:latin typeface="Times New Roman" pitchFamily="18" charset="0"/>
                </a:defRPr>
              </a:lvl8pPr>
              <a:lvl9pPr marL="3881438" indent="-223838" fontAlgn="base">
                <a:spcBef>
                  <a:spcPct val="0"/>
                </a:spcBef>
                <a:spcAft>
                  <a:spcPct val="0"/>
                </a:spcAft>
                <a:defRPr sz="2400">
                  <a:solidFill>
                    <a:schemeClr val="tx1"/>
                  </a:solidFill>
                  <a:latin typeface="Times New Roman" pitchFamily="18" charset="0"/>
                </a:defRPr>
              </a:lvl9pPr>
            </a:lstStyle>
            <a:p>
              <a:r>
                <a:rPr lang="en-US" sz="800" b="1" dirty="0">
                  <a:solidFill>
                    <a:srgbClr val="000000"/>
                  </a:solidFill>
                  <a:latin typeface="Tahoma"/>
                </a:rPr>
                <a:t>Christine Tiseo</a:t>
              </a:r>
            </a:p>
            <a:p>
              <a:pPr marL="0">
                <a:buClr>
                  <a:srgbClr val="07325F"/>
                </a:buClr>
                <a:buSzPct val="100000"/>
              </a:pPr>
              <a:r>
                <a:rPr lang="en-US" sz="700" dirty="0">
                  <a:latin typeface="+mn-lt"/>
                </a:rPr>
                <a:t>Managing Director</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latin typeface="+mn-lt"/>
                  <a:ea typeface="Tahoma" panose="020B0604030504040204" pitchFamily="34" charset="0"/>
                  <a:cs typeface="Tahoma" panose="020B0604030504040204" pitchFamily="34" charset="0"/>
                </a:rPr>
                <a:t>Officer in the Debt Advisory Group</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latin typeface="+mn-lt"/>
                  <a:ea typeface="Tahoma" panose="020B0604030504040204" pitchFamily="34" charset="0"/>
                  <a:cs typeface="Tahoma" panose="020B0604030504040204" pitchFamily="34" charset="0"/>
                </a:rPr>
                <a:t>Previously with Stonebridge Associates LLC and the Export Development Corporation</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latin typeface="+mn-lt"/>
                  <a:ea typeface="Tahoma" panose="020B0604030504040204" pitchFamily="34" charset="0"/>
                  <a:cs typeface="Tahoma" panose="020B0604030504040204" pitchFamily="34" charset="0"/>
                </a:rPr>
                <a:t>MBA from the Kellogg School of Management and BC from McGill University</a:t>
              </a:r>
            </a:p>
            <a:p>
              <a:pPr marL="0" indent="0" defTabSz="765175" fontAlgn="base">
                <a:spcBef>
                  <a:spcPts val="100"/>
                </a:spcBef>
                <a:buClr>
                  <a:srgbClr val="07325F"/>
                </a:buClr>
                <a:buSzPct val="100000"/>
                <a:defRPr/>
              </a:pPr>
              <a:br>
                <a:rPr lang="en-US" sz="700" kern="0" dirty="0">
                  <a:solidFill>
                    <a:srgbClr val="000000"/>
                  </a:solidFill>
                  <a:latin typeface="+mn-lt"/>
                  <a:ea typeface="Tahoma" panose="020B0604030504040204" pitchFamily="34" charset="0"/>
                  <a:cs typeface="Tahoma" panose="020B0604030504040204" pitchFamily="34" charset="0"/>
                </a:rPr>
              </a:br>
              <a:endParaRPr lang="en-US" sz="700" kern="0" dirty="0">
                <a:solidFill>
                  <a:srgbClr val="000000"/>
                </a:solidFill>
                <a:latin typeface="+mn-lt"/>
                <a:ea typeface="Tahoma" panose="020B0604030504040204" pitchFamily="34" charset="0"/>
                <a:cs typeface="Tahoma" panose="020B0604030504040204" pitchFamily="34" charset="0"/>
              </a:endParaRPr>
            </a:p>
            <a:p>
              <a:pPr fontAlgn="base">
                <a:spcAft>
                  <a:spcPct val="0"/>
                </a:spcAft>
                <a:buClr>
                  <a:srgbClr val="07325F"/>
                </a:buClr>
                <a:buSzPct val="100000"/>
              </a:pPr>
              <a:r>
                <a:rPr lang="en-US" sz="700" b="1" dirty="0">
                  <a:solidFill>
                    <a:srgbClr val="07437F"/>
                  </a:solidFill>
                  <a:latin typeface="+mn-lt"/>
                </a:rPr>
                <a:t>Key Roles</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latin typeface="+mn-lt"/>
                  <a:ea typeface="Tahoma" panose="020B0604030504040204" pitchFamily="34" charset="0"/>
                  <a:cs typeface="Tahoma" panose="020B0604030504040204" pitchFamily="34" charset="0"/>
                </a:rPr>
                <a:t>Debt advisory liaison</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latin typeface="+mn-lt"/>
                  <a:ea typeface="Tahoma" panose="020B0604030504040204" pitchFamily="34" charset="0"/>
                  <a:cs typeface="Tahoma" panose="020B0604030504040204" pitchFamily="34" charset="0"/>
                </a:rPr>
                <a:t>Lucas subject matter expert </a:t>
              </a:r>
              <a:br>
                <a:rPr lang="en-US" sz="700" kern="0" dirty="0">
                  <a:solidFill>
                    <a:srgbClr val="000000"/>
                  </a:solidFill>
                  <a:latin typeface="+mn-lt"/>
                  <a:ea typeface="Tahoma" panose="020B0604030504040204" pitchFamily="34" charset="0"/>
                  <a:cs typeface="Tahoma" panose="020B0604030504040204" pitchFamily="34" charset="0"/>
                </a:rPr>
              </a:br>
              <a:r>
                <a:rPr lang="en-US" sz="700" kern="0" dirty="0">
                  <a:solidFill>
                    <a:srgbClr val="000000"/>
                  </a:solidFill>
                  <a:latin typeface="+mn-lt"/>
                  <a:ea typeface="Tahoma" panose="020B0604030504040204" pitchFamily="34" charset="0"/>
                  <a:cs typeface="Tahoma" panose="020B0604030504040204" pitchFamily="34" charset="0"/>
                </a:rPr>
                <a:t>from prior process</a:t>
              </a:r>
            </a:p>
            <a:p>
              <a:pPr marL="0" indent="0" defTabSz="765175" fontAlgn="base">
                <a:spcBef>
                  <a:spcPts val="100"/>
                </a:spcBef>
                <a:buClr>
                  <a:srgbClr val="07325F"/>
                </a:buClr>
                <a:buSzPct val="100000"/>
                <a:defRPr/>
              </a:pPr>
              <a:endParaRPr lang="en-US" sz="700" kern="0" dirty="0">
                <a:solidFill>
                  <a:srgbClr val="000000"/>
                </a:solidFill>
                <a:latin typeface="+mn-lt"/>
                <a:ea typeface="Tahoma" panose="020B0604030504040204" pitchFamily="34" charset="0"/>
                <a:cs typeface="Tahoma" panose="020B0604030504040204" pitchFamily="34" charset="0"/>
              </a:endParaRPr>
            </a:p>
          </p:txBody>
        </p:sp>
        <p:pic>
          <p:nvPicPr>
            <p:cNvPr id="31" name="Picture 127" descr="H:\Williams Lea\Libraries\Flags\Updated Flags\United States\United States.emf"/>
            <p:cNvPicPr>
              <a:picLocks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8460250" y="1527224"/>
              <a:ext cx="310896" cy="173736"/>
            </a:xfrm>
            <a:prstGeom prst="rect">
              <a:avLst/>
            </a:prstGeom>
            <a:noFill/>
            <a:ln>
              <a:solidFill>
                <a:schemeClr val="accent5"/>
              </a:solidFill>
            </a:ln>
            <a:extLst>
              <a:ext uri="{909E8E84-426E-40DD-AFC4-6F175D3DCCD1}">
                <a14:hiddenFill xmlns:a14="http://schemas.microsoft.com/office/drawing/2010/main">
                  <a:solidFill>
                    <a:srgbClr val="FFFFFF"/>
                  </a:solidFill>
                </a14:hiddenFill>
              </a:ext>
            </a:extLst>
          </p:spPr>
        </p:pic>
        <p:pic>
          <p:nvPicPr>
            <p:cNvPr id="77" name="Picture 9"/>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8294405" y="2516913"/>
              <a:ext cx="506438" cy="6583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p:cNvGrpSpPr/>
          <p:nvPr/>
        </p:nvGrpSpPr>
        <p:grpSpPr>
          <a:xfrm>
            <a:off x="2499063" y="1491593"/>
            <a:ext cx="2002536" cy="1858019"/>
            <a:chOff x="2499063" y="1491593"/>
            <a:chExt cx="2002536" cy="1858019"/>
          </a:xfrm>
        </p:grpSpPr>
        <p:sp>
          <p:nvSpPr>
            <p:cNvPr id="55" name="Rectangle 41"/>
            <p:cNvSpPr>
              <a:spLocks noChangeArrowheads="1"/>
            </p:cNvSpPr>
            <p:nvPr/>
          </p:nvSpPr>
          <p:spPr bwMode="auto">
            <a:xfrm>
              <a:off x="2499063" y="1491593"/>
              <a:ext cx="2002536" cy="1858019"/>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720" rIns="274320" bIns="10792"/>
            <a:lstStyle/>
            <a:p>
              <a:pPr marL="177800" indent="-177800"/>
              <a:r>
                <a:rPr lang="en-US" sz="800" b="1" dirty="0">
                  <a:solidFill>
                    <a:srgbClr val="000000"/>
                  </a:solidFill>
                </a:rPr>
                <a:t>Edward Lethbridge</a:t>
              </a:r>
            </a:p>
            <a:p>
              <a:pPr>
                <a:buClr>
                  <a:srgbClr val="07325F"/>
                </a:buClr>
                <a:buSzPct val="100000"/>
              </a:pPr>
              <a:r>
                <a:rPr lang="en-US" sz="700" dirty="0"/>
                <a:t>Managing Director</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Head of Lincoln’s Business Services Group in the United Kingdom</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Previously with Cavendish Corporate Finance</a:t>
              </a:r>
            </a:p>
            <a:p>
              <a:pPr marL="114300" indent="-114300" defTabSz="765175" fontAlgn="base">
                <a:spcBef>
                  <a:spcPts val="100"/>
                </a:spcBef>
                <a:buClr>
                  <a:srgbClr val="07325F"/>
                </a:buClr>
                <a:buSzPct val="100000"/>
                <a:buFont typeface="Wingdings"/>
                <a:buChar char="§"/>
                <a:defRPr/>
              </a:pPr>
              <a:r>
                <a:rPr lang="en-US" sz="700" kern="0" dirty="0">
                  <a:ea typeface="Tahoma" panose="020B0604030504040204" pitchFamily="34" charset="0"/>
                  <a:cs typeface="Tahoma" panose="020B0604030504040204" pitchFamily="34" charset="0"/>
                </a:rPr>
                <a:t>BA from University of Oxford</a:t>
              </a:r>
            </a:p>
            <a:p>
              <a:pPr defTabSz="765175" fontAlgn="base">
                <a:spcBef>
                  <a:spcPts val="200"/>
                </a:spcBef>
                <a:buClr>
                  <a:srgbClr val="07325F"/>
                </a:buClr>
                <a:buSzPct val="100000"/>
                <a:defRPr/>
              </a:pPr>
              <a:br>
                <a:rPr lang="en-US" sz="700" kern="0" dirty="0">
                  <a:solidFill>
                    <a:srgbClr val="000000"/>
                  </a:solidFill>
                  <a:ea typeface="Tahoma" panose="020B0604030504040204" pitchFamily="34" charset="0"/>
                  <a:cs typeface="Tahoma" panose="020B0604030504040204" pitchFamily="34" charset="0"/>
                </a:rPr>
              </a:br>
              <a:br>
                <a:rPr lang="en-US" sz="700" kern="0" dirty="0">
                  <a:solidFill>
                    <a:srgbClr val="000000"/>
                  </a:solidFill>
                  <a:ea typeface="Tahoma" panose="020B0604030504040204" pitchFamily="34" charset="0"/>
                  <a:cs typeface="Tahoma" panose="020B0604030504040204" pitchFamily="34" charset="0"/>
                </a:rPr>
              </a:br>
              <a:r>
                <a:rPr lang="en-US" sz="700" b="1" dirty="0">
                  <a:solidFill>
                    <a:srgbClr val="07437F"/>
                  </a:solidFill>
                </a:rPr>
                <a:t>Key Roles</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Senior deal support</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Support M&amp;A tactics</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Identify and contact acquirers</a:t>
              </a:r>
            </a:p>
            <a:p>
              <a:pPr marL="114300" indent="-114300" defTabSz="765175" fontAlgn="base">
                <a:spcBef>
                  <a:spcPts val="100"/>
                </a:spcBef>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Negotiate value and terms</a:t>
              </a:r>
            </a:p>
          </p:txBody>
        </p:sp>
        <p:pic>
          <p:nvPicPr>
            <p:cNvPr id="81" name="Picture 125" descr="H:\Williams Lea\Libraries\Flags\Updated Flags\United Kingdom\United Kingdom.emf"/>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4140575" y="1557335"/>
              <a:ext cx="310896" cy="182124"/>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83" name="Picture 82"/>
            <p:cNvPicPr>
              <a:picLocks noChangeAspect="1" noChangeArrowheads="1"/>
            </p:cNvPicPr>
            <p:nvPr/>
          </p:nvPicPr>
          <p:blipFill>
            <a:blip r:embed="rId25">
              <a:extLst>
                <a:ext uri="{28A0092B-C50C-407E-A947-70E740481C1C}">
                  <a14:useLocalDpi xmlns:a14="http://schemas.microsoft.com/office/drawing/2010/main" val="0"/>
                </a:ext>
              </a:extLst>
            </a:blip>
            <a:stretch>
              <a:fillRect/>
            </a:stretch>
          </p:blipFill>
          <p:spPr bwMode="auto">
            <a:xfrm>
              <a:off x="3938886" y="2618092"/>
              <a:ext cx="562713"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664962" y="5593506"/>
            <a:ext cx="1977328" cy="382350"/>
            <a:chOff x="4664962" y="5593506"/>
            <a:chExt cx="1977328" cy="382350"/>
          </a:xfrm>
        </p:grpSpPr>
        <p:sp>
          <p:nvSpPr>
            <p:cNvPr id="11" name="Rectangle 20"/>
            <p:cNvSpPr>
              <a:spLocks noChangeArrowheads="1"/>
            </p:cNvSpPr>
            <p:nvPr/>
          </p:nvSpPr>
          <p:spPr bwMode="auto">
            <a:xfrm>
              <a:off x="4664962" y="5593506"/>
              <a:ext cx="1977328" cy="382350"/>
            </a:xfrm>
            <a:prstGeom prst="rect">
              <a:avLst/>
            </a:prstGeom>
            <a:solidFill>
              <a:schemeClr val="bg1"/>
            </a:solidFill>
            <a:ln w="9525">
              <a:noFill/>
              <a:miter lim="800000"/>
              <a:headEnd/>
              <a:tailEnd/>
            </a:ln>
            <a:effectLst>
              <a:outerShdw blurRad="50800" dist="38100" dir="2700000" algn="tl" rotWithShape="0">
                <a:prstClr val="black">
                  <a:alpha val="40000"/>
                </a:prstClr>
              </a:outerShdw>
            </a:effectLst>
            <a:extLst/>
          </p:spPr>
          <p:txBody>
            <a:bodyPr wrap="none" lIns="81612" tIns="40806" rIns="81612" bIns="40806" anchor="t"/>
            <a:lstStyle/>
            <a:p>
              <a:pPr defTabSz="763559">
                <a:buClr>
                  <a:srgbClr val="000080"/>
                </a:buClr>
                <a:buSzPct val="100000"/>
              </a:pPr>
              <a:r>
                <a:rPr lang="en-US" sz="700" b="1" dirty="0">
                  <a:solidFill>
                    <a:srgbClr val="000000"/>
                  </a:solidFill>
                </a:rPr>
                <a:t>Eric Wijs</a:t>
              </a:r>
            </a:p>
            <a:p>
              <a:pPr defTabSz="763559">
                <a:buClr>
                  <a:srgbClr val="000080"/>
                </a:buClr>
                <a:buSzPct val="100000"/>
              </a:pPr>
              <a:r>
                <a:rPr lang="en-US" sz="700" dirty="0">
                  <a:solidFill>
                    <a:srgbClr val="000000"/>
                  </a:solidFill>
                </a:rPr>
                <a:t>Managing Director</a:t>
              </a:r>
              <a:br>
                <a:rPr lang="en-US" sz="700" dirty="0">
                  <a:solidFill>
                    <a:srgbClr val="000000"/>
                  </a:solidFill>
                </a:rPr>
              </a:br>
              <a:r>
                <a:rPr lang="en-US" sz="700" dirty="0">
                  <a:solidFill>
                    <a:srgbClr val="000000"/>
                  </a:solidFill>
                </a:rPr>
                <a:t>Amsterdam</a:t>
              </a:r>
            </a:p>
          </p:txBody>
        </p:sp>
        <p:pic>
          <p:nvPicPr>
            <p:cNvPr id="86" name="Picture 8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139803" y="5627116"/>
              <a:ext cx="267286" cy="347472"/>
            </a:xfrm>
            <a:prstGeom prst="rect">
              <a:avLst/>
            </a:prstGeom>
          </p:spPr>
        </p:pic>
        <p:pic>
          <p:nvPicPr>
            <p:cNvPr id="87" name="Picture 21" descr="H:\Williams Lea\Libraries\Flags\Updated Flags\Netherlands\Netherlands.emf"/>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444008" y="5618107"/>
              <a:ext cx="182880" cy="107130"/>
            </a:xfrm>
            <a:prstGeom prst="rect">
              <a:avLst/>
            </a:prstGeom>
            <a:noFill/>
            <a:ln w="3175">
              <a:solidFill>
                <a:schemeClr val="bg1">
                  <a:lumMod val="85000"/>
                </a:schemeClr>
              </a:solidFill>
            </a:ln>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4654335" y="1491594"/>
            <a:ext cx="2009100" cy="1867921"/>
            <a:chOff x="4654335" y="1491594"/>
            <a:chExt cx="2009100" cy="1867921"/>
          </a:xfrm>
        </p:grpSpPr>
        <p:grpSp>
          <p:nvGrpSpPr>
            <p:cNvPr id="80" name="Group 79"/>
            <p:cNvGrpSpPr/>
            <p:nvPr/>
          </p:nvGrpSpPr>
          <p:grpSpPr>
            <a:xfrm>
              <a:off x="4654335" y="1491594"/>
              <a:ext cx="2009100" cy="1867921"/>
              <a:chOff x="4654335" y="1491594"/>
              <a:chExt cx="2009100" cy="1867921"/>
            </a:xfrm>
          </p:grpSpPr>
          <p:sp>
            <p:nvSpPr>
              <p:cNvPr id="43" name="Rectangle 41"/>
              <p:cNvSpPr>
                <a:spLocks noChangeArrowheads="1"/>
              </p:cNvSpPr>
              <p:nvPr/>
            </p:nvSpPr>
            <p:spPr bwMode="auto">
              <a:xfrm>
                <a:off x="4654335" y="1491594"/>
                <a:ext cx="2002536" cy="1858018"/>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720" rIns="182880" bIns="10792"/>
              <a:lstStyle/>
              <a:p>
                <a:pPr>
                  <a:buClr>
                    <a:srgbClr val="07325F"/>
                  </a:buClr>
                  <a:buSzPct val="100000"/>
                </a:pPr>
                <a:r>
                  <a:rPr lang="en-US" sz="800" b="1" dirty="0"/>
                  <a:t>Michael Fineman</a:t>
                </a:r>
              </a:p>
              <a:p>
                <a:pPr>
                  <a:buClr>
                    <a:srgbClr val="07325F"/>
                  </a:buClr>
                  <a:buSzPct val="100000"/>
                </a:pPr>
                <a:r>
                  <a:rPr lang="en-US" sz="700" dirty="0"/>
                  <a:t>Director</a:t>
                </a:r>
              </a:p>
              <a:p>
                <a:pPr marL="114300" lvl="0" indent="-114300" defTabSz="765175" fontAlgn="base">
                  <a:spcBef>
                    <a:spcPts val="200"/>
                  </a:spcBef>
                  <a:buClr>
                    <a:srgbClr val="07325F"/>
                  </a:buClr>
                  <a:buSzPct val="100000"/>
                  <a:buFont typeface="Wingdings"/>
                  <a:buChar char="§"/>
                  <a:defRPr/>
                </a:pPr>
                <a:r>
                  <a:rPr lang="en-US" sz="700" kern="0" dirty="0">
                    <a:solidFill>
                      <a:srgbClr val="000000"/>
                    </a:solidFill>
                    <a:latin typeface="Tahoma" panose="020B0604030504040204" pitchFamily="34" charset="0"/>
                    <a:ea typeface="Tahoma" panose="020B0604030504040204" pitchFamily="34" charset="0"/>
                    <a:cs typeface="Tahoma" panose="020B0604030504040204" pitchFamily="34" charset="0"/>
                  </a:rPr>
                  <a:t>Officer in the Business Services Group</a:t>
                </a:r>
              </a:p>
              <a:p>
                <a:pPr marL="114300" indent="-114300" defTabSz="765175" fontAlgn="base">
                  <a:spcBef>
                    <a:spcPts val="200"/>
                  </a:spcBef>
                  <a:buClr>
                    <a:srgbClr val="07325F"/>
                  </a:buClr>
                  <a:buSzPct val="100000"/>
                  <a:buFont typeface="Wingdings"/>
                  <a:buChar char="§"/>
                  <a:defRPr/>
                </a:pPr>
                <a:r>
                  <a:rPr lang="en-US" sz="700" kern="0" dirty="0">
                    <a:solidFill>
                      <a:srgbClr val="000000"/>
                    </a:solidFill>
                    <a:latin typeface="Tahoma" panose="020B0604030504040204" pitchFamily="34" charset="0"/>
                    <a:ea typeface="Tahoma" panose="020B0604030504040204" pitchFamily="34" charset="0"/>
                    <a:cs typeface="Tahoma" panose="020B0604030504040204" pitchFamily="34" charset="0"/>
                  </a:rPr>
                  <a:t>Previously with Hyde Park Ventures, American Capital, Maranon Capital </a:t>
                </a:r>
                <a:br>
                  <a:rPr lang="en-US" sz="700" kern="0" dirty="0">
                    <a:solidFill>
                      <a:srgbClr val="000000"/>
                    </a:solidFill>
                    <a:latin typeface="Tahoma" panose="020B0604030504040204" pitchFamily="34" charset="0"/>
                    <a:ea typeface="Tahoma" panose="020B0604030504040204" pitchFamily="34" charset="0"/>
                    <a:cs typeface="Tahoma" panose="020B0604030504040204" pitchFamily="34" charset="0"/>
                  </a:rPr>
                </a:br>
                <a:r>
                  <a:rPr lang="en-US" sz="700" kern="0" dirty="0">
                    <a:solidFill>
                      <a:srgbClr val="000000"/>
                    </a:solidFill>
                    <a:latin typeface="Tahoma" panose="020B0604030504040204" pitchFamily="34" charset="0"/>
                    <a:ea typeface="Tahoma" panose="020B0604030504040204" pitchFamily="34" charset="0"/>
                    <a:cs typeface="Tahoma" panose="020B0604030504040204" pitchFamily="34" charset="0"/>
                  </a:rPr>
                  <a:t>and Piper Jaffray</a:t>
                </a:r>
              </a:p>
              <a:p>
                <a:pPr marL="114300" indent="-114300" defTabSz="765175" fontAlgn="base">
                  <a:buClr>
                    <a:srgbClr val="07325F"/>
                  </a:buClr>
                  <a:buSzPct val="100000"/>
                  <a:buFont typeface="Wingdings"/>
                  <a:buChar char="§"/>
                  <a:defRPr/>
                </a:pPr>
                <a:r>
                  <a:rPr lang="en-US" sz="700" kern="0" dirty="0">
                    <a:solidFill>
                      <a:srgbClr val="000000"/>
                    </a:solidFill>
                    <a:latin typeface="Tahoma" panose="020B0604030504040204" pitchFamily="34" charset="0"/>
                    <a:ea typeface="Tahoma" panose="020B0604030504040204" pitchFamily="34" charset="0"/>
                    <a:cs typeface="Tahoma" panose="020B0604030504040204" pitchFamily="34" charset="0"/>
                  </a:rPr>
                  <a:t>MBA from Booth School of Business and BS from University of Minnesota</a:t>
                </a:r>
              </a:p>
              <a:p>
                <a:pPr defTabSz="765175" fontAlgn="base">
                  <a:buClr>
                    <a:srgbClr val="07325F"/>
                  </a:buClr>
                  <a:buSzPct val="100000"/>
                  <a:defRPr/>
                </a:pPr>
                <a:br>
                  <a:rPr lang="en-US" sz="700" kern="0" dirty="0">
                    <a:solidFill>
                      <a:srgbClr val="000000"/>
                    </a:solidFill>
                    <a:ea typeface="Tahoma" panose="020B0604030504040204" pitchFamily="34" charset="0"/>
                    <a:cs typeface="Tahoma" panose="020B0604030504040204" pitchFamily="34" charset="0"/>
                  </a:rPr>
                </a:br>
                <a:endParaRPr lang="en-US" sz="100" kern="0" dirty="0">
                  <a:solidFill>
                    <a:srgbClr val="000000"/>
                  </a:solidFill>
                  <a:ea typeface="Tahoma" panose="020B0604030504040204" pitchFamily="34" charset="0"/>
                  <a:cs typeface="Tahoma" panose="020B0604030504040204" pitchFamily="34" charset="0"/>
                </a:endParaRPr>
              </a:p>
              <a:p>
                <a:pPr marL="114300" indent="-114300" defTabSz="765175" fontAlgn="base">
                  <a:buClr>
                    <a:srgbClr val="07325F"/>
                  </a:buClr>
                  <a:buSzPct val="100000"/>
                  <a:buFont typeface="Wingdings"/>
                  <a:buChar char="§"/>
                  <a:defRPr/>
                </a:pPr>
                <a:r>
                  <a:rPr lang="en-US" sz="700" b="1" dirty="0">
                    <a:solidFill>
                      <a:srgbClr val="07437F"/>
                    </a:solidFill>
                  </a:rPr>
                  <a:t>Key Roles</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Senior deal support</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Support M&amp;A tactics</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Identify and contact acquirers</a:t>
                </a:r>
              </a:p>
              <a:p>
                <a:pPr marL="114300" indent="-114300" defTabSz="765175" fontAlgn="base">
                  <a:spcBef>
                    <a:spcPts val="100"/>
                  </a:spcBef>
                  <a:spcAft>
                    <a:spcPct val="0"/>
                  </a:spcAft>
                  <a:buClr>
                    <a:srgbClr val="07325F"/>
                  </a:buClr>
                  <a:buSzPct val="100000"/>
                  <a:buFont typeface="Wingdings"/>
                  <a:buChar char="§"/>
                  <a:defRPr/>
                </a:pPr>
                <a:r>
                  <a:rPr lang="en-US" sz="700" kern="0" dirty="0">
                    <a:solidFill>
                      <a:srgbClr val="000000"/>
                    </a:solidFill>
                    <a:ea typeface="Tahoma" panose="020B0604030504040204" pitchFamily="34" charset="0"/>
                    <a:cs typeface="Tahoma" panose="020B0604030504040204" pitchFamily="34" charset="0"/>
                  </a:rPr>
                  <a:t>Negotiate value and terms</a:t>
                </a:r>
                <a:endParaRPr lang="en-US" sz="700" b="1" dirty="0">
                  <a:solidFill>
                    <a:srgbClr val="07437F"/>
                  </a:solidFill>
                </a:endParaRPr>
              </a:p>
              <a:p>
                <a:pPr fontAlgn="base">
                  <a:spcAft>
                    <a:spcPct val="0"/>
                  </a:spcAft>
                  <a:buClr>
                    <a:srgbClr val="07325F"/>
                  </a:buClr>
                  <a:buSzPct val="100000"/>
                </a:pPr>
                <a:endParaRPr lang="en-US" sz="700" b="1" dirty="0">
                  <a:solidFill>
                    <a:srgbClr val="07437F"/>
                  </a:solidFill>
                </a:endParaRPr>
              </a:p>
            </p:txBody>
          </p:sp>
          <p:pic>
            <p:nvPicPr>
              <p:cNvPr id="79" name="Picture 4" descr="H:\Williams Lea\Libraries\Banker Photos\Working Folder\US\Fineman, Michael\Fineman,-Michael_No-Background.png"/>
              <p:cNvPicPr>
                <a:picLocks noChangeAspect="1" noChangeArrowheads="1"/>
              </p:cNvPicPr>
              <p:nvPr/>
            </p:nvPicPr>
            <p:blipFill rotWithShape="1">
              <a:blip r:embed="rId28">
                <a:extLst>
                  <a:ext uri="{28A0092B-C50C-407E-A947-70E740481C1C}">
                    <a14:useLocalDpi xmlns:a14="http://schemas.microsoft.com/office/drawing/2010/main" val="0"/>
                  </a:ext>
                </a:extLst>
              </a:blip>
              <a:srcRect l="7009" t="-945" r="20691" b="33838"/>
              <a:stretch/>
            </p:blipFill>
            <p:spPr bwMode="auto">
              <a:xfrm>
                <a:off x="6057167" y="2627995"/>
                <a:ext cx="606268" cy="731520"/>
              </a:xfrm>
              <a:prstGeom prst="rect">
                <a:avLst/>
              </a:prstGeom>
              <a:noFill/>
              <a:extLst>
                <a:ext uri="{909E8E84-426E-40DD-AFC4-6F175D3DCCD1}">
                  <a14:hiddenFill xmlns:a14="http://schemas.microsoft.com/office/drawing/2010/main">
                    <a:solidFill>
                      <a:srgbClr val="FFFFFF"/>
                    </a:solidFill>
                  </a14:hiddenFill>
                </a:ext>
              </a:extLst>
            </p:spPr>
          </p:pic>
        </p:grpSp>
        <p:pic>
          <p:nvPicPr>
            <p:cNvPr id="88" name="Picture 127" descr="H:\Williams Lea\Libraries\Flags\Updated Flags\United States\United States.emf"/>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6312848" y="1557335"/>
              <a:ext cx="308019" cy="173736"/>
            </a:xfrm>
            <a:prstGeom prst="rect">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sp>
        <p:nvSpPr>
          <p:cNvPr id="73" name="Title 1"/>
          <p:cNvSpPr>
            <a:spLocks noGrp="1"/>
          </p:cNvSpPr>
          <p:nvPr>
            <p:ph type="title"/>
          </p:nvPr>
        </p:nvSpPr>
        <p:spPr/>
        <p:txBody>
          <a:bodyPr/>
          <a:lstStyle/>
          <a:p>
            <a:r>
              <a:rPr lang="en-US" dirty="0"/>
              <a:t>Lincoln International’s Lucas Team</a:t>
            </a:r>
          </a:p>
        </p:txBody>
      </p:sp>
      <p:sp>
        <p:nvSpPr>
          <p:cNvPr id="10" name="PageNumberTextBox"/>
          <p:cNvSpPr txBox="1"/>
          <p:nvPr/>
        </p:nvSpPr>
        <p:spPr>
          <a:xfrm>
            <a:off x="8846533" y="6638290"/>
            <a:ext cx="62517"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a:t>
            </a:r>
          </a:p>
        </p:txBody>
      </p:sp>
    </p:spTree>
    <p:extLst>
      <p:ext uri="{BB962C8B-B14F-4D97-AF65-F5344CB8AC3E}">
        <p14:creationId xmlns:p14="http://schemas.microsoft.com/office/powerpoint/2010/main" val="1742978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5274460" y="1360450"/>
            <a:ext cx="1251560" cy="2850306"/>
          </a:xfrm>
          <a:prstGeom prst="rect">
            <a:avLst/>
          </a:prstGeom>
          <a:solidFill>
            <a:schemeClr val="bg1">
              <a:lumMod val="85000"/>
            </a:schemeClr>
          </a:solidFill>
          <a:ln w="12700">
            <a:solidFill>
              <a:schemeClr val="accent1"/>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40" name="Title 1"/>
          <p:cNvSpPr>
            <a:spLocks noGrp="1"/>
          </p:cNvSpPr>
          <p:nvPr>
            <p:ph type="title"/>
          </p:nvPr>
        </p:nvSpPr>
        <p:spPr>
          <a:xfrm>
            <a:off x="342900" y="118872"/>
            <a:ext cx="7127748" cy="585216"/>
          </a:xfrm>
        </p:spPr>
        <p:txBody>
          <a:bodyPr/>
          <a:lstStyle/>
          <a:p>
            <a:r>
              <a:rPr lang="en-US" dirty="0"/>
              <a:t>Valuation Summary</a:t>
            </a:r>
          </a:p>
        </p:txBody>
      </p:sp>
      <p:grpSp>
        <p:nvGrpSpPr>
          <p:cNvPr id="41" name="Group 40"/>
          <p:cNvGrpSpPr/>
          <p:nvPr/>
        </p:nvGrpSpPr>
        <p:grpSpPr>
          <a:xfrm>
            <a:off x="368090" y="1307167"/>
            <a:ext cx="8458200" cy="3244312"/>
            <a:chOff x="342900" y="1612199"/>
            <a:chExt cx="8458200" cy="3340801"/>
          </a:xfrm>
        </p:grpSpPr>
        <p:graphicFrame>
          <p:nvGraphicFramePr>
            <p:cNvPr id="42" name="Chart 41"/>
            <p:cNvGraphicFramePr/>
            <p:nvPr>
              <p:extLst>
                <p:ext uri="{D42A27DB-BD31-4B8C-83A1-F6EECF244321}">
                  <p14:modId xmlns:p14="http://schemas.microsoft.com/office/powerpoint/2010/main" val="3396075455"/>
                </p:ext>
              </p:extLst>
            </p:nvPr>
          </p:nvGraphicFramePr>
          <p:xfrm>
            <a:off x="342900" y="1612199"/>
            <a:ext cx="8458200" cy="3340801"/>
          </p:xfrm>
          <a:graphic>
            <a:graphicData uri="http://schemas.openxmlformats.org/drawingml/2006/chart">
              <c:chart xmlns:c="http://schemas.openxmlformats.org/drawingml/2006/chart" xmlns:r="http://schemas.openxmlformats.org/officeDocument/2006/relationships" r:id="rId12"/>
            </a:graphicData>
          </a:graphic>
        </p:graphicFrame>
        <p:sp>
          <p:nvSpPr>
            <p:cNvPr id="43" name="TextBox 1"/>
            <p:cNvSpPr txBox="1"/>
            <p:nvPr/>
          </p:nvSpPr>
          <p:spPr>
            <a:xfrm>
              <a:off x="5318476" y="1986493"/>
              <a:ext cx="1524000" cy="25354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i="1" dirty="0">
                  <a:solidFill>
                    <a:srgbClr val="FFFFFF"/>
                  </a:solidFill>
                </a:rPr>
                <a:t> 7.0x – 8.5x </a:t>
              </a:r>
              <a:br>
                <a:rPr lang="en-US" sz="800" b="1" i="1" dirty="0">
                  <a:solidFill>
                    <a:srgbClr val="FFFFFF"/>
                  </a:solidFill>
                </a:rPr>
              </a:br>
              <a:r>
                <a:rPr lang="en-US" sz="800" b="1" i="1" dirty="0">
                  <a:solidFill>
                    <a:srgbClr val="FFFFFF"/>
                  </a:solidFill>
                </a:rPr>
                <a:t>EBITDA</a:t>
              </a:r>
              <a:endParaRPr lang="en-US" sz="800" b="1" i="1" baseline="30000" dirty="0">
                <a:solidFill>
                  <a:srgbClr val="FFFFFF"/>
                </a:solidFill>
              </a:endParaRPr>
            </a:p>
          </p:txBody>
        </p:sp>
        <p:sp>
          <p:nvSpPr>
            <p:cNvPr id="45" name="TextBox 1"/>
            <p:cNvSpPr txBox="1"/>
            <p:nvPr/>
          </p:nvSpPr>
          <p:spPr>
            <a:xfrm>
              <a:off x="5097783" y="2731897"/>
              <a:ext cx="1524000" cy="25354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i="1" dirty="0">
                  <a:solidFill>
                    <a:srgbClr val="FFFFFF"/>
                  </a:solidFill>
                </a:rPr>
                <a:t> 6.5x – 8.5x</a:t>
              </a:r>
              <a:br>
                <a:rPr lang="en-US" sz="800" b="1" i="1" dirty="0">
                  <a:solidFill>
                    <a:srgbClr val="FFFFFF"/>
                  </a:solidFill>
                </a:rPr>
              </a:br>
              <a:r>
                <a:rPr lang="en-US" sz="800" b="1" i="1" dirty="0">
                  <a:solidFill>
                    <a:srgbClr val="FFFFFF"/>
                  </a:solidFill>
                </a:rPr>
                <a:t>EBITDA</a:t>
              </a:r>
              <a:endParaRPr lang="en-US" sz="800" b="1" i="1" baseline="30000" dirty="0">
                <a:solidFill>
                  <a:srgbClr val="FFFFFF"/>
                </a:solidFill>
              </a:endParaRPr>
            </a:p>
          </p:txBody>
        </p:sp>
        <p:sp>
          <p:nvSpPr>
            <p:cNvPr id="46" name="TextBox 1"/>
            <p:cNvSpPr txBox="1"/>
            <p:nvPr/>
          </p:nvSpPr>
          <p:spPr>
            <a:xfrm>
              <a:off x="5730492" y="3470778"/>
              <a:ext cx="1524000" cy="25354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i="1" dirty="0">
                  <a:solidFill>
                    <a:srgbClr val="FFFFFF"/>
                  </a:solidFill>
                </a:rPr>
                <a:t> 7.0X – 9.0x </a:t>
              </a:r>
              <a:br>
                <a:rPr lang="en-US" sz="800" b="1" i="1" dirty="0">
                  <a:solidFill>
                    <a:srgbClr val="FFFFFF"/>
                  </a:solidFill>
                </a:rPr>
              </a:br>
              <a:r>
                <a:rPr lang="en-US" sz="800" b="1" i="1" dirty="0">
                  <a:solidFill>
                    <a:srgbClr val="FFFFFF"/>
                  </a:solidFill>
                </a:rPr>
                <a:t>EBITDA</a:t>
              </a:r>
              <a:endParaRPr lang="en-US" sz="800" b="1" i="1" baseline="30000" dirty="0">
                <a:solidFill>
                  <a:srgbClr val="FFFFFF"/>
                </a:solidFill>
              </a:endParaRPr>
            </a:p>
          </p:txBody>
        </p:sp>
        <p:sp>
          <p:nvSpPr>
            <p:cNvPr id="47" name="TextBox 1"/>
            <p:cNvSpPr txBox="1"/>
            <p:nvPr/>
          </p:nvSpPr>
          <p:spPr>
            <a:xfrm>
              <a:off x="5422814" y="4187443"/>
              <a:ext cx="1524000" cy="253544"/>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i="1" dirty="0">
                  <a:solidFill>
                    <a:srgbClr val="FFFFFF"/>
                  </a:solidFill>
                </a:rPr>
                <a:t> 8.0x </a:t>
              </a:r>
              <a:br>
                <a:rPr lang="en-US" sz="800" b="1" i="1" dirty="0">
                  <a:solidFill>
                    <a:srgbClr val="FFFFFF"/>
                  </a:solidFill>
                </a:rPr>
              </a:br>
              <a:r>
                <a:rPr lang="en-US" sz="800" b="1" i="1" dirty="0">
                  <a:solidFill>
                    <a:srgbClr val="FFFFFF"/>
                  </a:solidFill>
                </a:rPr>
                <a:t>EBITDA</a:t>
              </a:r>
              <a:endParaRPr lang="en-US" sz="800" b="1" i="1" baseline="30000" dirty="0">
                <a:solidFill>
                  <a:srgbClr val="FFFFFF"/>
                </a:solidFill>
              </a:endParaRPr>
            </a:p>
          </p:txBody>
        </p:sp>
      </p:grpSp>
      <p:sp>
        <p:nvSpPr>
          <p:cNvPr id="49" name="Subtitle Box"/>
          <p:cNvSpPr txBox="1"/>
          <p:nvPr>
            <p:custDataLst>
              <p:tags r:id="rId1"/>
            </p:custDataLst>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rPr>
              <a:t>We applied four primary methodologies to form our preliminary view of Lucas Group’s valuation</a:t>
            </a:r>
          </a:p>
        </p:txBody>
      </p:sp>
      <p:graphicFrame>
        <p:nvGraphicFramePr>
          <p:cNvPr id="50" name="Table 49"/>
          <p:cNvGraphicFramePr>
            <a:graphicFrameLocks noGrp="1"/>
          </p:cNvGraphicFramePr>
          <p:nvPr>
            <p:custDataLst>
              <p:tags r:id="rId2"/>
            </p:custDataLst>
            <p:extLst>
              <p:ext uri="{D42A27DB-BD31-4B8C-83A1-F6EECF244321}">
                <p14:modId xmlns:p14="http://schemas.microsoft.com/office/powerpoint/2010/main" val="1807269079"/>
              </p:ext>
            </p:extLst>
          </p:nvPr>
        </p:nvGraphicFramePr>
        <p:xfrm>
          <a:off x="342900" y="1013345"/>
          <a:ext cx="8458200" cy="256032"/>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Valuation Methodologies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51" name="Rectangle 50"/>
          <p:cNvSpPr/>
          <p:nvPr/>
        </p:nvSpPr>
        <p:spPr>
          <a:xfrm>
            <a:off x="342900" y="1298895"/>
            <a:ext cx="625171" cy="123111"/>
          </a:xfrm>
          <a:prstGeom prst="rect">
            <a:avLst/>
          </a:prstGeom>
        </p:spPr>
        <p:txBody>
          <a:bodyPr wrap="none" lIns="0" tIns="0" rIns="0" bIns="0">
            <a:spAutoFit/>
          </a:bodyPr>
          <a:lstStyle/>
          <a:p>
            <a:r>
              <a:rPr lang="en-US" sz="800" i="1" dirty="0">
                <a:solidFill>
                  <a:srgbClr val="000000"/>
                </a:solidFill>
              </a:rPr>
              <a:t>($ in millions)</a:t>
            </a:r>
          </a:p>
        </p:txBody>
      </p:sp>
      <p:sp>
        <p:nvSpPr>
          <p:cNvPr id="52" name="B31_BlueBox"/>
          <p:cNvSpPr txBox="1">
            <a:spLocks noChangeArrowheads="1"/>
          </p:cNvSpPr>
          <p:nvPr>
            <p:custDataLst>
              <p:tags r:id="rId3"/>
            </p:custDataLst>
          </p:nvPr>
        </p:nvSpPr>
        <p:spPr bwMode="auto">
          <a:xfrm>
            <a:off x="355184" y="5350161"/>
            <a:ext cx="2025884" cy="954179"/>
          </a:xfrm>
          <a:prstGeom prst="rect">
            <a:avLst/>
          </a:prstGeom>
          <a:solidFill>
            <a:schemeClr val="bg1"/>
          </a:solidFill>
          <a:ln w="22225">
            <a:solidFill>
              <a:srgbClr val="07437F"/>
            </a:solidFill>
          </a:ln>
          <a:effectLst/>
          <a:extLst/>
        </p:spPr>
        <p:txBody>
          <a:bodyPr lIns="45720" tIns="45720" rIns="18288" bIns="0" anchor="t" anchorCtr="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marL="177800" indent="-177800">
              <a:spcBef>
                <a:spcPts val="400"/>
              </a:spcBef>
              <a:buClr>
                <a:srgbClr val="07325F"/>
              </a:buClr>
              <a:buSzPct val="100000"/>
              <a:buFont typeface="Wingdings" pitchFamily="2" charset="2"/>
              <a:buChar char="§"/>
            </a:pPr>
            <a:r>
              <a:rPr lang="en-US" sz="800" dirty="0">
                <a:latin typeface="+mn-lt"/>
                <a:cs typeface="Arial" charset="0"/>
              </a:rPr>
              <a:t>Analysis of valuation multiples for publicly traded comparable companies</a:t>
            </a:r>
          </a:p>
          <a:p>
            <a:pPr marL="177800" indent="-177800">
              <a:spcBef>
                <a:spcPts val="400"/>
              </a:spcBef>
              <a:buClr>
                <a:srgbClr val="07325F"/>
              </a:buClr>
              <a:buSzPct val="100000"/>
              <a:buFont typeface="Wingdings" pitchFamily="2" charset="2"/>
              <a:buChar char="§"/>
            </a:pPr>
            <a:r>
              <a:rPr lang="en-US" sz="800" b="1" spc="-20" dirty="0">
                <a:latin typeface="+mn-lt"/>
                <a:cs typeface="Arial" charset="0"/>
              </a:rPr>
              <a:t>7.0x – 8.5x 2017E Adjusted EBITDA</a:t>
            </a:r>
          </a:p>
        </p:txBody>
      </p:sp>
      <p:sp>
        <p:nvSpPr>
          <p:cNvPr id="53" name="B31_BlueBox"/>
          <p:cNvSpPr txBox="1">
            <a:spLocks noChangeArrowheads="1"/>
          </p:cNvSpPr>
          <p:nvPr>
            <p:custDataLst>
              <p:tags r:id="rId4"/>
            </p:custDataLst>
          </p:nvPr>
        </p:nvSpPr>
        <p:spPr bwMode="auto">
          <a:xfrm>
            <a:off x="355185" y="5016893"/>
            <a:ext cx="2025884" cy="333268"/>
          </a:xfrm>
          <a:prstGeom prst="rect">
            <a:avLst/>
          </a:prstGeom>
          <a:solidFill>
            <a:srgbClr val="07325F"/>
          </a:solidFill>
          <a:ln w="22225">
            <a:solidFill>
              <a:srgbClr val="07325F"/>
            </a:solidFill>
            <a:miter lim="800000"/>
            <a:headEnd/>
            <a:tailEnd/>
          </a:ln>
          <a:effectLst/>
          <a:extLst/>
        </p:spPr>
        <p:txBody>
          <a:bodyPr lIns="0" tIns="0" rIns="0" bIns="0" anchor="ctr" anchorCtr="1"/>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r>
              <a:rPr lang="en-US" sz="800" b="1" dirty="0">
                <a:solidFill>
                  <a:schemeClr val="bg1"/>
                </a:solidFill>
                <a:latin typeface="+mn-lt"/>
              </a:rPr>
              <a:t>Public Companies Analysis </a:t>
            </a:r>
          </a:p>
        </p:txBody>
      </p:sp>
      <p:sp>
        <p:nvSpPr>
          <p:cNvPr id="59" name="B31_BlueBox"/>
          <p:cNvSpPr txBox="1">
            <a:spLocks noChangeArrowheads="1"/>
          </p:cNvSpPr>
          <p:nvPr>
            <p:custDataLst>
              <p:tags r:id="rId5"/>
            </p:custDataLst>
          </p:nvPr>
        </p:nvSpPr>
        <p:spPr bwMode="auto">
          <a:xfrm>
            <a:off x="2497729" y="5350162"/>
            <a:ext cx="2025884" cy="954178"/>
          </a:xfrm>
          <a:prstGeom prst="rect">
            <a:avLst/>
          </a:prstGeom>
          <a:solidFill>
            <a:schemeClr val="bg1"/>
          </a:solidFill>
          <a:ln w="22225">
            <a:solidFill>
              <a:srgbClr val="07437F"/>
            </a:solidFill>
          </a:ln>
          <a:effectLst/>
          <a:extLst/>
        </p:spPr>
        <p:txBody>
          <a:bodyPr lIns="45720" tIns="45720" rIns="18288" bIns="0" anchor="t" anchorCtr="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marL="177800" indent="-177800">
              <a:spcBef>
                <a:spcPts val="400"/>
              </a:spcBef>
              <a:buClr>
                <a:srgbClr val="07325F"/>
              </a:buClr>
              <a:buSzPct val="100000"/>
              <a:buFont typeface="Wingdings" pitchFamily="2" charset="2"/>
              <a:buChar char="§"/>
            </a:pPr>
            <a:r>
              <a:rPr lang="en-US" sz="800" dirty="0">
                <a:latin typeface="+mn-lt"/>
                <a:cs typeface="Arial" charset="0"/>
              </a:rPr>
              <a:t>Proprietary knowledge based on Lincoln’s experience in the space</a:t>
            </a:r>
          </a:p>
          <a:p>
            <a:pPr marL="177800" indent="-177800">
              <a:spcBef>
                <a:spcPts val="400"/>
              </a:spcBef>
              <a:buClr>
                <a:srgbClr val="07325F"/>
              </a:buClr>
              <a:buSzPct val="100000"/>
              <a:buFont typeface="Wingdings" pitchFamily="2" charset="2"/>
              <a:buChar char="§"/>
            </a:pPr>
            <a:r>
              <a:rPr lang="en-US" sz="800" dirty="0">
                <a:latin typeface="+mn-lt"/>
                <a:cs typeface="Arial" charset="0"/>
              </a:rPr>
              <a:t>Limited number of M&amp;A transactions for which terms were disclosed</a:t>
            </a:r>
          </a:p>
          <a:p>
            <a:pPr marL="177800" indent="-177800">
              <a:spcBef>
                <a:spcPts val="400"/>
              </a:spcBef>
              <a:buClr>
                <a:srgbClr val="07325F"/>
              </a:buClr>
              <a:buSzPct val="100000"/>
              <a:buFont typeface="Wingdings" pitchFamily="2" charset="2"/>
              <a:buChar char="§"/>
            </a:pPr>
            <a:r>
              <a:rPr lang="en-US" sz="800" b="1" spc="-20" dirty="0">
                <a:latin typeface="+mn-lt"/>
                <a:cs typeface="Arial" charset="0"/>
              </a:rPr>
              <a:t>6.5x – 8.5x 2017E Adjusted EBITDA</a:t>
            </a:r>
          </a:p>
        </p:txBody>
      </p:sp>
      <p:sp>
        <p:nvSpPr>
          <p:cNvPr id="60" name="B31_BlueBox"/>
          <p:cNvSpPr txBox="1">
            <a:spLocks noChangeArrowheads="1"/>
          </p:cNvSpPr>
          <p:nvPr>
            <p:custDataLst>
              <p:tags r:id="rId6"/>
            </p:custDataLst>
          </p:nvPr>
        </p:nvSpPr>
        <p:spPr bwMode="auto">
          <a:xfrm>
            <a:off x="2497730" y="5016893"/>
            <a:ext cx="2025884" cy="333268"/>
          </a:xfrm>
          <a:prstGeom prst="rect">
            <a:avLst/>
          </a:prstGeom>
          <a:solidFill>
            <a:srgbClr val="07325F"/>
          </a:solidFill>
          <a:ln w="22225">
            <a:solidFill>
              <a:srgbClr val="07325F"/>
            </a:solidFill>
            <a:miter lim="800000"/>
            <a:headEnd/>
            <a:tailEnd/>
          </a:ln>
          <a:effectLst/>
          <a:extLst/>
        </p:spPr>
        <p:txBody>
          <a:bodyPr lIns="0" tIns="0" rIns="0" bIns="0" anchor="ctr" anchorCtr="1"/>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r>
              <a:rPr lang="en-US" sz="800" b="1" dirty="0">
                <a:solidFill>
                  <a:schemeClr val="bg1"/>
                </a:solidFill>
                <a:latin typeface="+mn-lt"/>
              </a:rPr>
              <a:t>M&amp;A Transaction Analysis </a:t>
            </a:r>
          </a:p>
        </p:txBody>
      </p:sp>
      <p:sp>
        <p:nvSpPr>
          <p:cNvPr id="61" name="B31_BlueBox"/>
          <p:cNvSpPr txBox="1">
            <a:spLocks noChangeArrowheads="1"/>
          </p:cNvSpPr>
          <p:nvPr>
            <p:custDataLst>
              <p:tags r:id="rId7"/>
            </p:custDataLst>
          </p:nvPr>
        </p:nvSpPr>
        <p:spPr bwMode="auto">
          <a:xfrm>
            <a:off x="4640274" y="5350162"/>
            <a:ext cx="2025884" cy="954178"/>
          </a:xfrm>
          <a:prstGeom prst="rect">
            <a:avLst/>
          </a:prstGeom>
          <a:solidFill>
            <a:schemeClr val="bg1"/>
          </a:solidFill>
          <a:ln w="22225">
            <a:solidFill>
              <a:srgbClr val="07437F"/>
            </a:solidFill>
          </a:ln>
          <a:effectLst/>
          <a:extLst/>
        </p:spPr>
        <p:txBody>
          <a:bodyPr lIns="45720" tIns="45720" rIns="18288" bIns="0" anchor="t" anchorCtr="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marL="177800" indent="-177800">
              <a:spcBef>
                <a:spcPts val="400"/>
              </a:spcBef>
              <a:buClr>
                <a:srgbClr val="07325F"/>
              </a:buClr>
              <a:buSzPct val="100000"/>
              <a:buFont typeface="Wingdings" pitchFamily="2" charset="2"/>
              <a:buChar char="§"/>
            </a:pPr>
            <a:r>
              <a:rPr lang="en-US" sz="800" dirty="0">
                <a:latin typeface="+mn-lt"/>
                <a:cs typeface="Arial" charset="0"/>
              </a:rPr>
              <a:t>Reflects net present value of future cash flows and performance</a:t>
            </a:r>
          </a:p>
          <a:p>
            <a:pPr marL="177800" indent="-177800">
              <a:spcBef>
                <a:spcPts val="400"/>
              </a:spcBef>
              <a:buClr>
                <a:srgbClr val="07325F"/>
              </a:buClr>
              <a:buSzPct val="100000"/>
              <a:buFont typeface="Wingdings" pitchFamily="2" charset="2"/>
              <a:buChar char="§"/>
            </a:pPr>
            <a:r>
              <a:rPr lang="en-US" sz="800" dirty="0">
                <a:latin typeface="+mn-lt"/>
                <a:cs typeface="Arial" charset="0"/>
              </a:rPr>
              <a:t>Highly sensitive to discount rate assumptions</a:t>
            </a:r>
          </a:p>
          <a:p>
            <a:pPr marL="177800" indent="-177800">
              <a:spcBef>
                <a:spcPts val="400"/>
              </a:spcBef>
              <a:buClr>
                <a:srgbClr val="07325F"/>
              </a:buClr>
              <a:buSzPct val="100000"/>
              <a:buFont typeface="Wingdings" pitchFamily="2" charset="2"/>
              <a:buChar char="§"/>
            </a:pPr>
            <a:r>
              <a:rPr lang="en-US" sz="800" b="1" spc="-20" dirty="0">
                <a:latin typeface="+mn-lt"/>
                <a:cs typeface="Arial" charset="0"/>
              </a:rPr>
              <a:t>7.0x – 9.0x 2017E Adjusted EBITDA</a:t>
            </a:r>
          </a:p>
        </p:txBody>
      </p:sp>
      <p:sp>
        <p:nvSpPr>
          <p:cNvPr id="62" name="B31_BlueBox"/>
          <p:cNvSpPr txBox="1">
            <a:spLocks noChangeArrowheads="1"/>
          </p:cNvSpPr>
          <p:nvPr>
            <p:custDataLst>
              <p:tags r:id="rId8"/>
            </p:custDataLst>
          </p:nvPr>
        </p:nvSpPr>
        <p:spPr bwMode="auto">
          <a:xfrm>
            <a:off x="4640275" y="5016893"/>
            <a:ext cx="2025884" cy="333268"/>
          </a:xfrm>
          <a:prstGeom prst="rect">
            <a:avLst/>
          </a:prstGeom>
          <a:solidFill>
            <a:srgbClr val="07325F"/>
          </a:solidFill>
          <a:ln w="22225">
            <a:solidFill>
              <a:srgbClr val="07325F"/>
            </a:solidFill>
            <a:miter lim="800000"/>
            <a:headEnd/>
            <a:tailEnd/>
          </a:ln>
          <a:effectLst/>
          <a:extLst/>
        </p:spPr>
        <p:txBody>
          <a:bodyPr lIns="0" tIns="0" rIns="0" bIns="0" anchor="ctr" anchorCtr="1"/>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r>
              <a:rPr lang="en-US" sz="800" b="1" dirty="0">
                <a:solidFill>
                  <a:schemeClr val="bg1"/>
                </a:solidFill>
                <a:latin typeface="+mn-lt"/>
              </a:rPr>
              <a:t>Discounted Cash Flow Analysis </a:t>
            </a:r>
          </a:p>
        </p:txBody>
      </p:sp>
      <p:sp>
        <p:nvSpPr>
          <p:cNvPr id="63" name="B31_BlueBox"/>
          <p:cNvSpPr txBox="1">
            <a:spLocks noChangeArrowheads="1"/>
          </p:cNvSpPr>
          <p:nvPr>
            <p:custDataLst>
              <p:tags r:id="rId9"/>
            </p:custDataLst>
          </p:nvPr>
        </p:nvSpPr>
        <p:spPr bwMode="auto">
          <a:xfrm>
            <a:off x="6782819" y="5350162"/>
            <a:ext cx="2025884" cy="954178"/>
          </a:xfrm>
          <a:prstGeom prst="rect">
            <a:avLst/>
          </a:prstGeom>
          <a:solidFill>
            <a:schemeClr val="bg1"/>
          </a:solidFill>
          <a:ln w="22225">
            <a:solidFill>
              <a:srgbClr val="07437F"/>
            </a:solidFill>
          </a:ln>
          <a:effectLst/>
          <a:extLst/>
        </p:spPr>
        <p:txBody>
          <a:bodyPr lIns="45720" tIns="45720" rIns="18288" bIns="0" anchor="t" anchorCtr="0"/>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marL="177800" indent="-177800">
              <a:spcBef>
                <a:spcPts val="400"/>
              </a:spcBef>
              <a:buClr>
                <a:srgbClr val="07325F"/>
              </a:buClr>
              <a:buSzPct val="100000"/>
              <a:buFont typeface="Wingdings" pitchFamily="2" charset="2"/>
              <a:buChar char="§"/>
            </a:pPr>
            <a:r>
              <a:rPr lang="en-US" sz="800" dirty="0">
                <a:latin typeface="+mn-lt"/>
                <a:cs typeface="Arial" charset="0"/>
              </a:rPr>
              <a:t>3.5x Unitranche Debt</a:t>
            </a:r>
          </a:p>
          <a:p>
            <a:pPr marL="177800" indent="-177800">
              <a:spcBef>
                <a:spcPts val="400"/>
              </a:spcBef>
              <a:buClr>
                <a:srgbClr val="07325F"/>
              </a:buClr>
              <a:buSzPct val="100000"/>
              <a:buFont typeface="Wingdings" pitchFamily="2" charset="2"/>
              <a:buChar char="§"/>
            </a:pPr>
            <a:r>
              <a:rPr lang="en-US" sz="800" dirty="0">
                <a:latin typeface="+mn-lt"/>
                <a:cs typeface="Arial" charset="0"/>
              </a:rPr>
              <a:t>57.4% Total equity contribution</a:t>
            </a:r>
          </a:p>
          <a:p>
            <a:pPr marL="177800" indent="-177800">
              <a:spcBef>
                <a:spcPts val="400"/>
              </a:spcBef>
              <a:buClr>
                <a:srgbClr val="07325F"/>
              </a:buClr>
              <a:buSzPct val="100000"/>
              <a:buFont typeface="Wingdings" pitchFamily="2" charset="2"/>
              <a:buChar char="§"/>
            </a:pPr>
            <a:r>
              <a:rPr lang="en-US" sz="800" dirty="0">
                <a:latin typeface="+mn-lt"/>
                <a:cs typeface="Arial" charset="0"/>
              </a:rPr>
              <a:t>20.7% Equity IRR</a:t>
            </a:r>
          </a:p>
          <a:p>
            <a:pPr marL="177800" indent="-177800">
              <a:spcBef>
                <a:spcPts val="400"/>
              </a:spcBef>
              <a:buClr>
                <a:srgbClr val="07325F"/>
              </a:buClr>
              <a:buSzPct val="100000"/>
              <a:buFont typeface="Wingdings" pitchFamily="2" charset="2"/>
              <a:buChar char="§"/>
            </a:pPr>
            <a:r>
              <a:rPr lang="en-US" sz="800" b="1" dirty="0">
                <a:latin typeface="+mn-lt"/>
                <a:cs typeface="Arial" charset="0"/>
              </a:rPr>
              <a:t>8.0x 2017E Adjusted EBITDA</a:t>
            </a:r>
          </a:p>
        </p:txBody>
      </p:sp>
      <p:sp>
        <p:nvSpPr>
          <p:cNvPr id="64" name="B31_BlueBox"/>
          <p:cNvSpPr txBox="1">
            <a:spLocks noChangeArrowheads="1"/>
          </p:cNvSpPr>
          <p:nvPr>
            <p:custDataLst>
              <p:tags r:id="rId10"/>
            </p:custDataLst>
          </p:nvPr>
        </p:nvSpPr>
        <p:spPr bwMode="auto">
          <a:xfrm>
            <a:off x="6782820" y="5016893"/>
            <a:ext cx="2025884" cy="333268"/>
          </a:xfrm>
          <a:prstGeom prst="rect">
            <a:avLst/>
          </a:prstGeom>
          <a:solidFill>
            <a:srgbClr val="07325F"/>
          </a:solidFill>
          <a:ln w="22225">
            <a:solidFill>
              <a:srgbClr val="07325F"/>
            </a:solidFill>
            <a:miter lim="800000"/>
            <a:headEnd/>
            <a:tailEnd/>
          </a:ln>
          <a:effectLst/>
          <a:extLst/>
        </p:spPr>
        <p:txBody>
          <a:bodyPr lIns="0" tIns="0" rIns="0" bIns="0" anchor="ctr" anchorCtr="1"/>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r>
              <a:rPr lang="en-US" sz="800" b="1" dirty="0">
                <a:solidFill>
                  <a:schemeClr val="bg1"/>
                </a:solidFill>
                <a:latin typeface="+mn-lt"/>
              </a:rPr>
              <a:t>Leveraged Buyout Analysis</a:t>
            </a:r>
          </a:p>
        </p:txBody>
      </p:sp>
      <p:sp>
        <p:nvSpPr>
          <p:cNvPr id="65" name="Rectangle 64"/>
          <p:cNvSpPr/>
          <p:nvPr/>
        </p:nvSpPr>
        <p:spPr bwMode="auto">
          <a:xfrm>
            <a:off x="498091" y="4515716"/>
            <a:ext cx="8116607" cy="162390"/>
          </a:xfrm>
          <a:prstGeom prst="rect">
            <a:avLst/>
          </a:prstGeom>
          <a:solidFill>
            <a:srgbClr val="07325F"/>
          </a:solidFill>
          <a:ln w="9525" cap="flat" cmpd="sng" algn="ctr">
            <a:solidFill>
              <a:schemeClr val="bg1">
                <a:lumMod val="65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900" dirty="0">
              <a:solidFill>
                <a:srgbClr val="000000"/>
              </a:solidFill>
            </a:endParaRPr>
          </a:p>
        </p:txBody>
      </p:sp>
      <p:sp>
        <p:nvSpPr>
          <p:cNvPr id="66" name="Rectangle 23"/>
          <p:cNvSpPr>
            <a:spLocks noChangeArrowheads="1"/>
          </p:cNvSpPr>
          <p:nvPr/>
        </p:nvSpPr>
        <p:spPr bwMode="auto">
          <a:xfrm>
            <a:off x="473239" y="4487091"/>
            <a:ext cx="3349875" cy="230832"/>
          </a:xfrm>
          <a:prstGeom prst="rect">
            <a:avLst/>
          </a:prstGeom>
          <a:noFill/>
          <a:ln w="9525">
            <a:noFill/>
            <a:miter lim="800000"/>
            <a:headEnd/>
            <a:tailEnd/>
          </a:ln>
        </p:spPr>
        <p:txBody>
          <a:bodyPr wrap="square">
            <a:spAutoFit/>
          </a:bodyPr>
          <a:lstStyle/>
          <a:p>
            <a:pPr defTabSz="855663"/>
            <a:r>
              <a:rPr lang="en-US" sz="900" b="1" dirty="0">
                <a:solidFill>
                  <a:schemeClr val="bg1"/>
                </a:solidFill>
              </a:rPr>
              <a:t>Enterprise Value based on FYE2017E EBITDA</a:t>
            </a:r>
            <a:endParaRPr lang="en-US" sz="900" i="1" dirty="0">
              <a:solidFill>
                <a:schemeClr val="bg1"/>
              </a:solidFill>
            </a:endParaRPr>
          </a:p>
        </p:txBody>
      </p:sp>
      <p:sp>
        <p:nvSpPr>
          <p:cNvPr id="67" name="Rectangle 66"/>
          <p:cNvSpPr/>
          <p:nvPr/>
        </p:nvSpPr>
        <p:spPr bwMode="auto">
          <a:xfrm>
            <a:off x="498091" y="4717573"/>
            <a:ext cx="8116606" cy="162390"/>
          </a:xfrm>
          <a:prstGeom prst="rect">
            <a:avLst/>
          </a:prstGeom>
          <a:solidFill>
            <a:srgbClr val="ADC7E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855663"/>
            <a:endParaRPr lang="en-US" sz="900" dirty="0"/>
          </a:p>
        </p:txBody>
      </p:sp>
      <p:sp>
        <p:nvSpPr>
          <p:cNvPr id="68" name="Rectangle 23"/>
          <p:cNvSpPr>
            <a:spLocks noChangeArrowheads="1"/>
          </p:cNvSpPr>
          <p:nvPr/>
        </p:nvSpPr>
        <p:spPr bwMode="auto">
          <a:xfrm>
            <a:off x="473238" y="4688409"/>
            <a:ext cx="3892869" cy="230832"/>
          </a:xfrm>
          <a:prstGeom prst="rect">
            <a:avLst/>
          </a:prstGeom>
          <a:noFill/>
          <a:ln w="9525">
            <a:noFill/>
            <a:miter lim="800000"/>
            <a:headEnd/>
            <a:tailEnd/>
          </a:ln>
        </p:spPr>
        <p:txBody>
          <a:bodyPr wrap="square">
            <a:spAutoFit/>
          </a:bodyPr>
          <a:lstStyle/>
          <a:p>
            <a:pPr defTabSz="855663"/>
            <a:r>
              <a:rPr lang="en-US" sz="900" b="1" dirty="0"/>
              <a:t>Multiple of FY2017E EBITDA of $10.3 million</a:t>
            </a:r>
            <a:endParaRPr lang="en-US" sz="900" b="1" baseline="30000" dirty="0"/>
          </a:p>
        </p:txBody>
      </p:sp>
      <p:grpSp>
        <p:nvGrpSpPr>
          <p:cNvPr id="69" name="Group 68"/>
          <p:cNvGrpSpPr/>
          <p:nvPr/>
        </p:nvGrpSpPr>
        <p:grpSpPr>
          <a:xfrm>
            <a:off x="6157999" y="4481385"/>
            <a:ext cx="996720" cy="423978"/>
            <a:chOff x="4413087" y="4481385"/>
            <a:chExt cx="996720" cy="423978"/>
          </a:xfrm>
        </p:grpSpPr>
        <p:sp>
          <p:nvSpPr>
            <p:cNvPr id="94" name="Rectangle 23"/>
            <p:cNvSpPr>
              <a:spLocks noChangeArrowheads="1"/>
            </p:cNvSpPr>
            <p:nvPr/>
          </p:nvSpPr>
          <p:spPr bwMode="auto">
            <a:xfrm>
              <a:off x="4464950" y="4674531"/>
              <a:ext cx="892995" cy="230832"/>
            </a:xfrm>
            <a:prstGeom prst="rect">
              <a:avLst/>
            </a:prstGeom>
            <a:noFill/>
            <a:ln w="9525">
              <a:noFill/>
              <a:miter lim="800000"/>
              <a:headEnd/>
              <a:tailEnd/>
            </a:ln>
          </p:spPr>
          <p:txBody>
            <a:bodyPr wrap="square">
              <a:spAutoFit/>
            </a:bodyPr>
            <a:lstStyle/>
            <a:p>
              <a:pPr algn="ctr" defTabSz="855663"/>
              <a:r>
                <a:rPr lang="en-US" sz="900" b="1" dirty="0"/>
                <a:t>8.0x</a:t>
              </a:r>
            </a:p>
          </p:txBody>
        </p:sp>
        <p:sp>
          <p:nvSpPr>
            <p:cNvPr id="95" name="Rectangle 23"/>
            <p:cNvSpPr>
              <a:spLocks noChangeArrowheads="1"/>
            </p:cNvSpPr>
            <p:nvPr/>
          </p:nvSpPr>
          <p:spPr bwMode="auto">
            <a:xfrm>
              <a:off x="4413087" y="4481385"/>
              <a:ext cx="996720" cy="230832"/>
            </a:xfrm>
            <a:prstGeom prst="rect">
              <a:avLst/>
            </a:prstGeom>
            <a:noFill/>
            <a:ln w="9525">
              <a:noFill/>
              <a:miter lim="800000"/>
              <a:headEnd/>
              <a:tailEnd/>
            </a:ln>
          </p:spPr>
          <p:txBody>
            <a:bodyPr wrap="square">
              <a:spAutoFit/>
            </a:bodyPr>
            <a:lstStyle/>
            <a:p>
              <a:pPr algn="ctr" defTabSz="855663"/>
              <a:r>
                <a:rPr lang="en-US" sz="900" b="1" dirty="0">
                  <a:solidFill>
                    <a:schemeClr val="bg1"/>
                  </a:solidFill>
                </a:rPr>
                <a:t>~$83 mm</a:t>
              </a:r>
            </a:p>
          </p:txBody>
        </p:sp>
      </p:grpSp>
      <p:grpSp>
        <p:nvGrpSpPr>
          <p:cNvPr id="96" name="Group 95"/>
          <p:cNvGrpSpPr/>
          <p:nvPr/>
        </p:nvGrpSpPr>
        <p:grpSpPr>
          <a:xfrm>
            <a:off x="4762769" y="4481385"/>
            <a:ext cx="1100312" cy="423978"/>
            <a:chOff x="3367840" y="4481385"/>
            <a:chExt cx="1100312" cy="423978"/>
          </a:xfrm>
        </p:grpSpPr>
        <p:sp>
          <p:nvSpPr>
            <p:cNvPr id="97" name="Rectangle 23"/>
            <p:cNvSpPr>
              <a:spLocks noChangeArrowheads="1"/>
            </p:cNvSpPr>
            <p:nvPr/>
          </p:nvSpPr>
          <p:spPr bwMode="auto">
            <a:xfrm>
              <a:off x="3613723" y="4674531"/>
              <a:ext cx="608546" cy="230832"/>
            </a:xfrm>
            <a:prstGeom prst="rect">
              <a:avLst/>
            </a:prstGeom>
            <a:noFill/>
            <a:ln w="9525">
              <a:noFill/>
              <a:miter lim="800000"/>
              <a:headEnd/>
              <a:tailEnd/>
            </a:ln>
          </p:spPr>
          <p:txBody>
            <a:bodyPr wrap="square">
              <a:spAutoFit/>
            </a:bodyPr>
            <a:lstStyle/>
            <a:p>
              <a:pPr algn="ctr" defTabSz="855663"/>
              <a:r>
                <a:rPr lang="en-US" sz="900" b="1" dirty="0"/>
                <a:t>7.0x</a:t>
              </a:r>
            </a:p>
          </p:txBody>
        </p:sp>
        <p:sp>
          <p:nvSpPr>
            <p:cNvPr id="98" name="Rectangle 23"/>
            <p:cNvSpPr>
              <a:spLocks noChangeArrowheads="1"/>
            </p:cNvSpPr>
            <p:nvPr/>
          </p:nvSpPr>
          <p:spPr bwMode="auto">
            <a:xfrm>
              <a:off x="3367840" y="4481385"/>
              <a:ext cx="1100312" cy="230832"/>
            </a:xfrm>
            <a:prstGeom prst="rect">
              <a:avLst/>
            </a:prstGeom>
            <a:noFill/>
            <a:ln w="9525">
              <a:noFill/>
              <a:miter lim="800000"/>
              <a:headEnd/>
              <a:tailEnd/>
            </a:ln>
          </p:spPr>
          <p:txBody>
            <a:bodyPr wrap="square">
              <a:spAutoFit/>
            </a:bodyPr>
            <a:lstStyle/>
            <a:p>
              <a:pPr algn="ctr" defTabSz="855663"/>
              <a:r>
                <a:rPr lang="en-US" sz="900" b="1" dirty="0">
                  <a:solidFill>
                    <a:schemeClr val="bg1"/>
                  </a:solidFill>
                </a:rPr>
                <a:t>~$72 mm</a:t>
              </a:r>
            </a:p>
          </p:txBody>
        </p:sp>
      </p:grpSp>
      <p:grpSp>
        <p:nvGrpSpPr>
          <p:cNvPr id="6" name="Group 5"/>
          <p:cNvGrpSpPr/>
          <p:nvPr/>
        </p:nvGrpSpPr>
        <p:grpSpPr>
          <a:xfrm>
            <a:off x="1987930" y="6469102"/>
            <a:ext cx="6921120" cy="139617"/>
            <a:chOff x="1987930" y="6469102"/>
            <a:chExt cx="6921120" cy="139617"/>
          </a:xfrm>
        </p:grpSpPr>
        <p:sp>
          <p:nvSpPr>
            <p:cNvPr id="75" name="TextBox 74"/>
            <p:cNvSpPr txBox="1"/>
            <p:nvPr/>
          </p:nvSpPr>
          <p:spPr>
            <a:xfrm>
              <a:off x="1987930" y="6485699"/>
              <a:ext cx="6921120" cy="123020"/>
            </a:xfrm>
            <a:prstGeom prst="rect">
              <a:avLst/>
            </a:prstGeom>
            <a:noFill/>
          </p:spPr>
          <p:txBody>
            <a:bodyPr vert="horz" wrap="square" lIns="0" tIns="0" rIns="0" bIns="0" rtlCol="0" anchor="t">
              <a:noAutofit/>
            </a:bodyPr>
            <a:lstStyle/>
            <a:p>
              <a:pPr marL="177800" indent="-177800"/>
              <a:r>
                <a:rPr lang="en-US" sz="700" i="1" dirty="0">
                  <a:solidFill>
                    <a:srgbClr val="000000"/>
                  </a:solidFill>
                </a:rPr>
                <a:t>Note:       Indicates downside recession enterprise value range</a:t>
              </a:r>
              <a:endParaRPr lang="en-US" sz="700" dirty="0">
                <a:solidFill>
                  <a:srgbClr val="000000"/>
                </a:solidFill>
                <a:latin typeface="Arial"/>
                <a:cs typeface="Times New Roman" pitchFamily="18" charset="0"/>
              </a:endParaRPr>
            </a:p>
          </p:txBody>
        </p:sp>
        <p:sp>
          <p:nvSpPr>
            <p:cNvPr id="76" name="Rectangle 75"/>
            <p:cNvSpPr/>
            <p:nvPr/>
          </p:nvSpPr>
          <p:spPr>
            <a:xfrm>
              <a:off x="2233748" y="6469102"/>
              <a:ext cx="114343" cy="123798"/>
            </a:xfrm>
            <a:prstGeom prst="rect">
              <a:avLst/>
            </a:prstGeom>
            <a:noFill/>
            <a:ln w="19050">
              <a:solidFill>
                <a:srgbClr val="800000"/>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rgbClr val="FF0000"/>
                </a:solidFill>
              </a:endParaRPr>
            </a:p>
          </p:txBody>
        </p:sp>
      </p:grpSp>
      <p:grpSp>
        <p:nvGrpSpPr>
          <p:cNvPr id="2" name="Group 1"/>
          <p:cNvGrpSpPr/>
          <p:nvPr/>
        </p:nvGrpSpPr>
        <p:grpSpPr>
          <a:xfrm>
            <a:off x="4119154" y="3694951"/>
            <a:ext cx="1112735" cy="427386"/>
            <a:chOff x="3471077" y="3200000"/>
            <a:chExt cx="1246999" cy="427386"/>
          </a:xfrm>
        </p:grpSpPr>
        <p:sp>
          <p:nvSpPr>
            <p:cNvPr id="58" name="Rectangle 57"/>
            <p:cNvSpPr/>
            <p:nvPr/>
          </p:nvSpPr>
          <p:spPr>
            <a:xfrm>
              <a:off x="3471077" y="3200000"/>
              <a:ext cx="664482" cy="427386"/>
            </a:xfrm>
            <a:prstGeom prst="rect">
              <a:avLst/>
            </a:prstGeom>
            <a:noFill/>
            <a:ln w="19050">
              <a:solidFill>
                <a:srgbClr val="800000"/>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rgbClr val="FF0000"/>
                </a:solidFill>
              </a:endParaRPr>
            </a:p>
          </p:txBody>
        </p:sp>
        <p:sp>
          <p:nvSpPr>
            <p:cNvPr id="70" name="TextBox 1"/>
            <p:cNvSpPr txBox="1"/>
            <p:nvPr/>
          </p:nvSpPr>
          <p:spPr>
            <a:xfrm>
              <a:off x="3480156" y="3273855"/>
              <a:ext cx="646325"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i="1" dirty="0">
                  <a:solidFill>
                    <a:srgbClr val="800000"/>
                  </a:solidFill>
                </a:rPr>
                <a:t> 6.5x</a:t>
              </a:r>
              <a:br>
                <a:rPr lang="en-US" sz="800" b="1" i="1" dirty="0">
                  <a:solidFill>
                    <a:srgbClr val="800000"/>
                  </a:solidFill>
                </a:rPr>
              </a:br>
              <a:r>
                <a:rPr lang="en-US" sz="800" b="1" i="1" dirty="0">
                  <a:solidFill>
                    <a:srgbClr val="800000"/>
                  </a:solidFill>
                </a:rPr>
                <a:t>EBITDA</a:t>
              </a:r>
              <a:endParaRPr lang="en-US" sz="800" b="1" i="1" baseline="30000" dirty="0">
                <a:solidFill>
                  <a:srgbClr val="800000"/>
                </a:solidFill>
              </a:endParaRPr>
            </a:p>
          </p:txBody>
        </p:sp>
        <p:sp>
          <p:nvSpPr>
            <p:cNvPr id="54" name="TextBox 1"/>
            <p:cNvSpPr txBox="1"/>
            <p:nvPr/>
          </p:nvSpPr>
          <p:spPr>
            <a:xfrm>
              <a:off x="4130508" y="3363573"/>
              <a:ext cx="587568" cy="12311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dirty="0">
                  <a:solidFill>
                    <a:srgbClr val="800000"/>
                  </a:solidFill>
                </a:rPr>
                <a:t> $67 mm</a:t>
              </a:r>
              <a:endParaRPr lang="en-US" sz="800" b="1" baseline="30000" dirty="0">
                <a:solidFill>
                  <a:srgbClr val="800000"/>
                </a:solidFill>
              </a:endParaRPr>
            </a:p>
          </p:txBody>
        </p:sp>
      </p:grpSp>
      <p:sp>
        <p:nvSpPr>
          <p:cNvPr id="57" name="TextBox 1"/>
          <p:cNvSpPr txBox="1"/>
          <p:nvPr/>
        </p:nvSpPr>
        <p:spPr>
          <a:xfrm>
            <a:off x="4658482" y="3169042"/>
            <a:ext cx="646325" cy="12311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dirty="0"/>
              <a:t> $72 mm</a:t>
            </a:r>
            <a:endParaRPr lang="en-US" sz="800" b="1" baseline="30000" dirty="0"/>
          </a:p>
        </p:txBody>
      </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20</a:t>
            </a:r>
          </a:p>
        </p:txBody>
      </p:sp>
      <p:grpSp>
        <p:nvGrpSpPr>
          <p:cNvPr id="5" name="Group 4"/>
          <p:cNvGrpSpPr/>
          <p:nvPr/>
        </p:nvGrpSpPr>
        <p:grpSpPr>
          <a:xfrm>
            <a:off x="3436981" y="3016904"/>
            <a:ext cx="2810085" cy="427386"/>
            <a:chOff x="3001550" y="3016904"/>
            <a:chExt cx="2810085" cy="427386"/>
          </a:xfrm>
        </p:grpSpPr>
        <p:grpSp>
          <p:nvGrpSpPr>
            <p:cNvPr id="4" name="Group 3"/>
            <p:cNvGrpSpPr/>
            <p:nvPr/>
          </p:nvGrpSpPr>
          <p:grpSpPr>
            <a:xfrm>
              <a:off x="3001550" y="3016904"/>
              <a:ext cx="2257039" cy="427386"/>
              <a:chOff x="2383235" y="2639399"/>
              <a:chExt cx="2257039" cy="427386"/>
            </a:xfrm>
          </p:grpSpPr>
          <p:sp>
            <p:nvSpPr>
              <p:cNvPr id="99" name="TextBox 1"/>
              <p:cNvSpPr txBox="1"/>
              <p:nvPr/>
            </p:nvSpPr>
            <p:spPr>
              <a:xfrm>
                <a:off x="2383235" y="2785842"/>
                <a:ext cx="646325" cy="12311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dirty="0">
                    <a:solidFill>
                      <a:srgbClr val="800000"/>
                    </a:solidFill>
                  </a:rPr>
                  <a:t> $62 mm</a:t>
                </a:r>
                <a:endParaRPr lang="en-US" sz="800" b="1" baseline="30000" dirty="0">
                  <a:solidFill>
                    <a:srgbClr val="800000"/>
                  </a:solidFill>
                </a:endParaRPr>
              </a:p>
            </p:txBody>
          </p:sp>
          <p:sp>
            <p:nvSpPr>
              <p:cNvPr id="55" name="Rectangle 54"/>
              <p:cNvSpPr/>
              <p:nvPr/>
            </p:nvSpPr>
            <p:spPr>
              <a:xfrm>
                <a:off x="3065408" y="2639399"/>
                <a:ext cx="1574866" cy="427386"/>
              </a:xfrm>
              <a:prstGeom prst="rect">
                <a:avLst/>
              </a:prstGeom>
              <a:noFill/>
              <a:ln w="19050">
                <a:solidFill>
                  <a:srgbClr val="800000"/>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rgbClr val="FF0000"/>
                  </a:solidFill>
                </a:endParaRPr>
              </a:p>
            </p:txBody>
          </p:sp>
          <p:sp>
            <p:nvSpPr>
              <p:cNvPr id="56" name="TextBox 1"/>
              <p:cNvSpPr txBox="1"/>
              <p:nvPr/>
            </p:nvSpPr>
            <p:spPr>
              <a:xfrm>
                <a:off x="3076090" y="2718830"/>
                <a:ext cx="627645" cy="24622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i="1" dirty="0">
                    <a:solidFill>
                      <a:srgbClr val="800000"/>
                    </a:solidFill>
                  </a:rPr>
                  <a:t> 6.0x – 7.5x</a:t>
                </a:r>
                <a:br>
                  <a:rPr lang="en-US" sz="800" b="1" i="1" dirty="0">
                    <a:solidFill>
                      <a:srgbClr val="800000"/>
                    </a:solidFill>
                  </a:rPr>
                </a:br>
                <a:r>
                  <a:rPr lang="en-US" sz="800" b="1" i="1" dirty="0">
                    <a:solidFill>
                      <a:srgbClr val="800000"/>
                    </a:solidFill>
                  </a:rPr>
                  <a:t>EBITDA</a:t>
                </a:r>
                <a:endParaRPr lang="en-US" sz="800" b="1" i="1" baseline="30000" dirty="0">
                  <a:solidFill>
                    <a:srgbClr val="800000"/>
                  </a:solidFill>
                </a:endParaRPr>
              </a:p>
            </p:txBody>
          </p:sp>
        </p:grpSp>
        <p:sp>
          <p:nvSpPr>
            <p:cNvPr id="44" name="TextBox 1"/>
            <p:cNvSpPr txBox="1"/>
            <p:nvPr/>
          </p:nvSpPr>
          <p:spPr>
            <a:xfrm>
              <a:off x="5224067" y="3169042"/>
              <a:ext cx="587568" cy="123111"/>
            </a:xfrm>
            <a:prstGeom prst="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dirty="0">
                  <a:solidFill>
                    <a:srgbClr val="800000"/>
                  </a:solidFill>
                </a:rPr>
                <a:t> $77 mm</a:t>
              </a:r>
              <a:endParaRPr lang="en-US" sz="800" b="1" baseline="30000" dirty="0">
                <a:solidFill>
                  <a:srgbClr val="800000"/>
                </a:solidFill>
              </a:endParaRPr>
            </a:p>
          </p:txBody>
        </p:sp>
      </p:grpSp>
    </p:spTree>
    <p:extLst>
      <p:ext uri="{BB962C8B-B14F-4D97-AF65-F5344CB8AC3E}">
        <p14:creationId xmlns:p14="http://schemas.microsoft.com/office/powerpoint/2010/main" val="1955470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p:txBody>
          <a:bodyPr/>
          <a:lstStyle/>
          <a:p>
            <a:r>
              <a:rPr lang="en-US" dirty="0"/>
              <a:t>Select Public Comparable Trends Over Time</a:t>
            </a:r>
          </a:p>
        </p:txBody>
      </p:sp>
      <p:sp>
        <p:nvSpPr>
          <p:cNvPr id="10" name="TextBox 9"/>
          <p:cNvSpPr txBox="1"/>
          <p:nvPr/>
        </p:nvSpPr>
        <p:spPr>
          <a:xfrm>
            <a:off x="1352550" y="6508750"/>
            <a:ext cx="7334250" cy="107722"/>
          </a:xfrm>
          <a:prstGeom prst="rect">
            <a:avLst/>
          </a:prstGeom>
          <a:noFill/>
        </p:spPr>
        <p:txBody>
          <a:bodyPr vert="horz" wrap="square" lIns="0" tIns="0" rIns="0" bIns="0" rtlCol="0" anchor="t">
            <a:noAutofit/>
          </a:bodyPr>
          <a:lstStyle/>
          <a:p>
            <a:pPr marL="177800" indent="-177800"/>
            <a:r>
              <a:rPr lang="en-US" sz="700" i="1" dirty="0">
                <a:latin typeface="Arial"/>
              </a:rPr>
              <a:t>Source: CapitalIQ as of August 2017, World Bank, U.S. Bureau of Labor Statistics</a:t>
            </a:r>
          </a:p>
          <a:p>
            <a:pPr marL="177800" indent="-177800"/>
            <a:endParaRPr lang="en-US" sz="700" i="1" dirty="0">
              <a:latin typeface="Arial"/>
            </a:endParaRPr>
          </a:p>
        </p:txBody>
      </p:sp>
      <p:graphicFrame>
        <p:nvGraphicFramePr>
          <p:cNvPr id="11" name="Group 130"/>
          <p:cNvGraphicFramePr>
            <a:graphicFrameLocks noGrp="1"/>
          </p:cNvGraphicFramePr>
          <p:nvPr>
            <p:custDataLst>
              <p:tags r:id="rId1"/>
            </p:custDataLst>
            <p:extLst/>
          </p:nvPr>
        </p:nvGraphicFramePr>
        <p:xfrm>
          <a:off x="891795" y="4624860"/>
          <a:ext cx="7382195" cy="456156"/>
        </p:xfrm>
        <a:graphic>
          <a:graphicData uri="http://schemas.openxmlformats.org/drawingml/2006/table">
            <a:tbl>
              <a:tblPr/>
              <a:tblGrid>
                <a:gridCol w="1476439">
                  <a:extLst>
                    <a:ext uri="{9D8B030D-6E8A-4147-A177-3AD203B41FA5}">
                      <a16:colId xmlns:a16="http://schemas.microsoft.com/office/drawing/2014/main" val="3178506423"/>
                    </a:ext>
                  </a:extLst>
                </a:gridCol>
                <a:gridCol w="1476439">
                  <a:extLst>
                    <a:ext uri="{9D8B030D-6E8A-4147-A177-3AD203B41FA5}">
                      <a16:colId xmlns:a16="http://schemas.microsoft.com/office/drawing/2014/main" val="2977749629"/>
                    </a:ext>
                  </a:extLst>
                </a:gridCol>
                <a:gridCol w="1476439">
                  <a:extLst>
                    <a:ext uri="{9D8B030D-6E8A-4147-A177-3AD203B41FA5}">
                      <a16:colId xmlns:a16="http://schemas.microsoft.com/office/drawing/2014/main" val="259238552"/>
                    </a:ext>
                  </a:extLst>
                </a:gridCol>
                <a:gridCol w="1476439">
                  <a:extLst>
                    <a:ext uri="{9D8B030D-6E8A-4147-A177-3AD203B41FA5}">
                      <a16:colId xmlns:a16="http://schemas.microsoft.com/office/drawing/2014/main" val="32199607"/>
                    </a:ext>
                  </a:extLst>
                </a:gridCol>
                <a:gridCol w="1476439">
                  <a:extLst>
                    <a:ext uri="{9D8B030D-6E8A-4147-A177-3AD203B41FA5}">
                      <a16:colId xmlns:a16="http://schemas.microsoft.com/office/drawing/2014/main" val="314685842"/>
                    </a:ext>
                  </a:extLst>
                </a:gridCol>
              </a:tblGrid>
              <a:tr h="246911">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2013</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2014</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2015</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2016</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2017</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00"/>
                  </a:ext>
                </a:extLst>
              </a:tr>
              <a:tr h="209245">
                <a:tc>
                  <a:txBody>
                    <a:bodyPr/>
                    <a:lstStyle/>
                    <a:p>
                      <a:pPr algn="ctr" fontAlgn="ctr"/>
                      <a:r>
                        <a:rPr lang="en-US" sz="800" b="0" i="0" u="none" strike="noStrike" dirty="0">
                          <a:effectLst/>
                          <a:latin typeface="Tahoma" panose="020B0604030504040204" pitchFamily="34" charset="0"/>
                        </a:rPr>
                        <a:t>46.9 </a:t>
                      </a:r>
                    </a:p>
                  </a:txBody>
                  <a:tcPr marL="0" marR="0" marT="0" marB="0" anchor="ctr">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tc>
                  <a:txBody>
                    <a:bodyPr/>
                    <a:lstStyle/>
                    <a:p>
                      <a:pPr algn="ctr" fontAlgn="ctr"/>
                      <a:r>
                        <a:rPr lang="en-US" sz="800" b="0" i="0" u="none" strike="noStrike" dirty="0">
                          <a:effectLst/>
                          <a:latin typeface="Tahoma" panose="020B0604030504040204" pitchFamily="34" charset="0"/>
                        </a:rPr>
                        <a:t>45.4 </a:t>
                      </a:r>
                    </a:p>
                  </a:txBody>
                  <a:tcPr marL="0" marR="0" marT="0" marB="0" anchor="ctr">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tc>
                  <a:txBody>
                    <a:bodyPr/>
                    <a:lstStyle/>
                    <a:p>
                      <a:pPr algn="ctr" fontAlgn="ctr"/>
                      <a:r>
                        <a:rPr lang="en-US" sz="800" b="0" i="0" u="none" strike="noStrike" dirty="0">
                          <a:effectLst/>
                          <a:latin typeface="Tahoma" panose="020B0604030504040204" pitchFamily="34" charset="0"/>
                        </a:rPr>
                        <a:t>49.9 </a:t>
                      </a:r>
                    </a:p>
                  </a:txBody>
                  <a:tcPr marL="0" marR="0" marT="0" marB="0" anchor="ctr">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tc>
                  <a:txBody>
                    <a:bodyPr/>
                    <a:lstStyle/>
                    <a:p>
                      <a:pPr algn="ctr" fontAlgn="ctr"/>
                      <a:r>
                        <a:rPr lang="en-US" sz="800" b="0" i="0" u="none" strike="noStrike" dirty="0">
                          <a:effectLst/>
                          <a:latin typeface="Tahoma" panose="020B0604030504040204" pitchFamily="34" charset="0"/>
                        </a:rPr>
                        <a:t>48.0 </a:t>
                      </a:r>
                    </a:p>
                  </a:txBody>
                  <a:tcPr marL="0" marR="0" marT="0" marB="0" anchor="ctr">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tc>
                  <a:txBody>
                    <a:bodyPr/>
                    <a:lstStyle/>
                    <a:p>
                      <a:pPr algn="ctr" fontAlgn="ctr"/>
                      <a:r>
                        <a:rPr lang="en-US" sz="800" b="0" i="0" u="none" strike="noStrike" dirty="0">
                          <a:effectLst/>
                          <a:latin typeface="Tahoma" panose="020B0604030504040204" pitchFamily="34" charset="0"/>
                        </a:rPr>
                        <a:t>50.7 </a:t>
                      </a:r>
                    </a:p>
                  </a:txBody>
                  <a:tcPr marL="0" marR="0" marT="0" marB="0" anchor="ctr">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extLst>
                  <a:ext uri="{0D108BD9-81ED-4DB2-BD59-A6C34878D82A}">
                    <a16:rowId xmlns:a16="http://schemas.microsoft.com/office/drawing/2014/main" val="10001"/>
                  </a:ext>
                </a:extLst>
              </a:tr>
            </a:tbl>
          </a:graphicData>
        </a:graphic>
      </p:graphicFrame>
      <p:graphicFrame>
        <p:nvGraphicFramePr>
          <p:cNvPr id="13" name="Table 12"/>
          <p:cNvGraphicFramePr>
            <a:graphicFrameLocks noGrp="1"/>
          </p:cNvGraphicFramePr>
          <p:nvPr>
            <p:extLst/>
          </p:nvPr>
        </p:nvGraphicFramePr>
        <p:xfrm>
          <a:off x="339635" y="937100"/>
          <a:ext cx="8461466" cy="256032"/>
        </p:xfrm>
        <a:graphic>
          <a:graphicData uri="http://schemas.openxmlformats.org/drawingml/2006/table">
            <a:tbl>
              <a:tblPr firstRow="1" bandRow="1">
                <a:tableStyleId>{5C22544A-7EE6-4342-B048-85BDC9FD1C3A}</a:tableStyleId>
              </a:tblPr>
              <a:tblGrid>
                <a:gridCol w="8461466">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Historical EV / LTM</a:t>
                      </a:r>
                      <a:r>
                        <a:rPr lang="en-US" sz="1050" b="1" i="0" u="none" baseline="0" dirty="0">
                          <a:solidFill>
                            <a:srgbClr val="000000"/>
                          </a:solidFill>
                          <a:latin typeface="Tahoma" panose="020B0604030504040204" pitchFamily="34" charset="0"/>
                        </a:rPr>
                        <a:t> EBITDA Multiples of Public Comparable Companies</a:t>
                      </a:r>
                      <a:endParaRPr lang="en-US" sz="1050" b="1" i="0" u="none" dirty="0">
                        <a:solidFill>
                          <a:srgbClr val="000000"/>
                        </a:solidFill>
                        <a:latin typeface="Tahoma" panose="020B0604030504040204" pitchFamily="34" charset="0"/>
                      </a:endParaRP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8" name="TextBox 7">
            <a:extLst>
              <a:ext uri="{FF2B5EF4-FFF2-40B4-BE49-F238E27FC236}">
                <a16:creationId xmlns:a16="http://schemas.microsoft.com/office/drawing/2014/main" id="{4F51DA93-D005-4E0B-9105-E705510B6FFF}"/>
              </a:ext>
            </a:extLst>
          </p:cNvPr>
          <p:cNvSpPr txBox="1"/>
          <p:nvPr/>
        </p:nvSpPr>
        <p:spPr>
          <a:xfrm>
            <a:off x="891795" y="4493166"/>
            <a:ext cx="3488086" cy="123111"/>
          </a:xfrm>
          <a:prstGeom prst="rect">
            <a:avLst/>
          </a:prstGeom>
          <a:noFill/>
        </p:spPr>
        <p:txBody>
          <a:bodyPr wrap="square" lIns="0" tIns="0" rIns="0" bIns="0" rtlCol="0">
            <a:spAutoFit/>
          </a:bodyPr>
          <a:lstStyle/>
          <a:p>
            <a:r>
              <a:rPr lang="en-US" sz="800" b="1" dirty="0"/>
              <a:t>Historical Total Enterprise Value ($ in billions)</a:t>
            </a:r>
          </a:p>
        </p:txBody>
      </p:sp>
      <p:sp>
        <p:nvSpPr>
          <p:cNvPr id="16" name="TextBox 15">
            <a:extLst>
              <a:ext uri="{FF2B5EF4-FFF2-40B4-BE49-F238E27FC236}">
                <a16:creationId xmlns:a16="http://schemas.microsoft.com/office/drawing/2014/main" id="{927F9EED-0A6E-4281-B135-26001E54A601}"/>
              </a:ext>
            </a:extLst>
          </p:cNvPr>
          <p:cNvSpPr txBox="1"/>
          <p:nvPr/>
        </p:nvSpPr>
        <p:spPr>
          <a:xfrm>
            <a:off x="893309" y="5138477"/>
            <a:ext cx="2275974" cy="123111"/>
          </a:xfrm>
          <a:prstGeom prst="rect">
            <a:avLst/>
          </a:prstGeom>
          <a:noFill/>
        </p:spPr>
        <p:txBody>
          <a:bodyPr wrap="square" lIns="0" tIns="0" rIns="0" bIns="0" rtlCol="0">
            <a:spAutoFit/>
          </a:bodyPr>
          <a:lstStyle/>
          <a:p>
            <a:r>
              <a:rPr lang="en-US" sz="800" b="1" dirty="0"/>
              <a:t>Historical Total EBITDA ($ in billions)</a:t>
            </a:r>
          </a:p>
        </p:txBody>
      </p:sp>
      <p:graphicFrame>
        <p:nvGraphicFramePr>
          <p:cNvPr id="14" name="Group 130">
            <a:extLst>
              <a:ext uri="{FF2B5EF4-FFF2-40B4-BE49-F238E27FC236}">
                <a16:creationId xmlns:a16="http://schemas.microsoft.com/office/drawing/2014/main" id="{2877E568-CF46-4A42-870A-9069C1563508}"/>
              </a:ext>
            </a:extLst>
          </p:cNvPr>
          <p:cNvGraphicFramePr>
            <a:graphicFrameLocks noGrp="1"/>
          </p:cNvGraphicFramePr>
          <p:nvPr>
            <p:custDataLst>
              <p:tags r:id="rId2"/>
            </p:custDataLst>
            <p:extLst/>
          </p:nvPr>
        </p:nvGraphicFramePr>
        <p:xfrm>
          <a:off x="891795" y="5270171"/>
          <a:ext cx="7382195" cy="456156"/>
        </p:xfrm>
        <a:graphic>
          <a:graphicData uri="http://schemas.openxmlformats.org/drawingml/2006/table">
            <a:tbl>
              <a:tblPr/>
              <a:tblGrid>
                <a:gridCol w="1476439">
                  <a:extLst>
                    <a:ext uri="{9D8B030D-6E8A-4147-A177-3AD203B41FA5}">
                      <a16:colId xmlns:a16="http://schemas.microsoft.com/office/drawing/2014/main" val="3178506423"/>
                    </a:ext>
                  </a:extLst>
                </a:gridCol>
                <a:gridCol w="1476439">
                  <a:extLst>
                    <a:ext uri="{9D8B030D-6E8A-4147-A177-3AD203B41FA5}">
                      <a16:colId xmlns:a16="http://schemas.microsoft.com/office/drawing/2014/main" val="2977749629"/>
                    </a:ext>
                  </a:extLst>
                </a:gridCol>
                <a:gridCol w="1476439">
                  <a:extLst>
                    <a:ext uri="{9D8B030D-6E8A-4147-A177-3AD203B41FA5}">
                      <a16:colId xmlns:a16="http://schemas.microsoft.com/office/drawing/2014/main" val="259238552"/>
                    </a:ext>
                  </a:extLst>
                </a:gridCol>
                <a:gridCol w="1476439">
                  <a:extLst>
                    <a:ext uri="{9D8B030D-6E8A-4147-A177-3AD203B41FA5}">
                      <a16:colId xmlns:a16="http://schemas.microsoft.com/office/drawing/2014/main" val="32199607"/>
                    </a:ext>
                  </a:extLst>
                </a:gridCol>
                <a:gridCol w="1476439">
                  <a:extLst>
                    <a:ext uri="{9D8B030D-6E8A-4147-A177-3AD203B41FA5}">
                      <a16:colId xmlns:a16="http://schemas.microsoft.com/office/drawing/2014/main" val="314685842"/>
                    </a:ext>
                  </a:extLst>
                </a:gridCol>
              </a:tblGrid>
              <a:tr h="246911">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2013</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2014</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2015</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2016</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2017</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00"/>
                  </a:ext>
                </a:extLst>
              </a:tr>
              <a:tr h="209245">
                <a:tc>
                  <a:txBody>
                    <a:bodyPr/>
                    <a:lstStyle/>
                    <a:p>
                      <a:pPr algn="ctr" fontAlgn="ctr"/>
                      <a:r>
                        <a:rPr lang="en-US" sz="800" b="0" i="0" u="none" strike="noStrike" dirty="0">
                          <a:effectLst/>
                          <a:latin typeface="Tahoma" panose="020B0604030504040204" pitchFamily="34" charset="0"/>
                        </a:rPr>
                        <a:t>4.1 </a:t>
                      </a:r>
                    </a:p>
                  </a:txBody>
                  <a:tcPr marL="0" marR="0" marT="0" marB="0" anchor="ctr">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tc>
                  <a:txBody>
                    <a:bodyPr/>
                    <a:lstStyle/>
                    <a:p>
                      <a:pPr algn="ctr" fontAlgn="ctr"/>
                      <a:r>
                        <a:rPr lang="en-US" sz="800" b="0" i="0" u="none" strike="noStrike" dirty="0">
                          <a:effectLst/>
                          <a:latin typeface="Tahoma" panose="020B0604030504040204" pitchFamily="34" charset="0"/>
                        </a:rPr>
                        <a:t>4.5 </a:t>
                      </a:r>
                    </a:p>
                  </a:txBody>
                  <a:tcPr marL="0" marR="0" marT="0" marB="0" anchor="ctr">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tc>
                  <a:txBody>
                    <a:bodyPr/>
                    <a:lstStyle/>
                    <a:p>
                      <a:pPr algn="ctr" fontAlgn="ctr"/>
                      <a:r>
                        <a:rPr lang="en-US" sz="800" b="0" i="0" u="none" strike="noStrike" dirty="0">
                          <a:effectLst/>
                          <a:latin typeface="Tahoma" panose="020B0604030504040204" pitchFamily="34" charset="0"/>
                        </a:rPr>
                        <a:t>5.1 </a:t>
                      </a:r>
                    </a:p>
                  </a:txBody>
                  <a:tcPr marL="0" marR="0" marT="0" marB="0" anchor="ctr">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tc>
                  <a:txBody>
                    <a:bodyPr/>
                    <a:lstStyle/>
                    <a:p>
                      <a:pPr algn="ctr" fontAlgn="ctr"/>
                      <a:r>
                        <a:rPr lang="en-US" sz="800" b="0" i="0" u="none" strike="noStrike" dirty="0">
                          <a:effectLst/>
                          <a:latin typeface="Tahoma" panose="020B0604030504040204" pitchFamily="34" charset="0"/>
                        </a:rPr>
                        <a:t>5.3 </a:t>
                      </a:r>
                    </a:p>
                  </a:txBody>
                  <a:tcPr marL="0" marR="0" marT="0" marB="0" anchor="ctr">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tc>
                  <a:txBody>
                    <a:bodyPr/>
                    <a:lstStyle/>
                    <a:p>
                      <a:pPr algn="ctr" fontAlgn="ctr"/>
                      <a:r>
                        <a:rPr lang="en-US" sz="800" b="0" i="0" u="none" strike="noStrike" dirty="0">
                          <a:effectLst/>
                          <a:latin typeface="Tahoma" panose="020B0604030504040204" pitchFamily="34" charset="0"/>
                        </a:rPr>
                        <a:t>5.3 </a:t>
                      </a:r>
                    </a:p>
                  </a:txBody>
                  <a:tcPr marL="0" marR="0" marT="0" marB="0" anchor="ctr">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extLst>
                  <a:ext uri="{0D108BD9-81ED-4DB2-BD59-A6C34878D82A}">
                    <a16:rowId xmlns:a16="http://schemas.microsoft.com/office/drawing/2014/main" val="10001"/>
                  </a:ext>
                </a:extLst>
              </a:tr>
            </a:tbl>
          </a:graphicData>
        </a:graphic>
      </p:graphicFrame>
      <p:sp>
        <p:nvSpPr>
          <p:cNvPr id="15" name="TextBox 14">
            <a:extLst>
              <a:ext uri="{FF2B5EF4-FFF2-40B4-BE49-F238E27FC236}">
                <a16:creationId xmlns:a16="http://schemas.microsoft.com/office/drawing/2014/main" id="{787C241C-8107-41B5-98FA-9E7CEA58D2AD}"/>
              </a:ext>
            </a:extLst>
          </p:cNvPr>
          <p:cNvSpPr txBox="1"/>
          <p:nvPr/>
        </p:nvSpPr>
        <p:spPr>
          <a:xfrm>
            <a:off x="893309" y="5792371"/>
            <a:ext cx="2275974" cy="123111"/>
          </a:xfrm>
          <a:prstGeom prst="rect">
            <a:avLst/>
          </a:prstGeom>
          <a:noFill/>
        </p:spPr>
        <p:txBody>
          <a:bodyPr wrap="square" lIns="0" tIns="0" rIns="0" bIns="0" rtlCol="0">
            <a:spAutoFit/>
          </a:bodyPr>
          <a:lstStyle/>
          <a:p>
            <a:r>
              <a:rPr lang="en-US" sz="800" b="1" dirty="0"/>
              <a:t>Historical Average EV / EBITDA</a:t>
            </a:r>
          </a:p>
        </p:txBody>
      </p:sp>
      <p:graphicFrame>
        <p:nvGraphicFramePr>
          <p:cNvPr id="17" name="Group 130">
            <a:extLst>
              <a:ext uri="{FF2B5EF4-FFF2-40B4-BE49-F238E27FC236}">
                <a16:creationId xmlns:a16="http://schemas.microsoft.com/office/drawing/2014/main" id="{8B49BAAA-1DDA-4C92-928C-F010C46ADDA7}"/>
              </a:ext>
            </a:extLst>
          </p:cNvPr>
          <p:cNvGraphicFramePr>
            <a:graphicFrameLocks noGrp="1"/>
          </p:cNvGraphicFramePr>
          <p:nvPr>
            <p:custDataLst>
              <p:tags r:id="rId3"/>
            </p:custDataLst>
            <p:extLst/>
          </p:nvPr>
        </p:nvGraphicFramePr>
        <p:xfrm>
          <a:off x="888016" y="5929027"/>
          <a:ext cx="4416552" cy="377413"/>
        </p:xfrm>
        <a:graphic>
          <a:graphicData uri="http://schemas.openxmlformats.org/drawingml/2006/table">
            <a:tbl>
              <a:tblPr/>
              <a:tblGrid>
                <a:gridCol w="1472184">
                  <a:extLst>
                    <a:ext uri="{9D8B030D-6E8A-4147-A177-3AD203B41FA5}">
                      <a16:colId xmlns:a16="http://schemas.microsoft.com/office/drawing/2014/main" val="20003"/>
                    </a:ext>
                  </a:extLst>
                </a:gridCol>
                <a:gridCol w="1472184">
                  <a:extLst>
                    <a:ext uri="{9D8B030D-6E8A-4147-A177-3AD203B41FA5}">
                      <a16:colId xmlns:a16="http://schemas.microsoft.com/office/drawing/2014/main" val="20004"/>
                    </a:ext>
                  </a:extLst>
                </a:gridCol>
                <a:gridCol w="1472184">
                  <a:extLst>
                    <a:ext uri="{9D8B030D-6E8A-4147-A177-3AD203B41FA5}">
                      <a16:colId xmlns:a16="http://schemas.microsoft.com/office/drawing/2014/main" val="20005"/>
                    </a:ext>
                  </a:extLst>
                </a:gridCol>
              </a:tblGrid>
              <a:tr h="182880">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5-Year Average</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3-Year Average</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1019175"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mn-lt"/>
                        </a:rPr>
                        <a:t>Current</a:t>
                      </a:r>
                    </a:p>
                  </a:txBody>
                  <a:tcPr marL="45720" marR="27432" marT="22671" marB="22671" anchor="b" horzOverflow="overflow">
                    <a:lnL>
                      <a:noFill/>
                    </a:lnL>
                    <a:lnR>
                      <a:noFill/>
                    </a:lnR>
                    <a:lnT>
                      <a:noFill/>
                    </a:lnT>
                    <a:lnB w="9525" cap="flat" cmpd="sng" algn="ctr">
                      <a:solidFill>
                        <a:srgbClr val="E5E5E5">
                          <a:alpha val="0"/>
                        </a:srgbClr>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00"/>
                  </a:ext>
                </a:extLst>
              </a:tr>
              <a:tr h="194533">
                <a:tc>
                  <a:txBody>
                    <a:bodyPr/>
                    <a:lstStyle/>
                    <a:p>
                      <a:pPr algn="ctr" fontAlgn="b"/>
                      <a:r>
                        <a:rPr lang="en-US" sz="800" b="0" i="0" u="none" strike="noStrike" dirty="0">
                          <a:effectLst/>
                          <a:latin typeface="+mn-lt"/>
                        </a:rPr>
                        <a:t>10.7x</a:t>
                      </a:r>
                    </a:p>
                  </a:txBody>
                  <a:tcPr marL="9525" marR="9525" marT="7872" marB="37785" anchor="b">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tc>
                  <a:txBody>
                    <a:bodyPr/>
                    <a:lstStyle/>
                    <a:p>
                      <a:pPr algn="ctr" fontAlgn="b"/>
                      <a:r>
                        <a:rPr lang="en-US" sz="800" b="0" i="0" u="none" strike="noStrike" dirty="0">
                          <a:effectLst/>
                          <a:latin typeface="+mn-lt"/>
                        </a:rPr>
                        <a:t>9.5x</a:t>
                      </a:r>
                    </a:p>
                  </a:txBody>
                  <a:tcPr marL="9525" marR="9525" marT="7872" marB="37785" anchor="b">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tc>
                  <a:txBody>
                    <a:bodyPr/>
                    <a:lstStyle/>
                    <a:p>
                      <a:pPr algn="ctr" fontAlgn="b"/>
                      <a:r>
                        <a:rPr lang="en-US" sz="800" b="0" i="0" u="none" strike="noStrike" dirty="0">
                          <a:effectLst/>
                          <a:latin typeface="+mn-lt"/>
                        </a:rPr>
                        <a:t>8.9x</a:t>
                      </a:r>
                    </a:p>
                  </a:txBody>
                  <a:tcPr marL="9525" marR="9525" marT="7872" marB="37785" anchor="b">
                    <a:lnL>
                      <a:noFill/>
                    </a:lnL>
                    <a:lnR>
                      <a:noFill/>
                    </a:lnR>
                    <a:lnT w="9525" cap="flat" cmpd="sng" algn="ctr">
                      <a:solidFill>
                        <a:srgbClr val="E5E5E5">
                          <a:alpha val="0"/>
                        </a:srgbClr>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alpha val="0"/>
                      </a:schemeClr>
                    </a:solidFill>
                  </a:tcPr>
                </a:tc>
                <a:extLst>
                  <a:ext uri="{0D108BD9-81ED-4DB2-BD59-A6C34878D82A}">
                    <a16:rowId xmlns:a16="http://schemas.microsoft.com/office/drawing/2014/main" val="10001"/>
                  </a:ext>
                </a:extLst>
              </a:tr>
            </a:tbl>
          </a:graphicData>
        </a:graphic>
      </p:graphicFrame>
      <p:sp>
        <p:nvSpPr>
          <p:cNvPr id="20" name="TextBox 1">
            <a:extLst>
              <a:ext uri="{FF2B5EF4-FFF2-40B4-BE49-F238E27FC236}">
                <a16:creationId xmlns:a16="http://schemas.microsoft.com/office/drawing/2014/main" id="{D8C4E152-A912-419D-B02A-77CC338E595A}"/>
              </a:ext>
            </a:extLst>
          </p:cNvPr>
          <p:cNvSpPr txBox="1"/>
          <p:nvPr/>
        </p:nvSpPr>
        <p:spPr>
          <a:xfrm>
            <a:off x="9897478" y="1235574"/>
            <a:ext cx="1260142" cy="123111"/>
          </a:xfrm>
          <a:prstGeom prst="rect">
            <a:avLst/>
          </a:prstGeom>
          <a:noFill/>
          <a:ln w="19050">
            <a:solidFill>
              <a:srgbClr val="B9880F"/>
            </a:solidFill>
            <a:prstDash val="sysDash"/>
          </a:ln>
        </p:spPr>
        <p:txBody>
          <a:bodyPr wrap="square" lIns="0" tIns="0" rIns="0" bIns="0"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i="1" dirty="0">
                <a:solidFill>
                  <a:srgbClr val="B9880F"/>
                </a:solidFill>
              </a:rPr>
              <a:t>Recession Begins</a:t>
            </a:r>
            <a:endParaRPr lang="en-US" sz="800" b="1" i="1" baseline="30000" dirty="0">
              <a:solidFill>
                <a:srgbClr val="B9880F"/>
              </a:solidFill>
            </a:endParaRPr>
          </a:p>
        </p:txBody>
      </p:sp>
      <p:sp>
        <p:nvSpPr>
          <p:cNvPr id="2" name="Right Brace 1">
            <a:extLst>
              <a:ext uri="{FF2B5EF4-FFF2-40B4-BE49-F238E27FC236}">
                <a16:creationId xmlns:a16="http://schemas.microsoft.com/office/drawing/2014/main" id="{B05880A4-C826-40FA-BECF-0F34B39329AF}"/>
              </a:ext>
            </a:extLst>
          </p:cNvPr>
          <p:cNvSpPr/>
          <p:nvPr/>
        </p:nvSpPr>
        <p:spPr>
          <a:xfrm rot="16200000">
            <a:off x="10376616" y="1029980"/>
            <a:ext cx="327203" cy="1128013"/>
          </a:xfrm>
          <a:prstGeom prst="rightBrace">
            <a:avLst/>
          </a:prstGeom>
          <a:ln w="19050">
            <a:solidFill>
              <a:srgbClr val="9F9F9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 name="TextBox 1">
            <a:extLst>
              <a:ext uri="{FF2B5EF4-FFF2-40B4-BE49-F238E27FC236}">
                <a16:creationId xmlns:a16="http://schemas.microsoft.com/office/drawing/2014/main" id="{ADAB1B26-21AB-4545-85B6-C1992731AFC1}"/>
              </a:ext>
            </a:extLst>
          </p:cNvPr>
          <p:cNvSpPr txBox="1"/>
          <p:nvPr>
            <p:custDataLst>
              <p:tags r:id="rId4"/>
            </p:custDataLst>
          </p:nvPr>
        </p:nvSpPr>
        <p:spPr>
          <a:xfrm>
            <a:off x="11330410" y="1235574"/>
            <a:ext cx="1260142" cy="123111"/>
          </a:xfrm>
          <a:prstGeom prst="rect">
            <a:avLst/>
          </a:prstGeom>
          <a:noFill/>
          <a:ln w="19050">
            <a:solidFill>
              <a:srgbClr val="B9880F"/>
            </a:solidFill>
            <a:prstDash val="sysDash"/>
          </a:ln>
        </p:spPr>
        <p:txBody>
          <a:bodyPr wrap="square" lIns="0" tIns="0" rIns="0" bIns="0" rtlCol="0" anchor="ctr">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n-US" sz="800" b="1" i="1" dirty="0">
                <a:solidFill>
                  <a:srgbClr val="B9880F"/>
                </a:solidFill>
              </a:rPr>
              <a:t>Recession Begins</a:t>
            </a:r>
            <a:endParaRPr lang="en-US" sz="800" b="1" i="1" baseline="30000" dirty="0">
              <a:solidFill>
                <a:srgbClr val="B9880F"/>
              </a:solidFill>
            </a:endParaRPr>
          </a:p>
        </p:txBody>
      </p:sp>
      <p:graphicFrame>
        <p:nvGraphicFramePr>
          <p:cNvPr id="18" name="Chart 17">
            <a:extLst>
              <a:ext uri="{FF2B5EF4-FFF2-40B4-BE49-F238E27FC236}">
                <a16:creationId xmlns:a16="http://schemas.microsoft.com/office/drawing/2014/main" id="{DD41DF09-926F-40D5-8355-3F4156995DD4}"/>
              </a:ext>
            </a:extLst>
          </p:cNvPr>
          <p:cNvGraphicFramePr>
            <a:graphicFrameLocks/>
          </p:cNvGraphicFramePr>
          <p:nvPr>
            <p:extLst/>
          </p:nvPr>
        </p:nvGraphicFramePr>
        <p:xfrm>
          <a:off x="339635" y="1151660"/>
          <a:ext cx="8461466" cy="3371850"/>
        </p:xfrm>
        <a:graphic>
          <a:graphicData uri="http://schemas.openxmlformats.org/drawingml/2006/chart">
            <c:chart xmlns:c="http://schemas.openxmlformats.org/drawingml/2006/chart" xmlns:r="http://schemas.openxmlformats.org/officeDocument/2006/relationships" r:id="rId6"/>
          </a:graphicData>
        </a:graphic>
      </p:graphicFrame>
      <p:sp>
        <p:nvSpPr>
          <p:cNvPr id="5"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21</a:t>
            </a:r>
          </a:p>
        </p:txBody>
      </p:sp>
    </p:spTree>
    <p:extLst>
      <p:ext uri="{BB962C8B-B14F-4D97-AF65-F5344CB8AC3E}">
        <p14:creationId xmlns:p14="http://schemas.microsoft.com/office/powerpoint/2010/main" val="4106421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5534046" y="2695602"/>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5" name="Rectangle 24"/>
          <p:cNvSpPr/>
          <p:nvPr/>
        </p:nvSpPr>
        <p:spPr>
          <a:xfrm>
            <a:off x="5513941" y="4791502"/>
            <a:ext cx="1138288"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3" name="Title 1"/>
          <p:cNvSpPr>
            <a:spLocks noGrp="1"/>
          </p:cNvSpPr>
          <p:nvPr>
            <p:ph type="title"/>
          </p:nvPr>
        </p:nvSpPr>
        <p:spPr/>
        <p:txBody>
          <a:bodyPr/>
          <a:lstStyle/>
          <a:p>
            <a:r>
              <a:rPr lang="en-US" b="1" dirty="0"/>
              <a:t>Qualitative Valuation Framework</a:t>
            </a:r>
          </a:p>
        </p:txBody>
      </p:sp>
      <p:sp>
        <p:nvSpPr>
          <p:cNvPr id="4" name="Subtitle Box"/>
          <p:cNvSpPr txBox="1"/>
          <p:nvPr/>
        </p:nvSpPr>
        <p:spPr>
          <a:xfrm>
            <a:off x="342900" y="718820"/>
            <a:ext cx="8472487" cy="230832"/>
          </a:xfrm>
          <a:prstGeom prst="rect">
            <a:avLst/>
          </a:prstGeom>
          <a:noFill/>
        </p:spPr>
        <p:txBody>
          <a:bodyPr vert="horz" wrap="square" lIns="0" tIns="45720" rIns="0" bIns="0" rtlCol="0" anchor="t">
            <a:spAutoFit/>
          </a:bodyPr>
          <a:lstStyle/>
          <a:p>
            <a:r>
              <a:rPr lang="en-US" sz="1200" i="1" dirty="0">
                <a:solidFill>
                  <a:srgbClr val="07325F"/>
                </a:solidFill>
                <a:latin typeface="Tahoma" panose="020B0604030504040204" pitchFamily="34" charset="0"/>
              </a:rPr>
              <a:t>Key attributes that influence valuation</a:t>
            </a:r>
          </a:p>
        </p:txBody>
      </p:sp>
      <p:sp>
        <p:nvSpPr>
          <p:cNvPr id="6" name="TextBox 5"/>
          <p:cNvSpPr txBox="1"/>
          <p:nvPr/>
        </p:nvSpPr>
        <p:spPr>
          <a:xfrm>
            <a:off x="3604863" y="858199"/>
            <a:ext cx="1304884" cy="253916"/>
          </a:xfrm>
          <a:prstGeom prst="rect">
            <a:avLst/>
          </a:prstGeom>
          <a:noFill/>
        </p:spPr>
        <p:txBody>
          <a:bodyPr wrap="square" rtlCol="0">
            <a:spAutoFit/>
          </a:bodyPr>
          <a:lstStyle/>
          <a:p>
            <a:pPr algn="ctr">
              <a:tabLst>
                <a:tab pos="1882775" algn="l"/>
                <a:tab pos="3825875" algn="l"/>
              </a:tabLst>
            </a:pPr>
            <a:r>
              <a:rPr lang="en-US" sz="1050" b="1" dirty="0">
                <a:latin typeface="Tahoma" panose="020B0604030504040204" pitchFamily="34" charset="0"/>
              </a:rPr>
              <a:t>Market Value</a:t>
            </a:r>
          </a:p>
        </p:txBody>
      </p:sp>
      <p:cxnSp>
        <p:nvCxnSpPr>
          <p:cNvPr id="7" name="Straight Arrow Connector 6"/>
          <p:cNvCxnSpPr/>
          <p:nvPr/>
        </p:nvCxnSpPr>
        <p:spPr>
          <a:xfrm>
            <a:off x="3109480" y="1103731"/>
            <a:ext cx="5674536" cy="0"/>
          </a:xfrm>
          <a:prstGeom prst="straightConnector1">
            <a:avLst/>
          </a:prstGeom>
          <a:ln w="47625">
            <a:solidFill>
              <a:srgbClr val="9F9F9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342534" y="865083"/>
            <a:ext cx="0" cy="228600"/>
          </a:xfrm>
          <a:prstGeom prst="line">
            <a:avLst/>
          </a:prstGeom>
          <a:ln>
            <a:solidFill>
              <a:schemeClr val="accent1"/>
            </a:solidFill>
            <a:tailEnd type="oval"/>
          </a:ln>
          <a:effectLst>
            <a:outerShdw blurRad="25400" dist="12700" dir="24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172076" y="865083"/>
            <a:ext cx="0" cy="228600"/>
          </a:xfrm>
          <a:prstGeom prst="line">
            <a:avLst/>
          </a:prstGeom>
          <a:ln>
            <a:solidFill>
              <a:schemeClr val="accent1"/>
            </a:solidFill>
            <a:tailEnd type="oval"/>
          </a:ln>
          <a:effectLst>
            <a:outerShdw blurRad="25400" dist="12700" dir="24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014400" y="865083"/>
            <a:ext cx="0" cy="228600"/>
          </a:xfrm>
          <a:prstGeom prst="line">
            <a:avLst/>
          </a:prstGeom>
          <a:ln>
            <a:solidFill>
              <a:schemeClr val="accent1"/>
            </a:solidFill>
            <a:tailEnd type="oval"/>
          </a:ln>
          <a:effectLst>
            <a:outerShdw blurRad="25400" dist="12700" dir="24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5" name="Group 170"/>
          <p:cNvGraphicFramePr>
            <a:graphicFrameLocks/>
          </p:cNvGraphicFramePr>
          <p:nvPr>
            <p:extLst>
              <p:ext uri="{D42A27DB-BD31-4B8C-83A1-F6EECF244321}">
                <p14:modId xmlns:p14="http://schemas.microsoft.com/office/powerpoint/2010/main" val="2004930782"/>
              </p:ext>
            </p:extLst>
          </p:nvPr>
        </p:nvGraphicFramePr>
        <p:xfrm>
          <a:off x="342900" y="1188843"/>
          <a:ext cx="8466138" cy="5041425"/>
        </p:xfrm>
        <a:graphic>
          <a:graphicData uri="http://schemas.openxmlformats.org/drawingml/2006/table">
            <a:tbl>
              <a:tblPr/>
              <a:tblGrid>
                <a:gridCol w="3020257">
                  <a:extLst>
                    <a:ext uri="{9D8B030D-6E8A-4147-A177-3AD203B41FA5}">
                      <a16:colId xmlns:a16="http://schemas.microsoft.com/office/drawing/2014/main" val="20000"/>
                    </a:ext>
                  </a:extLst>
                </a:gridCol>
                <a:gridCol w="1815293">
                  <a:extLst>
                    <a:ext uri="{9D8B030D-6E8A-4147-A177-3AD203B41FA5}">
                      <a16:colId xmlns:a16="http://schemas.microsoft.com/office/drawing/2014/main" val="20001"/>
                    </a:ext>
                  </a:extLst>
                </a:gridCol>
                <a:gridCol w="1815295">
                  <a:extLst>
                    <a:ext uri="{9D8B030D-6E8A-4147-A177-3AD203B41FA5}">
                      <a16:colId xmlns:a16="http://schemas.microsoft.com/office/drawing/2014/main" val="20002"/>
                    </a:ext>
                  </a:extLst>
                </a:gridCol>
                <a:gridCol w="1815293">
                  <a:extLst>
                    <a:ext uri="{9D8B030D-6E8A-4147-A177-3AD203B41FA5}">
                      <a16:colId xmlns:a16="http://schemas.microsoft.com/office/drawing/2014/main" val="20003"/>
                    </a:ext>
                  </a:extLst>
                </a:gridCol>
              </a:tblGrid>
              <a:tr h="210674">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Tahoma" panose="020B0604030504040204" pitchFamily="34" charset="0"/>
                        </a:rPr>
                        <a:t>Company-Specific Qualitative Factors</a:t>
                      </a:r>
                    </a:p>
                  </a:txBody>
                  <a:tcPr marL="45720" marR="27432" marT="27432" marB="27432" anchor="b" horzOverflow="overflow">
                    <a:lnL w="76200" cap="flat" cmpd="sng" algn="ctr">
                      <a:noFill/>
                      <a:prstDash val="solid"/>
                      <a:round/>
                      <a:headEnd type="none" w="med" len="med"/>
                      <a:tailEnd type="none" w="med" len="med"/>
                    </a:lnL>
                    <a:lnR>
                      <a:noFill/>
                    </a:lnR>
                    <a:lnT w="76200" cap="flat" cmpd="sng" algn="ctr">
                      <a:no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a:noFill/>
                    </a:lnR>
                    <a:lnT w="76200" cap="flat" cmpd="sng" algn="ctr">
                      <a:no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a:noFill/>
                    </a:lnR>
                    <a:lnT w="76200" cap="flat" cmpd="sng" algn="ctr">
                      <a:no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w="76200" cap="flat" cmpd="sng" algn="ctr">
                      <a:noFill/>
                      <a:prstDash val="solid"/>
                      <a:round/>
                      <a:headEnd type="none" w="med" len="med"/>
                      <a:tailEnd type="none" w="med" len="med"/>
                    </a:lnR>
                    <a:lnT w="76200" cap="flat" cmpd="sng" algn="ctr">
                      <a:no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00"/>
                  </a:ext>
                </a:extLst>
              </a:tr>
              <a:tr h="209150">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Market Leadership Position</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Medium</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3E6CA4"/>
                          </a:solidFill>
                          <a:effectLst/>
                          <a:latin typeface="Tahoma" panose="020B0604030504040204" pitchFamily="34" charset="0"/>
                        </a:rPr>
                        <a:t>High</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01"/>
                  </a:ext>
                </a:extLst>
              </a:tr>
              <a:tr h="209150">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Sustainability of Competitive Advantages</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Moderate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Strong</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Tahoma" panose="020B0604030504040204" pitchFamily="34" charset="0"/>
                        </a:rPr>
                        <a:t>Highly Defensible</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02"/>
                  </a:ext>
                </a:extLst>
              </a:tr>
              <a:tr h="209150">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Customer Value Proposition</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Medium</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High</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03"/>
                  </a:ext>
                </a:extLst>
              </a:tr>
              <a:tr h="209150">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Customer Concentration</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High</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Moderate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Low</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04"/>
                  </a:ext>
                </a:extLst>
              </a:tr>
              <a:tr h="209150">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Strength of Customer Relationships</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Moderate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High</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05"/>
                  </a:ext>
                </a:extLst>
              </a:tr>
              <a:tr h="207621">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Breadth of Geographic Coverage</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Medium</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High</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07"/>
                  </a:ext>
                </a:extLst>
              </a:tr>
              <a:tr h="207621">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Revenue and Earnings Visibility / Stability</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36699"/>
                          </a:solidFill>
                          <a:effectLst/>
                          <a:latin typeface="Tahoma" panose="020B0604030504040204" pitchFamily="34" charset="0"/>
                          <a:ea typeface="+mn-ea"/>
                          <a:cs typeface="+mn-cs"/>
                        </a:rPr>
                        <a:t>Medium</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High</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08"/>
                  </a:ext>
                </a:extLst>
              </a:tr>
              <a:tr h="207621">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Repeat Customer Base</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Medium</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High</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09"/>
                  </a:ext>
                </a:extLst>
              </a:tr>
              <a:tr h="207621">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Cyclicality</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Moderate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High</a:t>
                      </a:r>
                      <a:endParaRPr kumimoji="0" lang="en-US" sz="800" b="1" i="0" u="none" strike="noStrike" kern="1200" cap="none" normalizeH="0" baseline="0" dirty="0">
                        <a:ln>
                          <a:noFill/>
                        </a:ln>
                        <a:solidFill>
                          <a:srgbClr val="3E6CA4"/>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10"/>
                  </a:ext>
                </a:extLst>
              </a:tr>
              <a:tr h="207621">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Tahoma" panose="020B0604030504040204" pitchFamily="34" charset="0"/>
                        </a:rPr>
                        <a:t>Company-Specific Quantitative Factors</a:t>
                      </a:r>
                    </a:p>
                  </a:txBody>
                  <a:tcPr marL="45720" marR="27432" marT="27432" marB="27432" anchor="b"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11"/>
                  </a:ext>
                </a:extLst>
              </a:tr>
              <a:tr h="209150">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Revenue and Earnings Outlook</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Moderate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Positive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Accelerating</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12"/>
                  </a:ext>
                </a:extLst>
              </a:tr>
              <a:tr h="210674">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EBITDA Margins</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&lt; 10 %</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10% to 20%</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&gt; 20%</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13"/>
                  </a:ext>
                </a:extLst>
              </a:tr>
              <a:tr h="211552">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Scalability</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Medium</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High</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16"/>
                  </a:ext>
                </a:extLst>
              </a:tr>
              <a:tr h="211552">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Level of Pro Forma Adjustments</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High</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Moderate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Low</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17"/>
                  </a:ext>
                </a:extLst>
              </a:tr>
              <a:tr h="211552">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defRPr/>
                      </a:pPr>
                      <a:r>
                        <a:rPr kumimoji="0" lang="en-US" sz="800" b="1" i="0" u="none" strike="noStrike" cap="none" normalizeH="0" baseline="0" dirty="0">
                          <a:ln>
                            <a:noFill/>
                          </a:ln>
                          <a:solidFill>
                            <a:srgbClr val="FFFFFF"/>
                          </a:solidFill>
                          <a:effectLst/>
                          <a:latin typeface="Tahoma" panose="020B0604030504040204" pitchFamily="34" charset="0"/>
                        </a:rPr>
                        <a:t>Growth</a:t>
                      </a:r>
                    </a:p>
                  </a:txBody>
                  <a:tcPr marL="45720" marR="27432" marT="27432" marB="27432" anchor="b"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18"/>
                  </a:ext>
                </a:extLst>
              </a:tr>
              <a:tr h="211552">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Growth Opportunities (sustainable and above market)</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Limited</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Available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Strong</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19"/>
                  </a:ext>
                </a:extLst>
              </a:tr>
              <a:tr h="211552">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Proven Platform for Acquisitions</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defRPr/>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Limited</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chemeClr val="accent6"/>
                          </a:solidFill>
                          <a:effectLst/>
                          <a:latin typeface="Tahoma" panose="020B0604030504040204" pitchFamily="34" charset="0"/>
                          <a:ea typeface="+mn-ea"/>
                          <a:cs typeface="+mn-cs"/>
                        </a:rPr>
                        <a:t>Available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Demonstrated</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20"/>
                  </a:ext>
                </a:extLst>
              </a:tr>
              <a:tr h="211552">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FFFFFF"/>
                          </a:solidFill>
                          <a:effectLst/>
                          <a:latin typeface="Tahoma" panose="020B0604030504040204" pitchFamily="34" charset="0"/>
                        </a:rPr>
                        <a:t>Market Factors</a:t>
                      </a:r>
                    </a:p>
                  </a:txBody>
                  <a:tcPr marL="45720" marR="27432" marT="27432" marB="27432" anchor="b"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endParaRPr kumimoji="0" lang="en-US" sz="800" b="1" i="0" u="none" strike="noStrike" cap="none" normalizeH="0" baseline="0" dirty="0">
                        <a:ln>
                          <a:noFill/>
                        </a:ln>
                        <a:solidFill>
                          <a:srgbClr val="FFFFFF"/>
                        </a:solidFill>
                        <a:effectLst/>
                        <a:latin typeface="Tahoma" panose="020B0604030504040204" pitchFamily="34" charset="0"/>
                      </a:endParaRPr>
                    </a:p>
                  </a:txBody>
                  <a:tcPr marL="45720" marR="27432" marT="27432" marB="27432" anchor="b"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21"/>
                  </a:ext>
                </a:extLst>
              </a:tr>
              <a:tr h="211552">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Barriers to Entry</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Moderate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High</a:t>
                      </a:r>
                      <a:endParaRPr kumimoji="0" lang="en-US" sz="800" b="1" i="0" u="none" strike="noStrike" kern="1200" cap="none" normalizeH="0" baseline="0" dirty="0">
                        <a:ln>
                          <a:noFill/>
                        </a:ln>
                        <a:solidFill>
                          <a:srgbClr val="3E6CA4"/>
                        </a:solidFill>
                        <a:effectLst/>
                        <a:latin typeface="Tahoma" panose="020B0604030504040204" pitchFamily="34" charset="0"/>
                        <a:ea typeface="+mn-ea"/>
                        <a:cs typeface="+mn-cs"/>
                      </a:endParaRP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22"/>
                  </a:ext>
                </a:extLst>
              </a:tr>
              <a:tr h="211552">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Industry Growth Perception</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Moderate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chemeClr val="tx1"/>
                          </a:solidFill>
                          <a:effectLst/>
                          <a:latin typeface="Tahoma" panose="020B0604030504040204" pitchFamily="34" charset="0"/>
                          <a:ea typeface="+mn-ea"/>
                          <a:cs typeface="+mn-cs"/>
                        </a:rPr>
                        <a:t>High</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23"/>
                  </a:ext>
                </a:extLst>
              </a:tr>
              <a:tr h="211552">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Strategic Buyer Synergies</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cap="none" normalizeH="0" baseline="0" dirty="0">
                          <a:ln>
                            <a:noFill/>
                          </a:ln>
                          <a:solidFill>
                            <a:srgbClr val="3E6CA4"/>
                          </a:solidFill>
                          <a:effectLst/>
                          <a:latin typeface="Tahoma" panose="020B0604030504040204" pitchFamily="34" charset="0"/>
                        </a:rPr>
                        <a:t>Moderate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High</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24"/>
                  </a:ext>
                </a:extLst>
              </a:tr>
              <a:tr h="211552">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Universe of High Quality Strategic Buyers</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Minimal</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Some</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Numerous</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25"/>
                  </a:ext>
                </a:extLst>
              </a:tr>
              <a:tr h="211552">
                <a:tc>
                  <a:txBody>
                    <a:bodyPr/>
                    <a:lstStyle/>
                    <a:p>
                      <a:pPr marL="0" marR="0" lvl="0" indent="0" algn="l"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PE Appetite</a:t>
                      </a:r>
                    </a:p>
                  </a:txBody>
                  <a:tcPr marL="45720" marR="27432" marT="27432" marB="27432" anchor="ctr" horzOverflow="overflow">
                    <a:lnL w="76200" cap="flat" cmpd="sng" algn="ctr">
                      <a:noFill/>
                      <a:prstDash val="solid"/>
                      <a:round/>
                      <a:headEnd type="none" w="med" len="med"/>
                      <a:tailEnd type="none" w="med" len="med"/>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cap="none" normalizeH="0" baseline="0" dirty="0">
                          <a:ln>
                            <a:noFill/>
                          </a:ln>
                          <a:solidFill>
                            <a:srgbClr val="000000"/>
                          </a:solidFill>
                          <a:effectLst/>
                          <a:latin typeface="Tahoma" panose="020B0604030504040204" pitchFamily="34" charset="0"/>
                        </a:rPr>
                        <a:t>Low</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1" i="0" u="none" strike="noStrike" kern="1200" cap="none" normalizeH="0" baseline="0" dirty="0">
                          <a:ln>
                            <a:noFill/>
                          </a:ln>
                          <a:solidFill>
                            <a:srgbClr val="3E6CA4"/>
                          </a:solidFill>
                          <a:effectLst/>
                          <a:latin typeface="Tahoma" panose="020B0604030504040204" pitchFamily="34" charset="0"/>
                          <a:ea typeface="+mn-ea"/>
                          <a:cs typeface="+mn-cs"/>
                        </a:rPr>
                        <a:t>Medium</a:t>
                      </a:r>
                    </a:p>
                  </a:txBody>
                  <a:tcPr marL="45720" marR="27432" marT="27432" marB="27432" anchor="ctr" horzOverflow="overflow">
                    <a:lnL>
                      <a:noFill/>
                    </a:lnL>
                    <a:lnR>
                      <a:noFill/>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rgbClr r="0" g="0" b="0">
                        <a:alpha val="0"/>
                      </a:scrgbClr>
                    </a:solidFill>
                  </a:tcPr>
                </a:tc>
                <a:tc>
                  <a:txBody>
                    <a:bodyPr/>
                    <a:lstStyle/>
                    <a:p>
                      <a:pPr marL="0" marR="0" lvl="0" indent="0" algn="ctr" defTabSz="912813"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800" b="0" i="0" u="none" strike="noStrike" kern="1200" cap="none" normalizeH="0" baseline="0" dirty="0">
                          <a:ln>
                            <a:noFill/>
                          </a:ln>
                          <a:solidFill>
                            <a:srgbClr val="000000"/>
                          </a:solidFill>
                          <a:effectLst/>
                          <a:latin typeface="Tahoma" panose="020B0604030504040204" pitchFamily="34" charset="0"/>
                          <a:ea typeface="+mn-ea"/>
                          <a:cs typeface="+mn-cs"/>
                        </a:rPr>
                        <a:t>High</a:t>
                      </a:r>
                    </a:p>
                  </a:txBody>
                  <a:tcPr marL="45720" marR="27432" marT="27432" marB="27432" anchor="ctr" horzOverflow="overflow">
                    <a:lnL>
                      <a:noFill/>
                    </a:lnL>
                    <a:lnR w="76200" cap="flat" cmpd="sng" algn="ctr">
                      <a:no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lnTlToBr>
                      <a:noFill/>
                    </a:lnTlToBr>
                    <a:lnBlToTr>
                      <a:noFill/>
                    </a:lnBlToTr>
                    <a:solidFill>
                      <a:schemeClr val="bg1">
                        <a:lumMod val="95000"/>
                        <a:alpha val="0"/>
                      </a:schemeClr>
                    </a:solidFill>
                  </a:tcPr>
                </a:tc>
                <a:extLst>
                  <a:ext uri="{0D108BD9-81ED-4DB2-BD59-A6C34878D82A}">
                    <a16:rowId xmlns:a16="http://schemas.microsoft.com/office/drawing/2014/main" val="10026"/>
                  </a:ext>
                </a:extLst>
              </a:tr>
            </a:tbl>
          </a:graphicData>
        </a:graphic>
      </p:graphicFrame>
      <p:sp>
        <p:nvSpPr>
          <p:cNvPr id="16" name="Rectangle 15"/>
          <p:cNvSpPr/>
          <p:nvPr/>
        </p:nvSpPr>
        <p:spPr>
          <a:xfrm>
            <a:off x="7344953" y="1861216"/>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19" name="Rectangle 18"/>
          <p:cNvSpPr/>
          <p:nvPr/>
        </p:nvSpPr>
        <p:spPr>
          <a:xfrm>
            <a:off x="7344953" y="2060033"/>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8" name="Rectangle 27"/>
          <p:cNvSpPr/>
          <p:nvPr/>
        </p:nvSpPr>
        <p:spPr>
          <a:xfrm>
            <a:off x="7344953" y="2278409"/>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1" name="Rectangle 20"/>
          <p:cNvSpPr/>
          <p:nvPr/>
        </p:nvSpPr>
        <p:spPr>
          <a:xfrm>
            <a:off x="5534047" y="2478296"/>
            <a:ext cx="2929090" cy="155448"/>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2" name="Rectangle 21"/>
          <p:cNvSpPr/>
          <p:nvPr/>
        </p:nvSpPr>
        <p:spPr>
          <a:xfrm>
            <a:off x="7344953" y="2904199"/>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3" name="Rectangle 22"/>
          <p:cNvSpPr/>
          <p:nvPr/>
        </p:nvSpPr>
        <p:spPr>
          <a:xfrm>
            <a:off x="5534046" y="3733325"/>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9" name="Rectangle 28"/>
          <p:cNvSpPr/>
          <p:nvPr/>
        </p:nvSpPr>
        <p:spPr>
          <a:xfrm>
            <a:off x="5534046" y="3524988"/>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11" name="Rectangle 10"/>
          <p:cNvSpPr/>
          <p:nvPr/>
        </p:nvSpPr>
        <p:spPr>
          <a:xfrm>
            <a:off x="5534046" y="5640175"/>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13" name="Rectangle 12"/>
          <p:cNvSpPr/>
          <p:nvPr/>
        </p:nvSpPr>
        <p:spPr>
          <a:xfrm>
            <a:off x="5534046" y="4569623"/>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17" name="Rectangle 16"/>
          <p:cNvSpPr/>
          <p:nvPr/>
        </p:nvSpPr>
        <p:spPr>
          <a:xfrm>
            <a:off x="3702904" y="5421066"/>
            <a:ext cx="1118179"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4" name="Rectangle 23"/>
          <p:cNvSpPr/>
          <p:nvPr/>
        </p:nvSpPr>
        <p:spPr>
          <a:xfrm>
            <a:off x="7344953" y="4150000"/>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27" name="Rectangle 26"/>
          <p:cNvSpPr/>
          <p:nvPr/>
        </p:nvSpPr>
        <p:spPr>
          <a:xfrm>
            <a:off x="7344949" y="5850576"/>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31" name="Rectangle 30"/>
          <p:cNvSpPr/>
          <p:nvPr/>
        </p:nvSpPr>
        <p:spPr>
          <a:xfrm>
            <a:off x="7344953" y="3951442"/>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32" name="Rectangle 31"/>
          <p:cNvSpPr/>
          <p:nvPr/>
        </p:nvSpPr>
        <p:spPr>
          <a:xfrm>
            <a:off x="7344953" y="1440679"/>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33" name="Rectangle 32"/>
          <p:cNvSpPr/>
          <p:nvPr/>
        </p:nvSpPr>
        <p:spPr>
          <a:xfrm>
            <a:off x="5534046" y="1650165"/>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cxnSp>
        <p:nvCxnSpPr>
          <p:cNvPr id="34" name="Straight Connector 33">
            <a:extLst>
              <a:ext uri="{FF2B5EF4-FFF2-40B4-BE49-F238E27FC236}">
                <a16:creationId xmlns:a16="http://schemas.microsoft.com/office/drawing/2014/main" id="{AF3B3B5F-D258-4736-B1EC-B35D94786701}"/>
              </a:ext>
            </a:extLst>
          </p:cNvPr>
          <p:cNvCxnSpPr/>
          <p:nvPr/>
        </p:nvCxnSpPr>
        <p:spPr>
          <a:xfrm>
            <a:off x="8551459" y="865083"/>
            <a:ext cx="0" cy="228600"/>
          </a:xfrm>
          <a:prstGeom prst="line">
            <a:avLst/>
          </a:prstGeom>
          <a:ln>
            <a:solidFill>
              <a:schemeClr val="accent1"/>
            </a:solidFill>
            <a:tailEnd type="oval"/>
          </a:ln>
          <a:effectLst>
            <a:outerShdw blurRad="25400" dist="12700" dir="24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130487" y="858199"/>
            <a:ext cx="1304884" cy="253916"/>
          </a:xfrm>
          <a:prstGeom prst="rect">
            <a:avLst/>
          </a:prstGeom>
          <a:noFill/>
        </p:spPr>
        <p:txBody>
          <a:bodyPr wrap="square" rtlCol="0">
            <a:spAutoFit/>
          </a:bodyPr>
          <a:lstStyle/>
          <a:p>
            <a:pPr algn="ctr">
              <a:tabLst>
                <a:tab pos="1882775" algn="l"/>
                <a:tab pos="3825875" algn="l"/>
              </a:tabLst>
            </a:pPr>
            <a:r>
              <a:rPr lang="en-US" sz="1050" b="1" dirty="0">
                <a:latin typeface="Tahoma" panose="020B0604030504040204" pitchFamily="34" charset="0"/>
              </a:rPr>
              <a:t>Premium Value</a:t>
            </a:r>
          </a:p>
        </p:txBody>
      </p:sp>
      <p:sp>
        <p:nvSpPr>
          <p:cNvPr id="36" name="Rectangle 35"/>
          <p:cNvSpPr/>
          <p:nvPr/>
        </p:nvSpPr>
        <p:spPr>
          <a:xfrm>
            <a:off x="3702904" y="5212324"/>
            <a:ext cx="2949325" cy="155126"/>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37" name="Rectangle 36"/>
          <p:cNvSpPr/>
          <p:nvPr>
            <p:custDataLst>
              <p:tags r:id="rId1"/>
            </p:custDataLst>
          </p:nvPr>
        </p:nvSpPr>
        <p:spPr>
          <a:xfrm>
            <a:off x="5534046" y="6060977"/>
            <a:ext cx="1118183" cy="141025"/>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38" name="Rectangle 37"/>
          <p:cNvSpPr/>
          <p:nvPr/>
        </p:nvSpPr>
        <p:spPr>
          <a:xfrm>
            <a:off x="3702904" y="3099544"/>
            <a:ext cx="2949325" cy="155126"/>
          </a:xfrm>
          <a:prstGeom prst="rect">
            <a:avLst/>
          </a:prstGeom>
          <a:noFill/>
          <a:ln w="19050">
            <a:solidFill>
              <a:srgbClr val="3E6CA4"/>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latin typeface="Tahoma" panose="020B0604030504040204" pitchFamily="34" charset="0"/>
            </a:endParaRPr>
          </a:p>
        </p:txBody>
      </p:sp>
      <p:sp>
        <p:nvSpPr>
          <p:cNvPr id="1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22</a:t>
            </a:r>
          </a:p>
        </p:txBody>
      </p:sp>
    </p:spTree>
    <p:extLst>
      <p:ext uri="{BB962C8B-B14F-4D97-AF65-F5344CB8AC3E}">
        <p14:creationId xmlns:p14="http://schemas.microsoft.com/office/powerpoint/2010/main" val="3230424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7"/>
          <a:stretch>
            <a:fillRect/>
          </a:stretch>
        </p:blipFill>
        <p:spPr>
          <a:xfrm>
            <a:off x="4748344" y="4298477"/>
            <a:ext cx="4083572" cy="1847621"/>
          </a:xfrm>
          <a:prstGeom prst="rect">
            <a:avLst/>
          </a:prstGeom>
        </p:spPr>
      </p:pic>
      <p:pic>
        <p:nvPicPr>
          <p:cNvPr id="39" name="Picture 38"/>
          <p:cNvPicPr>
            <a:picLocks noChangeAspect="1"/>
          </p:cNvPicPr>
          <p:nvPr/>
        </p:nvPicPr>
        <p:blipFill>
          <a:blip r:embed="rId8"/>
          <a:stretch>
            <a:fillRect/>
          </a:stretch>
        </p:blipFill>
        <p:spPr>
          <a:xfrm>
            <a:off x="342900" y="4298477"/>
            <a:ext cx="4256971" cy="1665459"/>
          </a:xfrm>
          <a:prstGeom prst="rect">
            <a:avLst/>
          </a:prstGeom>
        </p:spPr>
      </p:pic>
      <p:sp>
        <p:nvSpPr>
          <p:cNvPr id="30" name="Title 1"/>
          <p:cNvSpPr>
            <a:spLocks noGrp="1"/>
          </p:cNvSpPr>
          <p:nvPr>
            <p:ph type="title"/>
          </p:nvPr>
        </p:nvSpPr>
        <p:spPr>
          <a:xfrm>
            <a:off x="342900" y="118872"/>
            <a:ext cx="7127748" cy="585216"/>
          </a:xfrm>
        </p:spPr>
        <p:txBody>
          <a:bodyPr/>
          <a:lstStyle/>
          <a:p>
            <a:r>
              <a:rPr lang="en-US" dirty="0"/>
              <a:t>Obtain Credit for Run-Rate / Pro Forma EBITDA</a:t>
            </a:r>
          </a:p>
        </p:txBody>
      </p:sp>
      <p:graphicFrame>
        <p:nvGraphicFramePr>
          <p:cNvPr id="32" name="Table 31"/>
          <p:cNvGraphicFramePr>
            <a:graphicFrameLocks noGrp="1"/>
          </p:cNvGraphicFramePr>
          <p:nvPr>
            <p:custDataLst>
              <p:tags r:id="rId1"/>
            </p:custDataLst>
            <p:extLst>
              <p:ext uri="{D42A27DB-BD31-4B8C-83A1-F6EECF244321}">
                <p14:modId xmlns:p14="http://schemas.microsoft.com/office/powerpoint/2010/main" val="1216326538"/>
              </p:ext>
            </p:extLst>
          </p:nvPr>
        </p:nvGraphicFramePr>
        <p:xfrm>
          <a:off x="342900" y="1081079"/>
          <a:ext cx="3952875" cy="256032"/>
        </p:xfrm>
        <a:graphic>
          <a:graphicData uri="http://schemas.openxmlformats.org/drawingml/2006/table">
            <a:tbl>
              <a:tblPr firstRow="1" bandRow="1">
                <a:tableStyleId>{5C22544A-7EE6-4342-B048-85BDC9FD1C3A}</a:tableStyleId>
              </a:tblPr>
              <a:tblGrid>
                <a:gridCol w="3952875">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Run-</a:t>
                      </a:r>
                      <a:r>
                        <a:rPr lang="en-US" sz="1050" b="1" i="0" u="none" baseline="0" dirty="0">
                          <a:solidFill>
                            <a:srgbClr val="000000"/>
                          </a:solidFill>
                          <a:latin typeface="+mn-lt"/>
                        </a:rPr>
                        <a:t>Rate / Pro Forma </a:t>
                      </a:r>
                      <a:r>
                        <a:rPr lang="en-US" sz="1050" b="1" i="0" u="none" dirty="0">
                          <a:solidFill>
                            <a:srgbClr val="000000"/>
                          </a:solidFill>
                          <a:latin typeface="+mn-lt"/>
                        </a:rPr>
                        <a:t>Adjustment Highlights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33" name="Table 32"/>
          <p:cNvGraphicFramePr>
            <a:graphicFrameLocks noGrp="1"/>
          </p:cNvGraphicFramePr>
          <p:nvPr>
            <p:custDataLst>
              <p:tags r:id="rId2"/>
            </p:custDataLst>
            <p:extLst>
              <p:ext uri="{D42A27DB-BD31-4B8C-83A1-F6EECF244321}">
                <p14:modId xmlns:p14="http://schemas.microsoft.com/office/powerpoint/2010/main" val="2812129961"/>
              </p:ext>
            </p:extLst>
          </p:nvPr>
        </p:nvGraphicFramePr>
        <p:xfrm>
          <a:off x="4846638" y="1081079"/>
          <a:ext cx="3952875" cy="256032"/>
        </p:xfrm>
        <a:graphic>
          <a:graphicData uri="http://schemas.openxmlformats.org/drawingml/2006/table">
            <a:tbl>
              <a:tblPr firstRow="1" bandRow="1">
                <a:tableStyleId>{5C22544A-7EE6-4342-B048-85BDC9FD1C3A}</a:tableStyleId>
              </a:tblPr>
              <a:tblGrid>
                <a:gridCol w="3952875">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Pro</a:t>
                      </a:r>
                      <a:r>
                        <a:rPr lang="en-US" sz="1050" b="1" i="0" u="none" baseline="0" dirty="0">
                          <a:solidFill>
                            <a:srgbClr val="000000"/>
                          </a:solidFill>
                          <a:latin typeface="+mn-lt"/>
                        </a:rPr>
                        <a:t> Forma Sensitivity Table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34" name="L23_Shape"/>
          <p:cNvSpPr txBox="1">
            <a:spLocks noChangeArrowheads="1"/>
          </p:cNvSpPr>
          <p:nvPr>
            <p:custDataLst>
              <p:tags r:id="rId3"/>
            </p:custDataLst>
          </p:nvPr>
        </p:nvSpPr>
        <p:spPr bwMode="auto">
          <a:xfrm>
            <a:off x="342900" y="1349406"/>
            <a:ext cx="3952875" cy="2446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71935" rIns="0" bIns="71935"/>
          <a:lstStyle>
            <a:lvl1pPr marL="342900" indent="-342900" defTabSz="855663" eaLnBrk="0" hangingPunct="0">
              <a:defRPr sz="1000">
                <a:solidFill>
                  <a:schemeClr val="tx1"/>
                </a:solidFill>
                <a:latin typeface="Garamond" pitchFamily="18" charset="0"/>
              </a:defRPr>
            </a:lvl1pPr>
            <a:lvl2pPr marL="179388" indent="-179388" defTabSz="855663" eaLnBrk="0" hangingPunct="0">
              <a:defRPr sz="1000">
                <a:solidFill>
                  <a:schemeClr val="tx1"/>
                </a:solidFill>
                <a:latin typeface="Garamond" pitchFamily="18" charset="0"/>
              </a:defRPr>
            </a:lvl2pPr>
            <a:lvl3pPr marL="360363" indent="-180975" defTabSz="855663" eaLnBrk="0" hangingPunct="0">
              <a:defRPr sz="1000">
                <a:solidFill>
                  <a:schemeClr val="tx1"/>
                </a:solidFill>
                <a:latin typeface="Garamond" pitchFamily="18" charset="0"/>
              </a:defRPr>
            </a:lvl3pPr>
            <a:lvl4pPr marL="1600200" indent="-228600" defTabSz="855663" eaLnBrk="0" hangingPunct="0">
              <a:defRPr sz="1000">
                <a:solidFill>
                  <a:schemeClr val="tx1"/>
                </a:solidFill>
                <a:latin typeface="Garamond" pitchFamily="18" charset="0"/>
              </a:defRPr>
            </a:lvl4pPr>
            <a:lvl5pPr marL="2057400" indent="-228600" defTabSz="855663" eaLnBrk="0" hangingPunct="0">
              <a:defRPr sz="1000">
                <a:solidFill>
                  <a:schemeClr val="tx1"/>
                </a:solidFill>
                <a:latin typeface="Garamond" pitchFamily="18" charset="0"/>
              </a:defRPr>
            </a:lvl5pPr>
            <a:lvl6pPr marL="2514600" indent="-228600" defTabSz="855663" eaLnBrk="0" fontAlgn="base" hangingPunct="0">
              <a:spcBef>
                <a:spcPct val="0"/>
              </a:spcBef>
              <a:spcAft>
                <a:spcPct val="0"/>
              </a:spcAft>
              <a:defRPr sz="1000">
                <a:solidFill>
                  <a:schemeClr val="tx1"/>
                </a:solidFill>
                <a:latin typeface="Garamond" pitchFamily="18" charset="0"/>
              </a:defRPr>
            </a:lvl6pPr>
            <a:lvl7pPr marL="2971800" indent="-228600" defTabSz="855663" eaLnBrk="0" fontAlgn="base" hangingPunct="0">
              <a:spcBef>
                <a:spcPct val="0"/>
              </a:spcBef>
              <a:spcAft>
                <a:spcPct val="0"/>
              </a:spcAft>
              <a:defRPr sz="1000">
                <a:solidFill>
                  <a:schemeClr val="tx1"/>
                </a:solidFill>
                <a:latin typeface="Garamond" pitchFamily="18" charset="0"/>
              </a:defRPr>
            </a:lvl7pPr>
            <a:lvl8pPr marL="3429000" indent="-228600" defTabSz="855663" eaLnBrk="0" fontAlgn="base" hangingPunct="0">
              <a:spcBef>
                <a:spcPct val="0"/>
              </a:spcBef>
              <a:spcAft>
                <a:spcPct val="0"/>
              </a:spcAft>
              <a:defRPr sz="1000">
                <a:solidFill>
                  <a:schemeClr val="tx1"/>
                </a:solidFill>
                <a:latin typeface="Garamond" pitchFamily="18" charset="0"/>
              </a:defRPr>
            </a:lvl8pPr>
            <a:lvl9pPr marL="3886200" indent="-228600" defTabSz="855663" eaLnBrk="0" fontAlgn="base" hangingPunct="0">
              <a:spcBef>
                <a:spcPct val="0"/>
              </a:spcBef>
              <a:spcAft>
                <a:spcPct val="0"/>
              </a:spcAft>
              <a:defRPr sz="1000">
                <a:solidFill>
                  <a:schemeClr val="tx1"/>
                </a:solidFill>
                <a:latin typeface="Garamond" pitchFamily="18" charset="0"/>
              </a:defRPr>
            </a:lvl9pPr>
          </a:lstStyle>
          <a:p>
            <a:pPr marL="177800" indent="-177800" eaLnBrk="1" fontAlgn="base" hangingPunct="1">
              <a:spcBef>
                <a:spcPts val="600"/>
              </a:spcBef>
              <a:buClr>
                <a:srgbClr val="07325F"/>
              </a:buClr>
              <a:buSzPct val="100000"/>
              <a:buFont typeface="Wingdings"/>
              <a:buChar char="§"/>
            </a:pPr>
            <a:r>
              <a:rPr lang="en-US" dirty="0">
                <a:latin typeface="+mn-lt"/>
                <a:cs typeface="Arial" pitchFamily="34" charset="0"/>
              </a:rPr>
              <a:t>Run-Rate / Pro-Forma EBITDA adjustments are an important source of value in companies with attributes similar to Lucas (e.g., new locations with substantial recent investment, cost take-outs)</a:t>
            </a:r>
          </a:p>
          <a:p>
            <a:pPr marL="342900" lvl="1" indent="-165100" eaLnBrk="1" fontAlgn="base" hangingPunct="1">
              <a:spcBef>
                <a:spcPts val="300"/>
              </a:spcBef>
              <a:spcAft>
                <a:spcPts val="400"/>
              </a:spcAft>
              <a:buClr>
                <a:srgbClr val="07325F"/>
              </a:buClr>
              <a:buSzPct val="100000"/>
              <a:buFont typeface="Arial"/>
              <a:buChar char="-"/>
            </a:pPr>
            <a:r>
              <a:rPr lang="en-US" dirty="0">
                <a:latin typeface="+mn-lt"/>
                <a:cs typeface="Arial" pitchFamily="34" charset="0"/>
              </a:rPr>
              <a:t>Demonstrating margin improvements from higher efficiency and utilization gains in ramping facilities</a:t>
            </a:r>
          </a:p>
          <a:p>
            <a:pPr marL="342900" lvl="1" indent="-165100" eaLnBrk="1" fontAlgn="base" hangingPunct="1">
              <a:spcBef>
                <a:spcPts val="300"/>
              </a:spcBef>
              <a:spcAft>
                <a:spcPts val="400"/>
              </a:spcAft>
              <a:buClr>
                <a:srgbClr val="07325F"/>
              </a:buClr>
              <a:buSzPct val="100000"/>
              <a:buFont typeface="Arial"/>
              <a:buChar char="-"/>
            </a:pPr>
            <a:r>
              <a:rPr lang="en-US" dirty="0">
                <a:latin typeface="+mn-lt"/>
                <a:cs typeface="Arial" pitchFamily="34" charset="0"/>
              </a:rPr>
              <a:t>Increased credibility if quantified in Quality of Earnings report as an “other consideration”</a:t>
            </a:r>
          </a:p>
          <a:p>
            <a:pPr marL="177800" indent="-177800" eaLnBrk="1" fontAlgn="base" hangingPunct="1">
              <a:spcBef>
                <a:spcPts val="600"/>
              </a:spcBef>
              <a:buClr>
                <a:srgbClr val="07325F"/>
              </a:buClr>
              <a:buSzPct val="100000"/>
              <a:buFont typeface="Wingdings"/>
              <a:buChar char="§"/>
            </a:pPr>
            <a:r>
              <a:rPr lang="en-US" dirty="0">
                <a:latin typeface="+mn-lt"/>
                <a:cs typeface="Arial" pitchFamily="34" charset="0"/>
              </a:rPr>
              <a:t>Several distinct areas of potential adjustments apply to Lucas:</a:t>
            </a:r>
          </a:p>
          <a:p>
            <a:pPr marL="342900" lvl="1" indent="-165100" eaLnBrk="1" fontAlgn="base" hangingPunct="1">
              <a:spcBef>
                <a:spcPts val="400"/>
              </a:spcBef>
              <a:spcAft>
                <a:spcPts val="400"/>
              </a:spcAft>
              <a:buClr>
                <a:srgbClr val="07325F"/>
              </a:buClr>
              <a:buSzPct val="100000"/>
              <a:buFont typeface="Arial"/>
              <a:buChar char="-"/>
            </a:pPr>
            <a:r>
              <a:rPr lang="en-US" dirty="0">
                <a:latin typeface="+mn-lt"/>
                <a:cs typeface="Arial" pitchFamily="34" charset="0"/>
              </a:rPr>
              <a:t>Markets with recent branch expansion (e.g., Cincinnati, </a:t>
            </a:r>
            <a:br>
              <a:rPr lang="en-US" dirty="0">
                <a:latin typeface="+mn-lt"/>
                <a:cs typeface="Arial" pitchFamily="34" charset="0"/>
              </a:rPr>
            </a:br>
            <a:r>
              <a:rPr lang="en-US" dirty="0">
                <a:latin typeface="+mn-lt"/>
                <a:cs typeface="Arial" pitchFamily="34" charset="0"/>
              </a:rPr>
              <a:t>New York City and Washington D.C.)</a:t>
            </a:r>
          </a:p>
          <a:p>
            <a:pPr marL="342900" lvl="1" indent="-165100" eaLnBrk="1" fontAlgn="base" hangingPunct="1">
              <a:spcBef>
                <a:spcPts val="400"/>
              </a:spcBef>
              <a:spcAft>
                <a:spcPts val="400"/>
              </a:spcAft>
              <a:buClr>
                <a:srgbClr val="07325F"/>
              </a:buClr>
              <a:buSzPct val="100000"/>
              <a:buFont typeface="Arial"/>
              <a:buChar char="-"/>
            </a:pPr>
            <a:r>
              <a:rPr lang="en-US" dirty="0">
                <a:latin typeface="+mn-lt"/>
                <a:cs typeface="Arial" pitchFamily="34" charset="0"/>
              </a:rPr>
              <a:t>Losses associated with closed locations in downsized markets</a:t>
            </a:r>
            <a:br>
              <a:rPr lang="en-US" dirty="0">
                <a:latin typeface="+mn-lt"/>
                <a:cs typeface="Arial" pitchFamily="34" charset="0"/>
              </a:rPr>
            </a:br>
            <a:r>
              <a:rPr lang="en-US" dirty="0">
                <a:latin typeface="+mn-lt"/>
                <a:cs typeface="Arial" pitchFamily="34" charset="0"/>
              </a:rPr>
              <a:t>(e.g., San Diego)</a:t>
            </a:r>
          </a:p>
        </p:txBody>
      </p:sp>
      <p:sp>
        <p:nvSpPr>
          <p:cNvPr id="35" name="Rectangle 34"/>
          <p:cNvSpPr/>
          <p:nvPr/>
        </p:nvSpPr>
        <p:spPr>
          <a:xfrm>
            <a:off x="2290336" y="5803315"/>
            <a:ext cx="2290856" cy="169867"/>
          </a:xfrm>
          <a:prstGeom prst="rect">
            <a:avLst/>
          </a:prstGeom>
          <a:noFill/>
          <a:ln w="25400">
            <a:solidFill>
              <a:schemeClr val="accent6"/>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cxnSp>
        <p:nvCxnSpPr>
          <p:cNvPr id="36" name="Connector: Elbow 35"/>
          <p:cNvCxnSpPr>
            <a:cxnSpLocks/>
            <a:stCxn id="35" idx="2"/>
            <a:endCxn id="53" idx="3"/>
          </p:cNvCxnSpPr>
          <p:nvPr/>
        </p:nvCxnSpPr>
        <p:spPr>
          <a:xfrm rot="5400000" flipH="1" flipV="1">
            <a:off x="6008972" y="3139541"/>
            <a:ext cx="260432" cy="5406849"/>
          </a:xfrm>
          <a:prstGeom prst="bentConnector4">
            <a:avLst>
              <a:gd name="adj1" fmla="val -117873"/>
              <a:gd name="adj2" fmla="val 102617"/>
            </a:avLst>
          </a:prstGeom>
          <a:ln w="25400">
            <a:solidFill>
              <a:schemeClr val="accent6"/>
            </a:solidFill>
            <a:prstDash val="dash"/>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38" name="Chart 37"/>
          <p:cNvGraphicFramePr/>
          <p:nvPr>
            <p:extLst/>
          </p:nvPr>
        </p:nvGraphicFramePr>
        <p:xfrm>
          <a:off x="4967444" y="1400282"/>
          <a:ext cx="3832069" cy="2304034"/>
        </p:xfrm>
        <a:graphic>
          <a:graphicData uri="http://schemas.openxmlformats.org/drawingml/2006/chart">
            <c:chart xmlns:c="http://schemas.openxmlformats.org/drawingml/2006/chart" xmlns:r="http://schemas.openxmlformats.org/officeDocument/2006/relationships" r:id="rId9"/>
          </a:graphicData>
        </a:graphic>
      </p:graphicFrame>
      <p:sp>
        <p:nvSpPr>
          <p:cNvPr id="43" name="TextBox 42"/>
          <p:cNvSpPr txBox="1"/>
          <p:nvPr/>
        </p:nvSpPr>
        <p:spPr>
          <a:xfrm rot="20560349">
            <a:off x="8060361" y="1777770"/>
            <a:ext cx="621965" cy="107722"/>
          </a:xfrm>
          <a:prstGeom prst="rect">
            <a:avLst/>
          </a:prstGeom>
          <a:noFill/>
        </p:spPr>
        <p:txBody>
          <a:bodyPr wrap="none" lIns="0" tIns="0" rIns="0" bIns="0" rtlCol="0">
            <a:spAutoFit/>
          </a:bodyPr>
          <a:lstStyle/>
          <a:p>
            <a:r>
              <a:rPr lang="en-US" sz="700" dirty="0"/>
              <a:t>8x Multiple Line</a:t>
            </a:r>
          </a:p>
        </p:txBody>
      </p:sp>
      <p:sp>
        <p:nvSpPr>
          <p:cNvPr id="44" name="TextBox 43"/>
          <p:cNvSpPr txBox="1"/>
          <p:nvPr/>
        </p:nvSpPr>
        <p:spPr>
          <a:xfrm rot="20631865">
            <a:off x="8061266" y="2030838"/>
            <a:ext cx="621965" cy="107722"/>
          </a:xfrm>
          <a:prstGeom prst="rect">
            <a:avLst/>
          </a:prstGeom>
          <a:noFill/>
        </p:spPr>
        <p:txBody>
          <a:bodyPr wrap="none" lIns="0" tIns="0" rIns="0" bIns="0" rtlCol="0">
            <a:spAutoFit/>
          </a:bodyPr>
          <a:lstStyle/>
          <a:p>
            <a:r>
              <a:rPr lang="en-US" sz="700" dirty="0"/>
              <a:t>7x Multiple Line</a:t>
            </a:r>
          </a:p>
        </p:txBody>
      </p:sp>
      <p:sp>
        <p:nvSpPr>
          <p:cNvPr id="45" name="TextBox 44"/>
          <p:cNvSpPr txBox="1"/>
          <p:nvPr/>
        </p:nvSpPr>
        <p:spPr>
          <a:xfrm rot="20745548">
            <a:off x="8062196" y="2273340"/>
            <a:ext cx="621965" cy="107722"/>
          </a:xfrm>
          <a:prstGeom prst="rect">
            <a:avLst/>
          </a:prstGeom>
          <a:noFill/>
        </p:spPr>
        <p:txBody>
          <a:bodyPr wrap="none" lIns="0" tIns="0" rIns="0" bIns="0" rtlCol="0">
            <a:spAutoFit/>
          </a:bodyPr>
          <a:lstStyle/>
          <a:p>
            <a:r>
              <a:rPr lang="en-US" sz="700" dirty="0"/>
              <a:t>6x Multiple Line</a:t>
            </a:r>
          </a:p>
        </p:txBody>
      </p:sp>
      <p:cxnSp>
        <p:nvCxnSpPr>
          <p:cNvPr id="46" name="Straight Connector 45"/>
          <p:cNvCxnSpPr/>
          <p:nvPr/>
        </p:nvCxnSpPr>
        <p:spPr>
          <a:xfrm flipV="1">
            <a:off x="6830951" y="2407892"/>
            <a:ext cx="0" cy="737981"/>
          </a:xfrm>
          <a:prstGeom prst="line">
            <a:avLst/>
          </a:prstGeom>
          <a:ln w="254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5523325" y="2407892"/>
            <a:ext cx="1307626" cy="368990"/>
            <a:chOff x="4456867" y="2172749"/>
            <a:chExt cx="2374084" cy="368990"/>
          </a:xfrm>
        </p:grpSpPr>
        <p:cxnSp>
          <p:nvCxnSpPr>
            <p:cNvPr id="47" name="Straight Connector 46"/>
            <p:cNvCxnSpPr/>
            <p:nvPr/>
          </p:nvCxnSpPr>
          <p:spPr>
            <a:xfrm>
              <a:off x="4456867" y="2172749"/>
              <a:ext cx="2374084" cy="0"/>
            </a:xfrm>
            <a:prstGeom prst="line">
              <a:avLst/>
            </a:prstGeom>
            <a:ln w="25400">
              <a:solidFill>
                <a:schemeClr val="accent6">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456867" y="2348076"/>
              <a:ext cx="2374084" cy="0"/>
            </a:xfrm>
            <a:prstGeom prst="line">
              <a:avLst/>
            </a:prstGeom>
            <a:ln w="254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456867" y="2513936"/>
              <a:ext cx="2374084" cy="27803"/>
            </a:xfrm>
            <a:prstGeom prst="line">
              <a:avLst/>
            </a:prstGeom>
            <a:ln w="254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50" name="TextBox 49"/>
          <p:cNvSpPr txBox="1"/>
          <p:nvPr/>
        </p:nvSpPr>
        <p:spPr>
          <a:xfrm>
            <a:off x="6412611" y="2919001"/>
            <a:ext cx="830510" cy="107722"/>
          </a:xfrm>
          <a:prstGeom prst="rect">
            <a:avLst/>
          </a:prstGeom>
          <a:solidFill>
            <a:schemeClr val="bg1"/>
          </a:solidFill>
          <a:ln w="25400">
            <a:solidFill>
              <a:schemeClr val="accent6">
                <a:lumMod val="50000"/>
              </a:schemeClr>
            </a:solidFill>
            <a:prstDash val="dash"/>
          </a:ln>
        </p:spPr>
        <p:txBody>
          <a:bodyPr wrap="square" lIns="0" tIns="0" rIns="0" bIns="0" rtlCol="0" anchor="ctr">
            <a:spAutoFit/>
          </a:bodyPr>
          <a:lstStyle/>
          <a:p>
            <a:pPr algn="ctr"/>
            <a:r>
              <a:rPr lang="en-US" sz="700" dirty="0"/>
              <a:t>12.5% Margin</a:t>
            </a:r>
          </a:p>
        </p:txBody>
      </p:sp>
      <p:sp>
        <p:nvSpPr>
          <p:cNvPr id="51" name="Subtitle Box"/>
          <p:cNvSpPr txBox="1"/>
          <p:nvPr>
            <p:custDataLst>
              <p:tags r:id="rId4"/>
            </p:custDataLst>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rPr>
              <a:t>Lincoln has experience getting credit for run-rate adjustments that help maximize enterprise value for clients</a:t>
            </a:r>
          </a:p>
        </p:txBody>
      </p:sp>
      <p:sp>
        <p:nvSpPr>
          <p:cNvPr id="52" name="Rectangle 51"/>
          <p:cNvSpPr/>
          <p:nvPr/>
        </p:nvSpPr>
        <p:spPr>
          <a:xfrm>
            <a:off x="2281144" y="5573646"/>
            <a:ext cx="2290856" cy="168284"/>
          </a:xfrm>
          <a:prstGeom prst="rect">
            <a:avLst/>
          </a:prstGeom>
          <a:noFill/>
          <a:ln w="25400">
            <a:solidFill>
              <a:schemeClr val="accent6">
                <a:lumMod val="50000"/>
              </a:schemeClr>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53" name="Rectangle 52"/>
          <p:cNvSpPr/>
          <p:nvPr/>
        </p:nvSpPr>
        <p:spPr>
          <a:xfrm>
            <a:off x="8213778" y="5650294"/>
            <a:ext cx="628835" cy="124911"/>
          </a:xfrm>
          <a:prstGeom prst="rect">
            <a:avLst/>
          </a:prstGeom>
          <a:noFill/>
          <a:ln w="25400">
            <a:solidFill>
              <a:schemeClr val="accent6"/>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aphicFrame>
        <p:nvGraphicFramePr>
          <p:cNvPr id="55" name="Table 54"/>
          <p:cNvGraphicFramePr>
            <a:graphicFrameLocks noGrp="1"/>
          </p:cNvGraphicFramePr>
          <p:nvPr>
            <p:custDataLst>
              <p:tags r:id="rId5"/>
            </p:custDataLst>
            <p:extLst>
              <p:ext uri="{D42A27DB-BD31-4B8C-83A1-F6EECF244321}">
                <p14:modId xmlns:p14="http://schemas.microsoft.com/office/powerpoint/2010/main" val="3546871538"/>
              </p:ext>
            </p:extLst>
          </p:nvPr>
        </p:nvGraphicFramePr>
        <p:xfrm>
          <a:off x="342900" y="3959141"/>
          <a:ext cx="8458200" cy="256032"/>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Illustrative EBITDA Run-Rate Analysis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70000"/>
                      </a:srgbClr>
                    </a:solidFill>
                  </a:tcPr>
                </a:tc>
                <a:extLst>
                  <a:ext uri="{0D108BD9-81ED-4DB2-BD59-A6C34878D82A}">
                    <a16:rowId xmlns:a16="http://schemas.microsoft.com/office/drawing/2014/main" val="10000"/>
                  </a:ext>
                </a:extLst>
              </a:tr>
            </a:tbl>
          </a:graphicData>
        </a:graphic>
      </p:graphicFrame>
      <p:sp>
        <p:nvSpPr>
          <p:cNvPr id="57" name="TextBox 56">
            <a:extLst/>
          </p:cNvPr>
          <p:cNvSpPr txBox="1"/>
          <p:nvPr/>
        </p:nvSpPr>
        <p:spPr>
          <a:xfrm>
            <a:off x="4848224" y="1404111"/>
            <a:ext cx="3951289" cy="138499"/>
          </a:xfrm>
          <a:prstGeom prst="rect">
            <a:avLst/>
          </a:prstGeom>
          <a:noFill/>
        </p:spPr>
        <p:txBody>
          <a:bodyPr wrap="square" lIns="0" tIns="0" rIns="0" bIns="0" rtlCol="0">
            <a:spAutoFit/>
          </a:bodyPr>
          <a:lstStyle/>
          <a:p>
            <a:r>
              <a:rPr lang="en-US" sz="900" b="1" i="1" spc="-10" dirty="0">
                <a:solidFill>
                  <a:srgbClr val="07325F"/>
                </a:solidFill>
              </a:rPr>
              <a:t>Incremental Enterprise Value from PF EBITDA Margin Credit Received</a:t>
            </a:r>
          </a:p>
        </p:txBody>
      </p:sp>
      <p:sp>
        <p:nvSpPr>
          <p:cNvPr id="42" name="Rectangle 41"/>
          <p:cNvSpPr/>
          <p:nvPr/>
        </p:nvSpPr>
        <p:spPr>
          <a:xfrm>
            <a:off x="7095267" y="6014140"/>
            <a:ext cx="628835" cy="151141"/>
          </a:xfrm>
          <a:prstGeom prst="rect">
            <a:avLst/>
          </a:prstGeom>
          <a:noFill/>
          <a:ln w="25400">
            <a:solidFill>
              <a:schemeClr val="accent6">
                <a:lumMod val="50000"/>
              </a:schemeClr>
            </a:solidFill>
            <a:prstDash val="dash"/>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56" name="TextBox 55"/>
          <p:cNvSpPr txBox="1"/>
          <p:nvPr/>
        </p:nvSpPr>
        <p:spPr>
          <a:xfrm>
            <a:off x="1273554" y="6464196"/>
            <a:ext cx="7487857" cy="174094"/>
          </a:xfrm>
          <a:prstGeom prst="rect">
            <a:avLst/>
          </a:prstGeom>
          <a:noFill/>
        </p:spPr>
        <p:txBody>
          <a:bodyPr vert="horz" wrap="square" lIns="0" tIns="22860" rIns="0" bIns="0" rtlCol="0" anchor="t">
            <a:noAutofit/>
          </a:bodyPr>
          <a:lstStyle/>
          <a:p>
            <a:pPr marL="177800" indent="-177800"/>
            <a:r>
              <a:rPr lang="en-US" sz="700" i="1" dirty="0"/>
              <a:t>Note: (1) Incorporates office level average profitability margin of 12.5% from 2015</a:t>
            </a:r>
          </a:p>
        </p:txBody>
      </p:sp>
      <p:sp>
        <p:nvSpPr>
          <p:cNvPr id="59" name="TextBox 58"/>
          <p:cNvSpPr txBox="1"/>
          <p:nvPr/>
        </p:nvSpPr>
        <p:spPr>
          <a:xfrm>
            <a:off x="2093905" y="5402510"/>
            <a:ext cx="99386" cy="92333"/>
          </a:xfrm>
          <a:prstGeom prst="rect">
            <a:avLst/>
          </a:prstGeom>
          <a:noFill/>
        </p:spPr>
        <p:txBody>
          <a:bodyPr wrap="none" lIns="0" tIns="0" rIns="0" bIns="0" rtlCol="0">
            <a:spAutoFit/>
          </a:bodyPr>
          <a:lstStyle/>
          <a:p>
            <a:r>
              <a:rPr lang="en-US" sz="600" dirty="0"/>
              <a:t>(1)</a:t>
            </a:r>
          </a:p>
        </p:txBody>
      </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23</a:t>
            </a:r>
          </a:p>
        </p:txBody>
      </p:sp>
    </p:spTree>
    <p:extLst>
      <p:ext uri="{BB962C8B-B14F-4D97-AF65-F5344CB8AC3E}">
        <p14:creationId xmlns:p14="http://schemas.microsoft.com/office/powerpoint/2010/main" val="1178391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Potential Acquirers and Process Considerations</a:t>
            </a:r>
          </a:p>
        </p:txBody>
      </p:sp>
      <p:sp>
        <p:nvSpPr>
          <p:cNvPr id="5" name="Text Placeholder 4"/>
          <p:cNvSpPr>
            <a:spLocks noGrp="1"/>
          </p:cNvSpPr>
          <p:nvPr>
            <p:ph type="body" idx="1"/>
          </p:nvPr>
        </p:nvSpPr>
        <p:spPr/>
        <p:txBody>
          <a:bodyPr/>
          <a:lstStyle/>
          <a:p>
            <a:r>
              <a:rPr lang="en-US" dirty="0"/>
              <a:t>Section 4</a:t>
            </a:r>
          </a:p>
        </p:txBody>
      </p:sp>
    </p:spTree>
    <p:extLst>
      <p:ext uri="{BB962C8B-B14F-4D97-AF65-F5344CB8AC3E}">
        <p14:creationId xmlns:p14="http://schemas.microsoft.com/office/powerpoint/2010/main" val="2319129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Box 330"/>
          <p:cNvSpPr txBox="1">
            <a:spLocks noChangeArrowheads="1"/>
          </p:cNvSpPr>
          <p:nvPr/>
        </p:nvSpPr>
        <p:spPr bwMode="auto">
          <a:xfrm>
            <a:off x="1192920" y="2888696"/>
            <a:ext cx="7699248" cy="1372223"/>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24465" tIns="40775" rIns="24465" bIns="40775"/>
          <a:lstStyle>
            <a:defPPr>
              <a:defRPr lang="de-DE"/>
            </a:defPPr>
            <a:lvl1pPr marL="85725" indent="-85725" defTabSz="817563">
              <a:lnSpc>
                <a:spcPts val="1200"/>
              </a:lnSpc>
              <a:spcBef>
                <a:spcPts val="100"/>
              </a:spcBef>
              <a:buClr>
                <a:srgbClr val="000080"/>
              </a:buClr>
              <a:buSzPct val="100000"/>
              <a:buFont typeface="Wingdings" pitchFamily="2" charset="2"/>
              <a:buChar char="§"/>
              <a:defRPr sz="900">
                <a:latin typeface="Arial Narrow" pitchFamily="34" charset="0"/>
              </a:defRPr>
            </a:lvl1pPr>
          </a:lstStyle>
          <a:p>
            <a:endParaRPr lang="en-US" dirty="0">
              <a:solidFill>
                <a:srgbClr val="000000"/>
              </a:solidFill>
            </a:endParaRPr>
          </a:p>
          <a:p>
            <a:endParaRPr lang="en-US" dirty="0">
              <a:solidFill>
                <a:srgbClr val="000000"/>
              </a:solidFill>
            </a:endParaRPr>
          </a:p>
          <a:p>
            <a:endParaRPr lang="en-US" dirty="0">
              <a:solidFill>
                <a:srgbClr val="000000"/>
              </a:solidFill>
            </a:endParaRPr>
          </a:p>
        </p:txBody>
      </p:sp>
      <p:sp>
        <p:nvSpPr>
          <p:cNvPr id="110" name="Text Box 330"/>
          <p:cNvSpPr txBox="1">
            <a:spLocks noChangeArrowheads="1"/>
          </p:cNvSpPr>
          <p:nvPr/>
        </p:nvSpPr>
        <p:spPr bwMode="auto">
          <a:xfrm>
            <a:off x="1192920" y="4313970"/>
            <a:ext cx="7699248" cy="196396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24465" tIns="40775" rIns="24465" bIns="40775"/>
          <a:lstStyle>
            <a:defPPr>
              <a:defRPr lang="de-DE"/>
            </a:defPPr>
            <a:lvl1pPr marL="85725" indent="-85725" defTabSz="817563">
              <a:lnSpc>
                <a:spcPts val="1200"/>
              </a:lnSpc>
              <a:spcBef>
                <a:spcPts val="100"/>
              </a:spcBef>
              <a:buClr>
                <a:srgbClr val="000080"/>
              </a:buClr>
              <a:buSzPct val="100000"/>
              <a:buFont typeface="Wingdings" pitchFamily="2" charset="2"/>
              <a:buChar char="§"/>
              <a:defRPr sz="900">
                <a:latin typeface="Arial Narrow" pitchFamily="34" charset="0"/>
              </a:defRPr>
            </a:lvl1pPr>
          </a:lstStyle>
          <a:p>
            <a:endParaRPr lang="en-US" b="1" dirty="0">
              <a:ln w="12700">
                <a:solidFill>
                  <a:srgbClr val="000000">
                    <a:satMod val="155000"/>
                  </a:srgbClr>
                </a:solidFill>
                <a:prstDash val="solid"/>
              </a:ln>
              <a:solidFill>
                <a:srgbClr val="878787">
                  <a:tint val="85000"/>
                  <a:satMod val="155000"/>
                </a:srgbClr>
              </a:solidFill>
              <a:effectLst>
                <a:outerShdw blurRad="41275" dist="20320" dir="1800000" algn="tl" rotWithShape="0">
                  <a:srgbClr val="000000">
                    <a:alpha val="40000"/>
                  </a:srgbClr>
                </a:outerShdw>
              </a:effectLst>
            </a:endParaRPr>
          </a:p>
          <a:p>
            <a:endParaRPr lang="en-US" b="1" dirty="0">
              <a:ln w="12700">
                <a:solidFill>
                  <a:srgbClr val="000000">
                    <a:satMod val="155000"/>
                  </a:srgbClr>
                </a:solidFill>
                <a:prstDash val="solid"/>
              </a:ln>
              <a:solidFill>
                <a:srgbClr val="878787">
                  <a:tint val="85000"/>
                  <a:satMod val="155000"/>
                </a:srgbClr>
              </a:solidFill>
              <a:effectLst>
                <a:outerShdw blurRad="41275" dist="20320" dir="1800000" algn="tl" rotWithShape="0">
                  <a:srgbClr val="000000">
                    <a:alpha val="40000"/>
                  </a:srgbClr>
                </a:outerShdw>
              </a:effectLst>
            </a:endParaRPr>
          </a:p>
          <a:p>
            <a:endParaRPr lang="en-US" b="1" dirty="0">
              <a:ln w="12700">
                <a:solidFill>
                  <a:srgbClr val="000000">
                    <a:satMod val="155000"/>
                  </a:srgbClr>
                </a:solidFill>
                <a:prstDash val="solid"/>
              </a:ln>
              <a:solidFill>
                <a:srgbClr val="878787">
                  <a:tint val="85000"/>
                  <a:satMod val="155000"/>
                </a:srgbClr>
              </a:solidFill>
              <a:effectLst>
                <a:outerShdw blurRad="41275" dist="20320" dir="1800000" algn="tl" rotWithShape="0">
                  <a:srgbClr val="000000">
                    <a:alpha val="40000"/>
                  </a:srgbClr>
                </a:outerShdw>
              </a:effectLst>
            </a:endParaRPr>
          </a:p>
        </p:txBody>
      </p:sp>
      <p:pic>
        <p:nvPicPr>
          <p:cNvPr id="100" name="Picture 99">
            <a:extLst/>
          </p:cNvPr>
          <p:cNvPicPr>
            <a:picLocks noChangeAspect="1"/>
          </p:cNvPicPr>
          <p:nvPr/>
        </p:nvPicPr>
        <p:blipFill>
          <a:blip r:embed="rId3"/>
          <a:stretch>
            <a:fillRect/>
          </a:stretch>
        </p:blipFill>
        <p:spPr>
          <a:xfrm>
            <a:off x="7950948" y="3938065"/>
            <a:ext cx="919335" cy="203925"/>
          </a:xfrm>
          <a:prstGeom prst="rect">
            <a:avLst/>
          </a:prstGeom>
        </p:spPr>
      </p:pic>
      <p:sp>
        <p:nvSpPr>
          <p:cNvPr id="67" name="Title 1"/>
          <p:cNvSpPr>
            <a:spLocks noGrp="1"/>
          </p:cNvSpPr>
          <p:nvPr>
            <p:ph type="title"/>
            <p:custDataLst>
              <p:tags r:id="rId1"/>
            </p:custDataLst>
          </p:nvPr>
        </p:nvSpPr>
        <p:spPr>
          <a:xfrm>
            <a:off x="342900" y="118872"/>
            <a:ext cx="7127748" cy="585216"/>
          </a:xfrm>
        </p:spPr>
        <p:txBody>
          <a:bodyPr/>
          <a:lstStyle/>
          <a:p>
            <a:r>
              <a:rPr lang="en-US" dirty="0"/>
              <a:t>Categories of Potential Strategic Acquirers</a:t>
            </a:r>
          </a:p>
        </p:txBody>
      </p:sp>
      <p:sp>
        <p:nvSpPr>
          <p:cNvPr id="76" name="Rectangle 8"/>
          <p:cNvSpPr>
            <a:spLocks noChangeArrowheads="1"/>
          </p:cNvSpPr>
          <p:nvPr/>
        </p:nvSpPr>
        <p:spPr bwMode="auto">
          <a:xfrm>
            <a:off x="242887" y="1353769"/>
            <a:ext cx="914400" cy="1039910"/>
          </a:xfrm>
          <a:prstGeom prst="rect">
            <a:avLst/>
          </a:prstGeom>
          <a:solidFill>
            <a:srgbClr val="07325F"/>
          </a:solidFill>
          <a:ln>
            <a:noFill/>
          </a:ln>
          <a:extLst/>
        </p:spPr>
        <p:txBody>
          <a:bodyPr wrap="square" lIns="81550" tIns="40775" rIns="81550" bIns="40775" anchor="ctr"/>
          <a:lstStyle/>
          <a:p>
            <a:pPr algn="ctr" defTabSz="817563"/>
            <a:r>
              <a:rPr lang="en-US" sz="900" b="1" dirty="0">
                <a:solidFill>
                  <a:srgbClr val="FFFFFF"/>
                </a:solidFill>
              </a:rPr>
              <a:t>Acquisition</a:t>
            </a:r>
          </a:p>
          <a:p>
            <a:pPr algn="ctr" defTabSz="817563"/>
            <a:r>
              <a:rPr lang="en-US" sz="900" b="1" dirty="0">
                <a:solidFill>
                  <a:srgbClr val="FFFFFF"/>
                </a:solidFill>
              </a:rPr>
              <a:t>Rationale</a:t>
            </a:r>
          </a:p>
        </p:txBody>
      </p:sp>
      <p:sp>
        <p:nvSpPr>
          <p:cNvPr id="77" name="Rectangle 23"/>
          <p:cNvSpPr>
            <a:spLocks noChangeArrowheads="1"/>
          </p:cNvSpPr>
          <p:nvPr/>
        </p:nvSpPr>
        <p:spPr bwMode="auto">
          <a:xfrm>
            <a:off x="1192918" y="1353768"/>
            <a:ext cx="3790033" cy="10417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45720" tIns="45720" rIns="45720" bIns="45720"/>
          <a:lstStyle/>
          <a:p>
            <a:pPr marL="173038" indent="-173038" defTabSz="817563">
              <a:lnSpc>
                <a:spcPts val="1000"/>
              </a:lnSpc>
              <a:spcBef>
                <a:spcPts val="600"/>
              </a:spcBef>
              <a:buClr>
                <a:srgbClr val="07325F"/>
              </a:buClr>
              <a:buSzPct val="100000"/>
              <a:buFont typeface="Wingdings"/>
              <a:buChar char="§"/>
            </a:pPr>
            <a:r>
              <a:rPr lang="en-US" sz="900" dirty="0">
                <a:solidFill>
                  <a:srgbClr val="000000"/>
                </a:solidFill>
              </a:rPr>
              <a:t>Expand market position in the retained executive search sector </a:t>
            </a:r>
          </a:p>
          <a:p>
            <a:pPr marL="173038" indent="-173038" defTabSz="817563">
              <a:lnSpc>
                <a:spcPts val="1000"/>
              </a:lnSpc>
              <a:spcBef>
                <a:spcPts val="600"/>
              </a:spcBef>
              <a:buClr>
                <a:srgbClr val="07325F"/>
              </a:buClr>
              <a:buSzPct val="100000"/>
              <a:buFont typeface="Wingdings"/>
              <a:buChar char="§"/>
            </a:pPr>
            <a:r>
              <a:rPr lang="en-US" sz="900" dirty="0">
                <a:solidFill>
                  <a:srgbClr val="000000"/>
                </a:solidFill>
              </a:rPr>
              <a:t>Gain leading share with middle market clients</a:t>
            </a:r>
          </a:p>
          <a:p>
            <a:pPr marL="173038" indent="-173038" defTabSz="817563">
              <a:lnSpc>
                <a:spcPts val="1000"/>
              </a:lnSpc>
              <a:spcBef>
                <a:spcPts val="600"/>
              </a:spcBef>
              <a:buClr>
                <a:srgbClr val="07325F"/>
              </a:buClr>
              <a:buSzPct val="100000"/>
              <a:buFont typeface="Wingdings"/>
              <a:buChar char="§"/>
            </a:pPr>
            <a:r>
              <a:rPr lang="en-US" sz="900" dirty="0">
                <a:solidFill>
                  <a:srgbClr val="000000"/>
                </a:solidFill>
              </a:rPr>
              <a:t>Extend and/or deepen staffing services</a:t>
            </a:r>
          </a:p>
          <a:p>
            <a:pPr marL="173038" indent="-173038" defTabSz="817563">
              <a:lnSpc>
                <a:spcPts val="1000"/>
              </a:lnSpc>
              <a:spcBef>
                <a:spcPts val="600"/>
              </a:spcBef>
              <a:buClr>
                <a:srgbClr val="07325F"/>
              </a:buClr>
              <a:buSzPct val="100000"/>
              <a:buFont typeface="Wingdings"/>
              <a:buChar char="§"/>
            </a:pPr>
            <a:r>
              <a:rPr lang="en-US" sz="900" dirty="0">
                <a:solidFill>
                  <a:srgbClr val="000000"/>
                </a:solidFill>
              </a:rPr>
              <a:t>Expand geographic footprint</a:t>
            </a:r>
          </a:p>
          <a:p>
            <a:pPr marL="173038" indent="-173038" defTabSz="817563">
              <a:lnSpc>
                <a:spcPts val="1000"/>
              </a:lnSpc>
              <a:spcBef>
                <a:spcPts val="600"/>
              </a:spcBef>
              <a:buClr>
                <a:srgbClr val="07325F"/>
              </a:buClr>
              <a:buSzPct val="100000"/>
              <a:buFont typeface="Wingdings"/>
              <a:buChar char="§"/>
            </a:pPr>
            <a:r>
              <a:rPr lang="en-US" sz="900" dirty="0">
                <a:solidFill>
                  <a:srgbClr val="000000"/>
                </a:solidFill>
              </a:rPr>
              <a:t>Augment existing vertical exposure</a:t>
            </a:r>
          </a:p>
        </p:txBody>
      </p:sp>
      <p:sp>
        <p:nvSpPr>
          <p:cNvPr id="78" name="Rectangle 21"/>
          <p:cNvSpPr>
            <a:spLocks noChangeArrowheads="1"/>
          </p:cNvSpPr>
          <p:nvPr/>
        </p:nvSpPr>
        <p:spPr bwMode="auto">
          <a:xfrm>
            <a:off x="1192917" y="992050"/>
            <a:ext cx="3790033" cy="301752"/>
          </a:xfrm>
          <a:prstGeom prst="rect">
            <a:avLst/>
          </a:prstGeom>
          <a:solidFill>
            <a:srgbClr val="D9D9D9"/>
          </a:solidFill>
          <a:ln>
            <a:noFill/>
          </a:ln>
          <a:extLst/>
        </p:spPr>
        <p:txBody>
          <a:bodyPr wrap="none" lIns="81550" tIns="40775" rIns="81550" bIns="40775" anchor="ctr"/>
          <a:lstStyle/>
          <a:p>
            <a:pPr algn="ctr" defTabSz="817563"/>
            <a:r>
              <a:rPr lang="en-US" sz="900" b="1" dirty="0">
                <a:solidFill>
                  <a:srgbClr val="000000"/>
                </a:solidFill>
              </a:rPr>
              <a:t>Retained and Contingent Search </a:t>
            </a:r>
          </a:p>
        </p:txBody>
      </p:sp>
      <p:sp>
        <p:nvSpPr>
          <p:cNvPr id="79" name="Rectangle 23"/>
          <p:cNvSpPr>
            <a:spLocks noChangeArrowheads="1"/>
          </p:cNvSpPr>
          <p:nvPr/>
        </p:nvSpPr>
        <p:spPr bwMode="auto">
          <a:xfrm>
            <a:off x="5018582" y="1353768"/>
            <a:ext cx="3873586" cy="104177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45720" tIns="45720" rIns="45720" bIns="45720"/>
          <a:lstStyle/>
          <a:p>
            <a:pPr marL="173038" indent="-173038" defTabSz="817563">
              <a:lnSpc>
                <a:spcPts val="1000"/>
              </a:lnSpc>
              <a:spcBef>
                <a:spcPts val="600"/>
              </a:spcBef>
              <a:buClr>
                <a:srgbClr val="07325F"/>
              </a:buClr>
              <a:buSzPct val="100000"/>
              <a:buFont typeface="Wingdings"/>
              <a:buChar char="§"/>
            </a:pPr>
            <a:r>
              <a:rPr lang="en-US" sz="900" dirty="0">
                <a:solidFill>
                  <a:srgbClr val="000000"/>
                </a:solidFill>
              </a:rPr>
              <a:t>Opportunity to horizontally integrate within the attractive retained search sector</a:t>
            </a:r>
          </a:p>
          <a:p>
            <a:pPr marL="173038" indent="-173038" defTabSz="817563">
              <a:lnSpc>
                <a:spcPts val="1000"/>
              </a:lnSpc>
              <a:spcBef>
                <a:spcPts val="600"/>
              </a:spcBef>
              <a:buClr>
                <a:srgbClr val="07325F"/>
              </a:buClr>
              <a:buSzPct val="100000"/>
              <a:buFont typeface="Wingdings"/>
              <a:buChar char="§"/>
            </a:pPr>
            <a:r>
              <a:rPr lang="en-US" sz="900" dirty="0">
                <a:solidFill>
                  <a:srgbClr val="000000"/>
                </a:solidFill>
              </a:rPr>
              <a:t>Acquire new clients</a:t>
            </a:r>
          </a:p>
          <a:p>
            <a:pPr marL="173038" indent="-173038" defTabSz="817563">
              <a:lnSpc>
                <a:spcPts val="1000"/>
              </a:lnSpc>
              <a:spcBef>
                <a:spcPts val="600"/>
              </a:spcBef>
              <a:buClr>
                <a:srgbClr val="07325F"/>
              </a:buClr>
              <a:buSzPct val="100000"/>
              <a:buFont typeface="Wingdings"/>
              <a:buChar char="§"/>
            </a:pPr>
            <a:r>
              <a:rPr lang="en-US" sz="900" dirty="0">
                <a:solidFill>
                  <a:srgbClr val="000000"/>
                </a:solidFill>
              </a:rPr>
              <a:t>Expand geographic footprint </a:t>
            </a:r>
          </a:p>
          <a:p>
            <a:pPr marL="173038" indent="-173038" defTabSz="817563">
              <a:lnSpc>
                <a:spcPts val="1000"/>
              </a:lnSpc>
              <a:spcBef>
                <a:spcPts val="600"/>
              </a:spcBef>
              <a:buClr>
                <a:srgbClr val="07325F"/>
              </a:buClr>
              <a:buSzPct val="100000"/>
              <a:buFont typeface="Wingdings"/>
              <a:buChar char="§"/>
            </a:pPr>
            <a:r>
              <a:rPr lang="en-US" sz="900" dirty="0">
                <a:solidFill>
                  <a:srgbClr val="000000"/>
                </a:solidFill>
              </a:rPr>
              <a:t>Augment existing vertical exposure</a:t>
            </a:r>
          </a:p>
        </p:txBody>
      </p:sp>
      <p:sp>
        <p:nvSpPr>
          <p:cNvPr id="80" name="Rectangle 21"/>
          <p:cNvSpPr>
            <a:spLocks noChangeArrowheads="1"/>
          </p:cNvSpPr>
          <p:nvPr/>
        </p:nvSpPr>
        <p:spPr bwMode="auto">
          <a:xfrm>
            <a:off x="5018581" y="992050"/>
            <a:ext cx="3873587" cy="301752"/>
          </a:xfrm>
          <a:prstGeom prst="rect">
            <a:avLst/>
          </a:prstGeom>
          <a:solidFill>
            <a:srgbClr val="D9D9D9"/>
          </a:solidFill>
          <a:ln>
            <a:noFill/>
          </a:ln>
          <a:extLst/>
        </p:spPr>
        <p:txBody>
          <a:bodyPr wrap="none" lIns="81550" tIns="40775" rIns="81550" bIns="40775" anchor="ctr"/>
          <a:lstStyle/>
          <a:p>
            <a:pPr algn="ctr" defTabSz="817563"/>
            <a:r>
              <a:rPr lang="en-US" sz="900" b="1" dirty="0">
                <a:solidFill>
                  <a:srgbClr val="000000"/>
                </a:solidFill>
              </a:rPr>
              <a:t>Contingent Search / Staffing / RPO</a:t>
            </a:r>
          </a:p>
        </p:txBody>
      </p:sp>
      <p:sp>
        <p:nvSpPr>
          <p:cNvPr id="82" name="Rectangle 8"/>
          <p:cNvSpPr>
            <a:spLocks noChangeArrowheads="1"/>
          </p:cNvSpPr>
          <p:nvPr/>
        </p:nvSpPr>
        <p:spPr bwMode="auto">
          <a:xfrm>
            <a:off x="242887" y="2886622"/>
            <a:ext cx="914400" cy="1374297"/>
          </a:xfrm>
          <a:prstGeom prst="rect">
            <a:avLst/>
          </a:prstGeom>
          <a:solidFill>
            <a:srgbClr val="07325F"/>
          </a:solidFill>
          <a:ln>
            <a:noFill/>
          </a:ln>
          <a:extLst/>
        </p:spPr>
        <p:txBody>
          <a:bodyPr wrap="square" lIns="81612" tIns="40806" rIns="81612" bIns="40806" anchor="ctr"/>
          <a:lstStyle/>
          <a:p>
            <a:pPr algn="ctr" defTabSz="817563"/>
            <a:r>
              <a:rPr lang="en-US" sz="900" b="1" dirty="0">
                <a:solidFill>
                  <a:srgbClr val="FFFFFF"/>
                </a:solidFill>
              </a:rPr>
              <a:t>Tier I Strategic Buyers</a:t>
            </a:r>
          </a:p>
        </p:txBody>
      </p:sp>
      <p:sp>
        <p:nvSpPr>
          <p:cNvPr id="83" name="Rectangle 8"/>
          <p:cNvSpPr>
            <a:spLocks noChangeArrowheads="1"/>
          </p:cNvSpPr>
          <p:nvPr/>
        </p:nvSpPr>
        <p:spPr bwMode="auto">
          <a:xfrm>
            <a:off x="242887" y="4313970"/>
            <a:ext cx="914400" cy="1963965"/>
          </a:xfrm>
          <a:prstGeom prst="rect">
            <a:avLst/>
          </a:prstGeom>
          <a:solidFill>
            <a:srgbClr val="07325F"/>
          </a:solidFill>
          <a:ln>
            <a:noFill/>
          </a:ln>
          <a:extLst/>
        </p:spPr>
        <p:txBody>
          <a:bodyPr wrap="square" lIns="81612" tIns="40806" rIns="81612" bIns="40806" anchor="ctr"/>
          <a:lstStyle/>
          <a:p>
            <a:pPr algn="ctr" defTabSz="817563"/>
            <a:r>
              <a:rPr lang="en-US" sz="900" b="1" dirty="0">
                <a:solidFill>
                  <a:srgbClr val="FFFFFF"/>
                </a:solidFill>
              </a:rPr>
              <a:t>Other  Strategic Acquirers</a:t>
            </a:r>
          </a:p>
        </p:txBody>
      </p:sp>
      <p:pic>
        <p:nvPicPr>
          <p:cNvPr id="84" name="Picture 2" descr="H:\Libraries\Logos\Addison Group\Addison Group_2016.e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316" y="2944025"/>
            <a:ext cx="1033809" cy="34425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Williams Lea\Libraries\Logos\Adecco\Adecco_2015.e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8815" y="2954062"/>
            <a:ext cx="673865" cy="36211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Image result for Allegi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8951" y="3071765"/>
            <a:ext cx="791171" cy="23576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53" descr="https://s3.amazonaws.com/thegoodjobs/logos/fe1194207ecdd18585839bdbd39e7387.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15373" y="4760481"/>
            <a:ext cx="332641" cy="33264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Image result for Egon Zehnd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2570" y="4806802"/>
            <a:ext cx="1101840" cy="18077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0" descr="Image result for Ettain Group (New Mainstream)"/>
          <p:cNvPicPr>
            <a:picLocks noChangeAspect="1" noChangeArrowheads="1"/>
          </p:cNvPicPr>
          <p:nvPr/>
        </p:nvPicPr>
        <p:blipFill rotWithShape="1">
          <a:blip r:embed="rId9">
            <a:extLst>
              <a:ext uri="{28A0092B-C50C-407E-A947-70E740481C1C}">
                <a14:useLocalDpi xmlns:a14="http://schemas.microsoft.com/office/drawing/2010/main" val="0"/>
              </a:ext>
            </a:extLst>
          </a:blip>
          <a:srcRect t="28999" b="28783"/>
          <a:stretch/>
        </p:blipFill>
        <p:spPr bwMode="auto">
          <a:xfrm>
            <a:off x="6582195" y="3495849"/>
            <a:ext cx="888014" cy="20683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12" descr="Image result for ExecuSearch (New Herit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8471" y="3058298"/>
            <a:ext cx="993268" cy="33446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61" descr="http://heidrickone.com/mediakits/gti/files/logos/heidrick/heidricklogo1200.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59302" y="3555218"/>
            <a:ext cx="1440435" cy="7352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57" descr="http://www.kornferry.com/skin/frontend/enterprise/kornferry/images/logo.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25912" y="3486489"/>
            <a:ext cx="1050111" cy="212297"/>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4" descr="Image result for manpow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89207" y="3480611"/>
            <a:ext cx="1015014" cy="192756"/>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17" descr="Image result for PageGroup"/>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3970" y="3499338"/>
            <a:ext cx="937069" cy="19985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9" descr="Image result for Randstad"/>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77066" y="3934131"/>
            <a:ext cx="803637" cy="200696"/>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1" descr="Image result for Resources Global"/>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666642" y="3941943"/>
            <a:ext cx="475252" cy="168873"/>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3" descr="Image result for Russell Reynolds"/>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77163" y="3809155"/>
            <a:ext cx="800870" cy="30166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5" descr="Image result for Spencer Stuar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71048" y="3918474"/>
            <a:ext cx="1179641" cy="18402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100">
            <a:extLst/>
          </p:cNvPr>
          <p:cNvPicPr>
            <a:picLocks noChangeAspect="1"/>
          </p:cNvPicPr>
          <p:nvPr/>
        </p:nvPicPr>
        <p:blipFill>
          <a:blip r:embed="rId19"/>
          <a:stretch>
            <a:fillRect/>
          </a:stretch>
        </p:blipFill>
        <p:spPr>
          <a:xfrm>
            <a:off x="1700863" y="3032564"/>
            <a:ext cx="1078159" cy="357817"/>
          </a:xfrm>
          <a:prstGeom prst="rect">
            <a:avLst/>
          </a:prstGeom>
        </p:spPr>
      </p:pic>
      <p:pic>
        <p:nvPicPr>
          <p:cNvPr id="102" name="Picture 101">
            <a:extLst/>
          </p:cNvPr>
          <p:cNvPicPr>
            <a:picLocks noChangeAspect="1"/>
          </p:cNvPicPr>
          <p:nvPr/>
        </p:nvPicPr>
        <p:blipFill>
          <a:blip r:embed="rId20"/>
          <a:stretch>
            <a:fillRect/>
          </a:stretch>
        </p:blipFill>
        <p:spPr>
          <a:xfrm>
            <a:off x="7248018" y="3959624"/>
            <a:ext cx="667565" cy="135535"/>
          </a:xfrm>
          <a:prstGeom prst="rect">
            <a:avLst/>
          </a:prstGeom>
        </p:spPr>
      </p:pic>
      <p:grpSp>
        <p:nvGrpSpPr>
          <p:cNvPr id="103" name="Group 102"/>
          <p:cNvGrpSpPr/>
          <p:nvPr/>
        </p:nvGrpSpPr>
        <p:grpSpPr>
          <a:xfrm>
            <a:off x="5000764" y="2888695"/>
            <a:ext cx="46599" cy="3389240"/>
            <a:chOff x="5003726" y="3207686"/>
            <a:chExt cx="0" cy="3024530"/>
          </a:xfrm>
        </p:grpSpPr>
        <p:cxnSp>
          <p:nvCxnSpPr>
            <p:cNvPr id="104" name="Straight Connector 103">
              <a:extLst/>
            </p:cNvPr>
            <p:cNvCxnSpPr/>
            <p:nvPr/>
          </p:nvCxnSpPr>
          <p:spPr>
            <a:xfrm>
              <a:off x="5003726" y="3207686"/>
              <a:ext cx="0" cy="1372223"/>
            </a:xfrm>
            <a:prstGeom prst="line">
              <a:avLst/>
            </a:prstGeom>
            <a:ln w="19050" cmpd="sng">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p:cNvPr>
            <p:cNvCxnSpPr>
              <a:cxnSpLocks/>
            </p:cNvCxnSpPr>
            <p:nvPr/>
          </p:nvCxnSpPr>
          <p:spPr>
            <a:xfrm>
              <a:off x="5003726" y="4587203"/>
              <a:ext cx="0" cy="1645013"/>
            </a:xfrm>
            <a:prstGeom prst="line">
              <a:avLst/>
            </a:prstGeom>
            <a:ln w="19050" cmpd="sng">
              <a:solidFill>
                <a:schemeClr val="bg2"/>
              </a:solidFill>
              <a:prstDash val="sysDot"/>
            </a:ln>
          </p:spPr>
          <p:style>
            <a:lnRef idx="1">
              <a:schemeClr val="accent1"/>
            </a:lnRef>
            <a:fillRef idx="0">
              <a:schemeClr val="accent1"/>
            </a:fillRef>
            <a:effectRef idx="0">
              <a:schemeClr val="accent1"/>
            </a:effectRef>
            <a:fontRef idx="minor">
              <a:schemeClr val="tx1"/>
            </a:fontRef>
          </p:style>
        </p:cxnSp>
      </p:grpSp>
      <p:sp>
        <p:nvSpPr>
          <p:cNvPr id="106" name="Arrow: Down 105">
            <a:extLst/>
          </p:cNvPr>
          <p:cNvSpPr/>
          <p:nvPr/>
        </p:nvSpPr>
        <p:spPr>
          <a:xfrm>
            <a:off x="2518010" y="2427635"/>
            <a:ext cx="822917" cy="342485"/>
          </a:xfrm>
          <a:prstGeom prst="downArrow">
            <a:avLst/>
          </a:prstGeom>
          <a:solidFill>
            <a:srgbClr val="D9D9D9"/>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07" name="Arrow: Down 106">
            <a:extLst/>
          </p:cNvPr>
          <p:cNvSpPr/>
          <p:nvPr/>
        </p:nvSpPr>
        <p:spPr>
          <a:xfrm>
            <a:off x="6637725" y="2427635"/>
            <a:ext cx="822917" cy="343497"/>
          </a:xfrm>
          <a:prstGeom prst="downArrow">
            <a:avLst/>
          </a:prstGeom>
          <a:solidFill>
            <a:srgbClr val="D9D9D9"/>
          </a:solidFill>
          <a:ln w="9525">
            <a:noFill/>
            <a:bevel/>
          </a:ln>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pic>
        <p:nvPicPr>
          <p:cNvPr id="108" name="Picture 35" descr="Image result for BG Staffing, Inc.">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259313" y="3480617"/>
            <a:ext cx="1096794" cy="268105"/>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a:extLst/>
          </p:cNvPr>
          <p:cNvPicPr>
            <a:picLocks noChangeAspect="1"/>
          </p:cNvPicPr>
          <p:nvPr/>
        </p:nvPicPr>
        <p:blipFill>
          <a:blip r:embed="rId22"/>
          <a:stretch>
            <a:fillRect/>
          </a:stretch>
        </p:blipFill>
        <p:spPr>
          <a:xfrm>
            <a:off x="5123922" y="3977069"/>
            <a:ext cx="651328" cy="164170"/>
          </a:xfrm>
          <a:prstGeom prst="rect">
            <a:avLst/>
          </a:prstGeom>
        </p:spPr>
      </p:pic>
      <p:pic>
        <p:nvPicPr>
          <p:cNvPr id="111" name="Picture 31" descr="Related imag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38123" y="4359694"/>
            <a:ext cx="596881" cy="30303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37" descr="Image result for Brunel International N.V."/>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001706" y="4447730"/>
            <a:ext cx="598416" cy="195084"/>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39" descr="Image result for Capita Resourcing Ltd."/>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281062" y="4883305"/>
            <a:ext cx="619535" cy="15891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9" descr="http://www.womenofsteeltheconcert.co.uk/wp-content/uploads/2013/10/Impellam-logo-pantone-1.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183900" y="5151507"/>
            <a:ext cx="734755" cy="280891"/>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9" descr="Image result for Kelly Services, Inc."/>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173793" y="5203006"/>
            <a:ext cx="437402" cy="221691"/>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51" descr="Image result for Kforce Inc."/>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857104" y="5222522"/>
            <a:ext cx="776225" cy="17996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53" descr="Image result for NES Group Limited"/>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472760" y="5502741"/>
            <a:ext cx="275574" cy="370371"/>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55" descr="Image result for On Assignment, Inc."/>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025850" y="5598071"/>
            <a:ext cx="837420" cy="293097"/>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63" descr="Image result for Snelling Staffing, LLC"/>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487705" y="5987165"/>
            <a:ext cx="824885" cy="242883"/>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5" descr="Image result for Staffline Group plc"/>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624713" y="5987165"/>
            <a:ext cx="721605" cy="236108"/>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9" descr="Image result for 24 Seven, Inc."/>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327266" y="4735362"/>
            <a:ext cx="995011" cy="322974"/>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45" descr="Image result for Harvey Nash Group plc"/>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4046428" y="4744532"/>
            <a:ext cx="490767" cy="334949"/>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47" descr="Image result for Hays plc"/>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494379" y="5474011"/>
            <a:ext cx="749481" cy="200486"/>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57" descr="Image result for Pedersen &amp; Partners s.r.o."/>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2509181" y="5480405"/>
            <a:ext cx="1175323" cy="211061"/>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59" descr="Image result for Recruit Holdings Co.,Ltd."/>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2515765" y="3800395"/>
            <a:ext cx="983555" cy="26428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67" descr="Image result for SThree plc"/>
          <p:cNvPicPr>
            <a:picLocks noChangeAspect="1" noChangeArrowheads="1"/>
          </p:cNvPicPr>
          <p:nvPr/>
        </p:nvPicPr>
        <p:blipFill rotWithShape="1">
          <a:blip r:embed="rId38">
            <a:extLst>
              <a:ext uri="{28A0092B-C50C-407E-A947-70E740481C1C}">
                <a14:useLocalDpi xmlns:a14="http://schemas.microsoft.com/office/drawing/2010/main" val="0"/>
              </a:ext>
            </a:extLst>
          </a:blip>
          <a:srcRect t="22068" b="23638"/>
          <a:stretch/>
        </p:blipFill>
        <p:spPr bwMode="auto">
          <a:xfrm>
            <a:off x="3833946" y="5409451"/>
            <a:ext cx="853844" cy="307825"/>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69" descr="Image result for The CSI Companies, Inc."/>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889906" y="4678331"/>
            <a:ext cx="670244" cy="491512"/>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71" descr="Image result for TrueBlue, Inc."/>
          <p:cNvPicPr>
            <a:picLocks noChangeAspect="1" noChangeArrowheads="1"/>
          </p:cNvPicPr>
          <p:nvPr/>
        </p:nvPicPr>
        <p:blipFill rotWithShape="1">
          <a:blip r:embed="rId40">
            <a:extLst>
              <a:ext uri="{28A0092B-C50C-407E-A947-70E740481C1C}">
                <a14:useLocalDpi xmlns:a14="http://schemas.microsoft.com/office/drawing/2010/main" val="0"/>
              </a:ext>
            </a:extLst>
          </a:blip>
          <a:srcRect l="7398" t="18550" r="5317" b="28581"/>
          <a:stretch/>
        </p:blipFill>
        <p:spPr bwMode="auto">
          <a:xfrm>
            <a:off x="7607280" y="5987165"/>
            <a:ext cx="918414" cy="200354"/>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33" descr="Image result for Antal International Ltd..">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6209447" y="4339883"/>
            <a:ext cx="1780933" cy="343272"/>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6" descr="H:\Williams Lea\Libraries\Logos\CDI Corporation\CDI Corp_2015.jpg">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6252990" y="4820958"/>
            <a:ext cx="567458" cy="241941"/>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43" descr="Image result for Gattaca plc">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5259313" y="5212446"/>
            <a:ext cx="817391" cy="261565"/>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61" descr="Image result for RTC Group plc">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7836508" y="5610984"/>
            <a:ext cx="798452" cy="21776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a:extLst/>
          </p:cNvPr>
          <p:cNvPicPr>
            <a:picLocks noChangeAspect="1"/>
          </p:cNvPicPr>
          <p:nvPr/>
        </p:nvPicPr>
        <p:blipFill>
          <a:blip r:embed="rId45"/>
          <a:stretch>
            <a:fillRect/>
          </a:stretch>
        </p:blipFill>
        <p:spPr>
          <a:xfrm>
            <a:off x="7115117" y="5554956"/>
            <a:ext cx="369022" cy="344624"/>
          </a:xfrm>
          <a:prstGeom prst="rect">
            <a:avLst/>
          </a:prstGeom>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25</a:t>
            </a:r>
          </a:p>
        </p:txBody>
      </p:sp>
    </p:spTree>
    <p:extLst>
      <p:ext uri="{BB962C8B-B14F-4D97-AF65-F5344CB8AC3E}">
        <p14:creationId xmlns:p14="http://schemas.microsoft.com/office/powerpoint/2010/main" val="3866056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1987930" y="6464196"/>
            <a:ext cx="6921120" cy="144523"/>
            <a:chOff x="1208076" y="6544686"/>
            <a:chExt cx="6921120" cy="144523"/>
          </a:xfrm>
        </p:grpSpPr>
        <p:pic>
          <p:nvPicPr>
            <p:cNvPr id="39"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448269" y="6544686"/>
              <a:ext cx="149208" cy="144523"/>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208076" y="6566189"/>
              <a:ext cx="6921120" cy="123020"/>
            </a:xfrm>
            <a:prstGeom prst="rect">
              <a:avLst/>
            </a:prstGeom>
            <a:noFill/>
          </p:spPr>
          <p:txBody>
            <a:bodyPr vert="horz" wrap="square" lIns="0" tIns="0" rIns="0" bIns="0" rtlCol="0" anchor="t">
              <a:noAutofit/>
            </a:bodyPr>
            <a:lstStyle/>
            <a:p>
              <a:pPr marL="177800" indent="-177800"/>
              <a:r>
                <a:rPr lang="en-US" sz="700" i="1" dirty="0">
                  <a:solidFill>
                    <a:srgbClr val="000000"/>
                  </a:solidFill>
                </a:rPr>
                <a:t>Note:       Indicates Lincoln has sold a business to or for the firm</a:t>
              </a:r>
            </a:p>
            <a:p>
              <a:pPr marL="177800" indent="-177800"/>
              <a:r>
                <a:rPr lang="en-US" sz="700" i="1" dirty="0">
                  <a:solidFill>
                    <a:srgbClr val="000000"/>
                  </a:solidFill>
                </a:rPr>
                <a:t>	   *    Project Counting House is an active s</a:t>
              </a:r>
              <a:r>
                <a:rPr lang="en-US" sz="700" dirty="0">
                  <a:solidFill>
                    <a:srgbClr val="000000"/>
                  </a:solidFill>
                  <a:latin typeface="Arial"/>
                  <a:cs typeface="Times New Roman" pitchFamily="18" charset="0"/>
                </a:rPr>
                <a:t>ell-side process for a provider of finance and accounting staffing and consulting services</a:t>
              </a:r>
            </a:p>
          </p:txBody>
        </p:sp>
      </p:grpSp>
      <p:graphicFrame>
        <p:nvGraphicFramePr>
          <p:cNvPr id="41" name="Table 40"/>
          <p:cNvGraphicFramePr>
            <a:graphicFrameLocks noGrp="1"/>
          </p:cNvGraphicFramePr>
          <p:nvPr>
            <p:extLst>
              <p:ext uri="{D42A27DB-BD31-4B8C-83A1-F6EECF244321}">
                <p14:modId xmlns:p14="http://schemas.microsoft.com/office/powerpoint/2010/main" val="1871600186"/>
              </p:ext>
            </p:extLst>
          </p:nvPr>
        </p:nvGraphicFramePr>
        <p:xfrm>
          <a:off x="342901" y="818326"/>
          <a:ext cx="4846320" cy="256032"/>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20000"/>
                    </a:ext>
                  </a:extLst>
                </a:gridCol>
              </a:tblGrid>
              <a:tr h="256032">
                <a:tc>
                  <a:txBody>
                    <a:bodyPr/>
                    <a:lstStyle/>
                    <a:p>
                      <a:pPr algn="l"/>
                      <a:r>
                        <a:rPr lang="en-US" sz="1050" b="1" i="0" u="none" baseline="0" dirty="0">
                          <a:solidFill>
                            <a:srgbClr val="000000"/>
                          </a:solidFill>
                          <a:latin typeface="Tahoma" panose="020B0604030504040204" pitchFamily="34" charset="0"/>
                        </a:rPr>
                        <a:t>Select Private Equity Groups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3221922242"/>
              </p:ext>
            </p:extLst>
          </p:nvPr>
        </p:nvGraphicFramePr>
        <p:xfrm>
          <a:off x="342901" y="1168742"/>
          <a:ext cx="4846321" cy="5186969"/>
        </p:xfrm>
        <a:graphic>
          <a:graphicData uri="http://schemas.openxmlformats.org/drawingml/2006/table">
            <a:tbl>
              <a:tblPr firstRow="1" bandRow="1">
                <a:tableStyleId>{5C22544A-7EE6-4342-B048-85BDC9FD1C3A}</a:tableStyleId>
              </a:tblPr>
              <a:tblGrid>
                <a:gridCol w="1738448">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444137">
                  <a:extLst>
                    <a:ext uri="{9D8B030D-6E8A-4147-A177-3AD203B41FA5}">
                      <a16:colId xmlns:a16="http://schemas.microsoft.com/office/drawing/2014/main" val="20002"/>
                    </a:ext>
                  </a:extLst>
                </a:gridCol>
                <a:gridCol w="557348">
                  <a:extLst>
                    <a:ext uri="{9D8B030D-6E8A-4147-A177-3AD203B41FA5}">
                      <a16:colId xmlns:a16="http://schemas.microsoft.com/office/drawing/2014/main" val="20003"/>
                    </a:ext>
                  </a:extLst>
                </a:gridCol>
                <a:gridCol w="548640">
                  <a:extLst>
                    <a:ext uri="{9D8B030D-6E8A-4147-A177-3AD203B41FA5}">
                      <a16:colId xmlns:a16="http://schemas.microsoft.com/office/drawing/2014/main" val="20004"/>
                    </a:ext>
                  </a:extLst>
                </a:gridCol>
                <a:gridCol w="413114">
                  <a:extLst>
                    <a:ext uri="{9D8B030D-6E8A-4147-A177-3AD203B41FA5}">
                      <a16:colId xmlns:a16="http://schemas.microsoft.com/office/drawing/2014/main" val="20005"/>
                    </a:ext>
                  </a:extLst>
                </a:gridCol>
                <a:gridCol w="413114">
                  <a:extLst>
                    <a:ext uri="{9D8B030D-6E8A-4147-A177-3AD203B41FA5}">
                      <a16:colId xmlns:a16="http://schemas.microsoft.com/office/drawing/2014/main" val="2125461956"/>
                    </a:ext>
                  </a:extLst>
                </a:gridCol>
              </a:tblGrid>
              <a:tr h="176317">
                <a:tc>
                  <a:txBody>
                    <a:bodyPr/>
                    <a:lstStyle/>
                    <a:p>
                      <a:pPr algn="l"/>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gridSpan="2">
                  <a:txBody>
                    <a:bodyPr/>
                    <a:lstStyle/>
                    <a:p>
                      <a:pPr algn="ctr"/>
                      <a:r>
                        <a:rPr lang="en-US" sz="800" b="1" i="0" u="none" dirty="0">
                          <a:solidFill>
                            <a:srgbClr val="FFFFFF"/>
                          </a:solidFill>
                          <a:latin typeface="+mn-lt"/>
                        </a:rPr>
                        <a:t>Office Location</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7325F"/>
                    </a:solidFill>
                  </a:tcPr>
                </a:tc>
                <a:tc hMerge="1">
                  <a:txBody>
                    <a:bodyPr/>
                    <a:lstStyle/>
                    <a:p>
                      <a:pPr algn="ctr"/>
                      <a:endParaRPr lang="en-US" sz="1000" b="1" i="0" u="none" dirty="0">
                        <a:solidFill>
                          <a:srgbClr val="FFFFFF"/>
                        </a:solidFill>
                        <a:latin typeface="Arial"/>
                      </a:endParaRP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gridSpan="2">
                  <a:txBody>
                    <a:bodyPr/>
                    <a:lstStyle/>
                    <a:p>
                      <a:pPr algn="ctr"/>
                      <a:r>
                        <a:rPr lang="en-US" sz="800" b="1" i="0" u="none" dirty="0">
                          <a:solidFill>
                            <a:srgbClr val="FFFFFF"/>
                          </a:solidFill>
                          <a:latin typeface="+mn-lt"/>
                        </a:rPr>
                        <a:t>Project</a:t>
                      </a:r>
                      <a:r>
                        <a:rPr lang="en-US" sz="800" b="1" i="0" u="none" baseline="0" dirty="0">
                          <a:solidFill>
                            <a:srgbClr val="FFFFFF"/>
                          </a:solidFill>
                          <a:latin typeface="+mn-lt"/>
                        </a:rPr>
                        <a:t> CH*</a:t>
                      </a: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7325F"/>
                    </a:solidFill>
                  </a:tcPr>
                </a:tc>
                <a:tc hMerge="1">
                  <a:txBody>
                    <a:bodyPr/>
                    <a:lstStyle/>
                    <a:p>
                      <a:pPr algn="ctr"/>
                      <a:endParaRPr lang="en-US" sz="1000" b="1" i="0" u="none" dirty="0">
                        <a:solidFill>
                          <a:srgbClr val="FFFFFF"/>
                        </a:solidFill>
                        <a:latin typeface="Arial"/>
                      </a:endParaRP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extLst>
                  <a:ext uri="{0D108BD9-81ED-4DB2-BD59-A6C34878D82A}">
                    <a16:rowId xmlns:a16="http://schemas.microsoft.com/office/drawing/2014/main" val="10000"/>
                  </a:ext>
                </a:extLst>
              </a:tr>
              <a:tr h="1763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i="0" u="none" dirty="0">
                          <a:solidFill>
                            <a:srgbClr val="FFFFFF"/>
                          </a:solidFill>
                          <a:latin typeface="+mn-lt"/>
                        </a:rPr>
                        <a:t>Firm Name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City</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State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Fund</a:t>
                      </a:r>
                      <a:r>
                        <a:rPr lang="en-US" sz="800" b="1" i="0" u="none" baseline="0" dirty="0">
                          <a:solidFill>
                            <a:srgbClr val="FFFFFF"/>
                          </a:solidFill>
                          <a:latin typeface="+mn-lt"/>
                        </a:rPr>
                        <a:t> Size</a:t>
                      </a: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i="0" u="none" dirty="0">
                          <a:solidFill>
                            <a:srgbClr val="FFFFFF"/>
                          </a:solidFill>
                          <a:latin typeface="+mn-lt"/>
                        </a:rPr>
                        <a:t>Vintage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CIP</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IOI</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extLst>
                  <a:ext uri="{0D108BD9-81ED-4DB2-BD59-A6C34878D82A}">
                    <a16:rowId xmlns:a16="http://schemas.microsoft.com/office/drawing/2014/main" val="10001"/>
                  </a:ext>
                </a:extLst>
              </a:tr>
              <a:tr h="166669">
                <a:tc>
                  <a:txBody>
                    <a:bodyPr/>
                    <a:lstStyle/>
                    <a:p>
                      <a:pPr algn="l" rtl="0" fontAlgn="b"/>
                      <a:r>
                        <a:rPr lang="en-US" sz="800" b="0" i="0" u="none" strike="noStrike" dirty="0">
                          <a:solidFill>
                            <a:srgbClr val="000000"/>
                          </a:solidFill>
                          <a:effectLst/>
                          <a:latin typeface="Tahoma" panose="020B0604030504040204" pitchFamily="34" charset="0"/>
                        </a:rPr>
                        <a:t>ABRY Partners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Boston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MA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 $  1,900 </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2"/>
                  </a:ext>
                </a:extLst>
              </a:tr>
              <a:tr h="166669">
                <a:tc>
                  <a:txBody>
                    <a:bodyPr/>
                    <a:lstStyle/>
                    <a:p>
                      <a:pPr algn="l" rtl="0" fontAlgn="b"/>
                      <a:r>
                        <a:rPr lang="en-US" sz="800" b="0" i="0" u="none" strike="noStrike" dirty="0">
                          <a:solidFill>
                            <a:srgbClr val="000000"/>
                          </a:solidFill>
                          <a:effectLst/>
                          <a:latin typeface="Tahoma" panose="020B0604030504040204" pitchFamily="34" charset="0"/>
                        </a:rPr>
                        <a:t>Accel-KKR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Menlo Park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1,500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3"/>
                  </a:ext>
                </a:extLst>
              </a:tr>
              <a:tr h="166669">
                <a:tc>
                  <a:txBody>
                    <a:bodyPr/>
                    <a:lstStyle/>
                    <a:p>
                      <a:pPr algn="l" rtl="0" fontAlgn="b"/>
                      <a:r>
                        <a:rPr lang="en-US" sz="800" b="0" i="0" u="none" strike="noStrike" dirty="0">
                          <a:solidFill>
                            <a:srgbClr val="000000"/>
                          </a:solidFill>
                          <a:effectLst/>
                          <a:latin typeface="Tahoma" panose="020B0604030504040204" pitchFamily="34" charset="0"/>
                        </a:rPr>
                        <a:t>AEA Investors Small Business Fund</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4"/>
                  </a:ext>
                </a:extLst>
              </a:tr>
              <a:tr h="166669">
                <a:tc>
                  <a:txBody>
                    <a:bodyPr/>
                    <a:lstStyle/>
                    <a:p>
                      <a:pPr algn="l" rtl="0" fontAlgn="b"/>
                      <a:r>
                        <a:rPr lang="en-US" sz="800" b="0" i="0" u="none" strike="noStrike" dirty="0">
                          <a:solidFill>
                            <a:srgbClr val="000000"/>
                          </a:solidFill>
                          <a:effectLst/>
                          <a:latin typeface="Tahoma" panose="020B0604030504040204" pitchFamily="34" charset="0"/>
                        </a:rPr>
                        <a:t>American Securities, L.P.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5,000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5"/>
                  </a:ext>
                </a:extLst>
              </a:tr>
              <a:tr h="166669">
                <a:tc>
                  <a:txBody>
                    <a:bodyPr/>
                    <a:lstStyle/>
                    <a:p>
                      <a:pPr algn="l" rtl="0" fontAlgn="b"/>
                      <a:r>
                        <a:rPr lang="en-US" sz="800" b="0" i="0" u="none" strike="noStrike" dirty="0">
                          <a:solidFill>
                            <a:srgbClr val="000000"/>
                          </a:solidFill>
                          <a:effectLst/>
                          <a:latin typeface="Tahoma" panose="020B0604030504040204" pitchFamily="34" charset="0"/>
                        </a:rPr>
                        <a:t>Arlington Capital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Chevy Chase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MD</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700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6"/>
                  </a:ext>
                </a:extLst>
              </a:tr>
              <a:tr h="166669">
                <a:tc>
                  <a:txBody>
                    <a:bodyPr/>
                    <a:lstStyle/>
                    <a:p>
                      <a:pPr algn="l" rtl="0" fontAlgn="b"/>
                      <a:r>
                        <a:rPr lang="en-US" sz="800" b="0" i="0" u="none" strike="noStrike" dirty="0">
                          <a:solidFill>
                            <a:srgbClr val="000000"/>
                          </a:solidFill>
                          <a:effectLst/>
                          <a:latin typeface="Tahoma" panose="020B0604030504040204" pitchFamily="34" charset="0"/>
                        </a:rPr>
                        <a:t>Audax Group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Boston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MA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2,250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7"/>
                  </a:ext>
                </a:extLst>
              </a:tr>
              <a:tr h="166669">
                <a:tc>
                  <a:txBody>
                    <a:bodyPr/>
                    <a:lstStyle/>
                    <a:p>
                      <a:pPr algn="l" rtl="0" fontAlgn="b"/>
                      <a:r>
                        <a:rPr lang="en-US" sz="800" b="0" i="0" u="none" strike="noStrike" dirty="0">
                          <a:solidFill>
                            <a:srgbClr val="000000"/>
                          </a:solidFill>
                          <a:effectLst/>
                          <a:latin typeface="Tahoma" panose="020B0604030504040204" pitchFamily="34" charset="0"/>
                        </a:rPr>
                        <a:t>Aurora Capital Group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Los Angeles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1,200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8"/>
                  </a:ext>
                </a:extLst>
              </a:tr>
              <a:tr h="166669">
                <a:tc>
                  <a:txBody>
                    <a:bodyPr/>
                    <a:lstStyle/>
                    <a:p>
                      <a:pPr algn="l" rtl="0" fontAlgn="b"/>
                      <a:r>
                        <a:rPr lang="en-US" sz="800" b="0" i="0" u="none" strike="noStrike" dirty="0">
                          <a:solidFill>
                            <a:srgbClr val="000000"/>
                          </a:solidFill>
                          <a:effectLst/>
                          <a:latin typeface="Tahoma" panose="020B0604030504040204" pitchFamily="34" charset="0"/>
                        </a:rPr>
                        <a:t>Baird Capital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Chicago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310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9"/>
                  </a:ext>
                </a:extLst>
              </a:tr>
              <a:tr h="166669">
                <a:tc>
                  <a:txBody>
                    <a:bodyPr/>
                    <a:lstStyle/>
                    <a:p>
                      <a:pPr algn="l" rtl="0" fontAlgn="b"/>
                      <a:r>
                        <a:rPr lang="en-US" sz="800" b="0" i="0" u="none" strike="noStrike" dirty="0">
                          <a:solidFill>
                            <a:srgbClr val="000000"/>
                          </a:solidFill>
                          <a:effectLst/>
                          <a:latin typeface="Tahoma" panose="020B0604030504040204" pitchFamily="34" charset="0"/>
                        </a:rPr>
                        <a:t>Bertram Capital Management,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San Mateo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500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0"/>
                  </a:ext>
                </a:extLst>
              </a:tr>
              <a:tr h="166669">
                <a:tc>
                  <a:txBody>
                    <a:bodyPr/>
                    <a:lstStyle/>
                    <a:p>
                      <a:pPr algn="l" rtl="0" fontAlgn="b"/>
                      <a:r>
                        <a:rPr lang="en-US" sz="800" b="0" i="0" u="none" strike="noStrike" dirty="0">
                          <a:solidFill>
                            <a:srgbClr val="000000"/>
                          </a:solidFill>
                          <a:effectLst/>
                          <a:latin typeface="Tahoma" panose="020B0604030504040204" pitchFamily="34" charset="0"/>
                        </a:rPr>
                        <a:t>Blue Point Capital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Cleveland</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OH</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425</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1"/>
                  </a:ext>
                </a:extLst>
              </a:tr>
              <a:tr h="166669">
                <a:tc>
                  <a:txBody>
                    <a:bodyPr/>
                    <a:lstStyle/>
                    <a:p>
                      <a:pPr algn="l" rtl="0" fontAlgn="b"/>
                      <a:r>
                        <a:rPr lang="en-US" sz="800" b="0" i="0" u="none" strike="noStrike" dirty="0">
                          <a:solidFill>
                            <a:srgbClr val="000000"/>
                          </a:solidFill>
                          <a:effectLst/>
                          <a:latin typeface="Tahoma" panose="020B0604030504040204" pitchFamily="34" charset="0"/>
                        </a:rPr>
                        <a:t>Calera Capital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San Francisco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656</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2008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2"/>
                  </a:ext>
                </a:extLst>
              </a:tr>
              <a:tr h="166669">
                <a:tc>
                  <a:txBody>
                    <a:bodyPr/>
                    <a:lstStyle/>
                    <a:p>
                      <a:pPr algn="l" rtl="0" fontAlgn="b"/>
                      <a:r>
                        <a:rPr lang="en-US" sz="800" b="0" i="0" u="none" strike="noStrike" dirty="0">
                          <a:solidFill>
                            <a:srgbClr val="000000"/>
                          </a:solidFill>
                          <a:effectLst/>
                          <a:latin typeface="Tahoma" panose="020B0604030504040204" pitchFamily="34" charset="0"/>
                        </a:rPr>
                        <a:t>Capital Partners, Inc.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Norwalk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360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3"/>
                  </a:ext>
                </a:extLst>
              </a:tr>
              <a:tr h="166669">
                <a:tc>
                  <a:txBody>
                    <a:bodyPr/>
                    <a:lstStyle/>
                    <a:p>
                      <a:pPr algn="l" rtl="0" fontAlgn="b"/>
                      <a:r>
                        <a:rPr lang="en-US" sz="800" b="0" i="0" u="none" strike="noStrike" dirty="0">
                          <a:solidFill>
                            <a:srgbClr val="000000"/>
                          </a:solidFill>
                          <a:effectLst/>
                          <a:latin typeface="Tahoma" panose="020B0604030504040204" pitchFamily="34" charset="0"/>
                        </a:rPr>
                        <a:t>Carlyle Equity Opportunity Fund</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2,400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4"/>
                  </a:ext>
                </a:extLst>
              </a:tr>
              <a:tr h="166669">
                <a:tc>
                  <a:txBody>
                    <a:bodyPr/>
                    <a:lstStyle/>
                    <a:p>
                      <a:pPr algn="l" rtl="0" fontAlgn="b"/>
                      <a:r>
                        <a:rPr lang="en-US" sz="800" b="0" i="0" u="none" strike="noStrike" dirty="0">
                          <a:solidFill>
                            <a:srgbClr val="000000"/>
                          </a:solidFill>
                          <a:effectLst/>
                          <a:latin typeface="Tahoma" panose="020B0604030504040204" pitchFamily="34" charset="0"/>
                        </a:rPr>
                        <a:t>Castanea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Newton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MA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600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5"/>
                  </a:ext>
                </a:extLst>
              </a:tr>
              <a:tr h="166669">
                <a:tc>
                  <a:txBody>
                    <a:bodyPr/>
                    <a:lstStyle/>
                    <a:p>
                      <a:pPr algn="l" rtl="0" fontAlgn="b"/>
                      <a:r>
                        <a:rPr lang="en-US" sz="800" b="0" i="0" u="none" strike="noStrike" dirty="0">
                          <a:solidFill>
                            <a:srgbClr val="000000"/>
                          </a:solidFill>
                          <a:effectLst/>
                          <a:latin typeface="Tahoma" panose="020B0604030504040204" pitchFamily="34" charset="0"/>
                        </a:rPr>
                        <a:t>CCI Growth Capital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Chicago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NA</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6"/>
                  </a:ext>
                </a:extLst>
              </a:tr>
              <a:tr h="166669">
                <a:tc>
                  <a:txBody>
                    <a:bodyPr/>
                    <a:lstStyle/>
                    <a:p>
                      <a:pPr algn="l" rtl="0" fontAlgn="b"/>
                      <a:r>
                        <a:rPr lang="en-US" sz="800" b="0" i="0" u="none" strike="noStrike" dirty="0">
                          <a:solidFill>
                            <a:srgbClr val="000000"/>
                          </a:solidFill>
                          <a:effectLst/>
                          <a:latin typeface="Tahoma" panose="020B0604030504040204" pitchFamily="34" charset="0"/>
                        </a:rPr>
                        <a:t>CCMP Capital Advisors,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3,600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7"/>
                  </a:ext>
                </a:extLst>
              </a:tr>
              <a:tr h="166669">
                <a:tc>
                  <a:txBody>
                    <a:bodyPr/>
                    <a:lstStyle/>
                    <a:p>
                      <a:pPr algn="l" rtl="0" fontAlgn="b"/>
                      <a:r>
                        <a:rPr lang="en-US" sz="800" b="0" i="0" u="none" strike="noStrike" dirty="0">
                          <a:solidFill>
                            <a:srgbClr val="000000"/>
                          </a:solidFill>
                          <a:effectLst/>
                          <a:latin typeface="Tahoma" panose="020B0604030504040204" pitchFamily="34" charset="0"/>
                        </a:rPr>
                        <a:t>Charlesbank Capital Partners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Boston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MA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1,750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8"/>
                  </a:ext>
                </a:extLst>
              </a:tr>
              <a:tr h="166669">
                <a:tc>
                  <a:txBody>
                    <a:bodyPr/>
                    <a:lstStyle/>
                    <a:p>
                      <a:pPr algn="l" rtl="0" fontAlgn="b"/>
                      <a:r>
                        <a:rPr lang="en-US" sz="800" b="0" i="0" u="none" strike="noStrike" dirty="0">
                          <a:solidFill>
                            <a:srgbClr val="000000"/>
                          </a:solidFill>
                          <a:effectLst/>
                          <a:latin typeface="Tahoma" panose="020B0604030504040204" pitchFamily="34" charset="0"/>
                        </a:rPr>
                        <a:t>CI Capital Partners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750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9"/>
                  </a:ext>
                </a:extLst>
              </a:tr>
              <a:tr h="166669">
                <a:tc>
                  <a:txBody>
                    <a:bodyPr/>
                    <a:lstStyle/>
                    <a:p>
                      <a:pPr algn="l" rtl="0" fontAlgn="b"/>
                      <a:r>
                        <a:rPr lang="en-US" sz="800" b="0" i="0" u="none" strike="noStrike" dirty="0">
                          <a:solidFill>
                            <a:srgbClr val="000000"/>
                          </a:solidFill>
                          <a:effectLst/>
                          <a:latin typeface="Tahoma" panose="020B0604030504040204" pitchFamily="34" charset="0"/>
                        </a:rPr>
                        <a:t>CIVC Partners,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Chicago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365</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2009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0"/>
                  </a:ext>
                </a:extLst>
              </a:tr>
              <a:tr h="166669">
                <a:tc>
                  <a:txBody>
                    <a:bodyPr/>
                    <a:lstStyle/>
                    <a:p>
                      <a:pPr algn="l" rtl="0" fontAlgn="b"/>
                      <a:r>
                        <a:rPr lang="en-US" sz="800" b="0" i="0" u="none" strike="noStrike" dirty="0">
                          <a:solidFill>
                            <a:srgbClr val="000000"/>
                          </a:solidFill>
                          <a:effectLst/>
                          <a:latin typeface="Tahoma" panose="020B0604030504040204" pitchFamily="34" charset="0"/>
                        </a:rPr>
                        <a:t>Clearview Capital,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Stamford</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325</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1"/>
                  </a:ext>
                </a:extLst>
              </a:tr>
              <a:tr h="166669">
                <a:tc>
                  <a:txBody>
                    <a:bodyPr/>
                    <a:lstStyle/>
                    <a:p>
                      <a:pPr algn="l" rtl="0" fontAlgn="b"/>
                      <a:r>
                        <a:rPr lang="en-US" sz="800" b="0" i="0" u="none" strike="noStrike" dirty="0">
                          <a:solidFill>
                            <a:srgbClr val="000000"/>
                          </a:solidFill>
                          <a:effectLst/>
                          <a:latin typeface="Tahoma" panose="020B0604030504040204" pitchFamily="34" charset="0"/>
                        </a:rPr>
                        <a:t>Compass Group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Westport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1,000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2"/>
                  </a:ext>
                </a:extLst>
              </a:tr>
              <a:tr h="166669">
                <a:tc>
                  <a:txBody>
                    <a:bodyPr/>
                    <a:lstStyle/>
                    <a:p>
                      <a:pPr algn="l" rtl="0" fontAlgn="b"/>
                      <a:r>
                        <a:rPr lang="en-US" sz="800" b="0" i="0" u="none" strike="noStrike" dirty="0">
                          <a:solidFill>
                            <a:srgbClr val="000000"/>
                          </a:solidFill>
                          <a:effectLst/>
                          <a:latin typeface="Tahoma" panose="020B0604030504040204" pitchFamily="34" charset="0"/>
                        </a:rPr>
                        <a:t>Court Square Capital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3,250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3"/>
                  </a:ext>
                </a:extLst>
              </a:tr>
              <a:tr h="166669">
                <a:tc>
                  <a:txBody>
                    <a:bodyPr/>
                    <a:lstStyle/>
                    <a:p>
                      <a:pPr algn="l" rtl="0" fontAlgn="b"/>
                      <a:r>
                        <a:rPr lang="en-US" sz="800" b="0" i="0" u="none" strike="noStrike" dirty="0">
                          <a:solidFill>
                            <a:srgbClr val="000000"/>
                          </a:solidFill>
                          <a:effectLst/>
                          <a:latin typeface="Tahoma" panose="020B0604030504040204" pitchFamily="34" charset="0"/>
                        </a:rPr>
                        <a:t>Frontenac Company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Chicago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250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4"/>
                  </a:ext>
                </a:extLst>
              </a:tr>
              <a:tr h="166669">
                <a:tc>
                  <a:txBody>
                    <a:bodyPr/>
                    <a:lstStyle/>
                    <a:p>
                      <a:pPr algn="l" rtl="0" fontAlgn="b"/>
                      <a:r>
                        <a:rPr lang="en-US" sz="800" b="0" i="0" u="none" strike="noStrike" dirty="0">
                          <a:solidFill>
                            <a:srgbClr val="000000"/>
                          </a:solidFill>
                          <a:effectLst/>
                          <a:latin typeface="Tahoma" panose="020B0604030504040204" pitchFamily="34" charset="0"/>
                        </a:rPr>
                        <a:t>FTV Capital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San Francisco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850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5"/>
                  </a:ext>
                </a:extLst>
              </a:tr>
              <a:tr h="166669">
                <a:tc>
                  <a:txBody>
                    <a:bodyPr/>
                    <a:lstStyle/>
                    <a:p>
                      <a:pPr algn="l" rtl="0" fontAlgn="b"/>
                      <a:r>
                        <a:rPr lang="en-US" sz="800" b="0" i="0" u="none" strike="noStrike" dirty="0">
                          <a:solidFill>
                            <a:srgbClr val="000000"/>
                          </a:solidFill>
                          <a:effectLst/>
                          <a:latin typeface="Tahoma" panose="020B0604030504040204" pitchFamily="34" charset="0"/>
                        </a:rPr>
                        <a:t>General Atlantic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12,000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6"/>
                  </a:ext>
                </a:extLst>
              </a:tr>
              <a:tr h="166669">
                <a:tc>
                  <a:txBody>
                    <a:bodyPr/>
                    <a:lstStyle/>
                    <a:p>
                      <a:pPr algn="l" rtl="0" fontAlgn="b"/>
                      <a:r>
                        <a:rPr lang="en-US" sz="800" b="0" i="0" u="none" strike="noStrike" dirty="0">
                          <a:solidFill>
                            <a:srgbClr val="000000"/>
                          </a:solidFill>
                          <a:effectLst/>
                          <a:latin typeface="Tahoma" panose="020B0604030504040204" pitchFamily="34" charset="0"/>
                        </a:rPr>
                        <a:t>General Catalyst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Cambridge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MA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670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7"/>
                  </a:ext>
                </a:extLst>
              </a:tr>
              <a:tr h="166669">
                <a:tc>
                  <a:txBody>
                    <a:bodyPr/>
                    <a:lstStyle/>
                    <a:p>
                      <a:pPr algn="l" rtl="0" fontAlgn="b"/>
                      <a:r>
                        <a:rPr lang="en-US" sz="800" b="0" i="0" u="none" strike="noStrike" dirty="0">
                          <a:solidFill>
                            <a:srgbClr val="000000"/>
                          </a:solidFill>
                          <a:effectLst/>
                          <a:latin typeface="Tahoma" panose="020B0604030504040204" pitchFamily="34" charset="0"/>
                        </a:rPr>
                        <a:t>Geneva Glen Capital,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Chicago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8"/>
                  </a:ext>
                </a:extLst>
              </a:tr>
              <a:tr h="166669">
                <a:tc>
                  <a:txBody>
                    <a:bodyPr/>
                    <a:lstStyle/>
                    <a:p>
                      <a:pPr algn="l" rtl="0" fontAlgn="b"/>
                      <a:r>
                        <a:rPr lang="en-US" sz="800" b="0" i="0" u="none" strike="noStrike" dirty="0">
                          <a:solidFill>
                            <a:srgbClr val="000000"/>
                          </a:solidFill>
                          <a:effectLst/>
                          <a:latin typeface="Tahoma" panose="020B0604030504040204" pitchFamily="34" charset="0"/>
                        </a:rPr>
                        <a:t>Genstar Capital,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San Francisco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3,100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9"/>
                  </a:ext>
                </a:extLst>
              </a:tr>
              <a:tr h="166669">
                <a:tc>
                  <a:txBody>
                    <a:bodyPr/>
                    <a:lstStyle/>
                    <a:p>
                      <a:pPr algn="l" rtl="0" fontAlgn="b"/>
                      <a:r>
                        <a:rPr lang="en-US" sz="800" b="0" i="0" u="none" strike="noStrike" dirty="0">
                          <a:solidFill>
                            <a:srgbClr val="000000"/>
                          </a:solidFill>
                          <a:effectLst/>
                          <a:latin typeface="Tahoma" panose="020B0604030504040204" pitchFamily="34" charset="0"/>
                        </a:rPr>
                        <a:t>Golden Gate Capital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San Francisco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8,000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2008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30"/>
                  </a:ext>
                </a:extLst>
              </a:tr>
            </a:tbl>
          </a:graphicData>
        </a:graphic>
      </p:graphicFrame>
      <p:pic>
        <p:nvPicPr>
          <p:cNvPr id="43"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155603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721252"/>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4219383"/>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376" y="4385842"/>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3387088"/>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38833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1722498"/>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188895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055416"/>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22187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322062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355354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376" y="405292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4718760"/>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488521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376" y="555105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571751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554793"/>
            <a:ext cx="149208" cy="144523"/>
          </a:xfrm>
          <a:prstGeom prst="rect">
            <a:avLst/>
          </a:prstGeom>
          <a:noFill/>
          <a:extLst>
            <a:ext uri="{909E8E84-426E-40DD-AFC4-6F175D3DCCD1}">
              <a14:hiddenFill xmlns:a14="http://schemas.microsoft.com/office/drawing/2010/main">
                <a:solidFill>
                  <a:srgbClr val="FFFFFF"/>
                </a:solidFill>
              </a14:hiddenFill>
            </a:ext>
          </a:extLst>
        </p:spPr>
      </p:pic>
      <p:sp>
        <p:nvSpPr>
          <p:cNvPr id="61" name="Rectangle 60"/>
          <p:cNvSpPr/>
          <p:nvPr/>
        </p:nvSpPr>
        <p:spPr>
          <a:xfrm>
            <a:off x="5525770" y="4692203"/>
            <a:ext cx="3383280" cy="733534"/>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Frontenac Company</a:t>
            </a:r>
          </a:p>
          <a:p>
            <a:pPr marL="173038" indent="-173038">
              <a:spcAft>
                <a:spcPts val="100"/>
              </a:spcAft>
            </a:pPr>
            <a:r>
              <a:rPr lang="en-US" sz="800" dirty="0">
                <a:solidFill>
                  <a:schemeClr val="tx1"/>
                </a:solidFill>
              </a:rPr>
              <a:t>Contact: </a:t>
            </a:r>
            <a:r>
              <a:rPr lang="en-US" sz="800" dirty="0">
                <a:solidFill>
                  <a:srgbClr val="000000"/>
                </a:solidFill>
              </a:rPr>
              <a:t>Walter Florence</a:t>
            </a:r>
            <a:endParaRPr lang="en-US" sz="800" dirty="0">
              <a:solidFill>
                <a:schemeClr val="tx1"/>
              </a:solidFill>
            </a:endParaRPr>
          </a:p>
          <a:p>
            <a:pPr marL="171450" indent="-171450">
              <a:spcAft>
                <a:spcPts val="200"/>
              </a:spcAft>
              <a:buClr>
                <a:srgbClr val="07325F"/>
              </a:buClr>
              <a:buFont typeface="Wingdings" panose="05000000000000000000" pitchFamily="2" charset="2"/>
              <a:buChar char="§"/>
            </a:pPr>
            <a:r>
              <a:rPr lang="en-US" sz="800" dirty="0">
                <a:solidFill>
                  <a:srgbClr val="000000"/>
                </a:solidFill>
              </a:rPr>
              <a:t>Previously invested in Nth Degree, a provider of trade show and event planning services and Hospitality Staffing Solutions, the leading provider of outsourced staffing solutions to hospitals</a:t>
            </a:r>
          </a:p>
        </p:txBody>
      </p:sp>
      <p:sp>
        <p:nvSpPr>
          <p:cNvPr id="62" name="Rectangle 61"/>
          <p:cNvSpPr/>
          <p:nvPr/>
        </p:nvSpPr>
        <p:spPr>
          <a:xfrm>
            <a:off x="5525770" y="3626293"/>
            <a:ext cx="3383280" cy="746358"/>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Baird Capital Partners</a:t>
            </a:r>
          </a:p>
          <a:p>
            <a:pPr marL="173038" indent="-173038">
              <a:spcAft>
                <a:spcPts val="100"/>
              </a:spcAft>
            </a:pPr>
            <a:r>
              <a:rPr lang="en-US" sz="800" dirty="0">
                <a:solidFill>
                  <a:schemeClr val="tx1"/>
                </a:solidFill>
              </a:rPr>
              <a:t>Contact: Andrew Brickman</a:t>
            </a:r>
          </a:p>
          <a:p>
            <a:pPr marL="173038" indent="-173038">
              <a:spcAft>
                <a:spcPts val="100"/>
              </a:spcAft>
              <a:buClr>
                <a:srgbClr val="07325F"/>
              </a:buClr>
              <a:buSzPct val="100000"/>
              <a:buFont typeface="Wingdings"/>
              <a:buChar char="§"/>
            </a:pPr>
            <a:r>
              <a:rPr lang="en-US" sz="800" dirty="0">
                <a:solidFill>
                  <a:schemeClr val="tx1"/>
                </a:solidFill>
              </a:rPr>
              <a:t>Experienced business services investor with a focus on legal services, risk management and staffing &amp; recruitment solutions</a:t>
            </a:r>
          </a:p>
          <a:p>
            <a:pPr marL="173038" indent="-173038">
              <a:spcAft>
                <a:spcPts val="100"/>
              </a:spcAft>
              <a:buClr>
                <a:srgbClr val="07325F"/>
              </a:buClr>
              <a:buSzPct val="100000"/>
              <a:buFont typeface="Wingdings"/>
              <a:buChar char="§"/>
            </a:pPr>
            <a:r>
              <a:rPr lang="en-US" sz="800" dirty="0">
                <a:solidFill>
                  <a:schemeClr val="tx1"/>
                </a:solidFill>
              </a:rPr>
              <a:t>Lincoln has sold three businesses for Baird Capital Partners</a:t>
            </a:r>
          </a:p>
        </p:txBody>
      </p:sp>
      <p:sp>
        <p:nvSpPr>
          <p:cNvPr id="63" name="Rectangle 62"/>
          <p:cNvSpPr/>
          <p:nvPr/>
        </p:nvSpPr>
        <p:spPr>
          <a:xfrm>
            <a:off x="5525770" y="1168742"/>
            <a:ext cx="3383280" cy="948978"/>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ABRY Partners LLC</a:t>
            </a:r>
          </a:p>
          <a:p>
            <a:pPr marL="173038" indent="-173038">
              <a:spcAft>
                <a:spcPts val="100"/>
              </a:spcAft>
            </a:pPr>
            <a:r>
              <a:rPr lang="en-US" sz="800" dirty="0">
                <a:solidFill>
                  <a:schemeClr val="tx1"/>
                </a:solidFill>
              </a:rPr>
              <a:t>Contact: Erik Brooks</a:t>
            </a:r>
          </a:p>
          <a:p>
            <a:pPr marL="115888" indent="-115888" defTabSz="855663">
              <a:lnSpc>
                <a:spcPct val="95000"/>
              </a:lnSpc>
              <a:buClr>
                <a:srgbClr val="07325F"/>
              </a:buClr>
              <a:buFont typeface="Wingdings" pitchFamily="2" charset="2"/>
              <a:buChar char="§"/>
            </a:pPr>
            <a:r>
              <a:rPr lang="en-US" sz="800" dirty="0">
                <a:solidFill>
                  <a:srgbClr val="000000"/>
                </a:solidFill>
              </a:rPr>
              <a:t>Investment in American CyberSystems, a provider of IT consulting, staffing systems integration and other outsourced solutions</a:t>
            </a:r>
          </a:p>
          <a:p>
            <a:pPr marL="115888" indent="-115888" defTabSz="855663">
              <a:lnSpc>
                <a:spcPct val="95000"/>
              </a:lnSpc>
              <a:buClr>
                <a:srgbClr val="07325F"/>
              </a:buClr>
              <a:buFont typeface="Wingdings" pitchFamily="2" charset="2"/>
              <a:buChar char="§"/>
            </a:pPr>
            <a:r>
              <a:rPr lang="en-US" sz="800" dirty="0">
                <a:solidFill>
                  <a:srgbClr val="000000"/>
                </a:solidFill>
              </a:rPr>
              <a:t>Previously invested in PRO Unlimited, a provider of contingent workforce management solutions and vendor-neutral MSP and </a:t>
            </a:r>
            <a:br>
              <a:rPr lang="en-US" sz="800" dirty="0">
                <a:solidFill>
                  <a:srgbClr val="000000"/>
                </a:solidFill>
              </a:rPr>
            </a:br>
            <a:r>
              <a:rPr lang="en-US" sz="800" dirty="0">
                <a:solidFill>
                  <a:srgbClr val="000000"/>
                </a:solidFill>
              </a:rPr>
              <a:t>VMS solutions </a:t>
            </a:r>
          </a:p>
        </p:txBody>
      </p:sp>
      <p:sp>
        <p:nvSpPr>
          <p:cNvPr id="64" name="Rectangle 63"/>
          <p:cNvSpPr/>
          <p:nvPr/>
        </p:nvSpPr>
        <p:spPr>
          <a:xfrm>
            <a:off x="5525770" y="2437272"/>
            <a:ext cx="3383280" cy="869469"/>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Accel-KKR LLC</a:t>
            </a:r>
          </a:p>
          <a:p>
            <a:pPr marL="173038" indent="-173038">
              <a:spcAft>
                <a:spcPts val="100"/>
              </a:spcAft>
            </a:pPr>
            <a:r>
              <a:rPr lang="en-US" sz="800" dirty="0">
                <a:solidFill>
                  <a:schemeClr val="tx1"/>
                </a:solidFill>
              </a:rPr>
              <a:t>Contact: Patrick Fallon and Park Durrett</a:t>
            </a:r>
          </a:p>
          <a:p>
            <a:pPr marL="173038" indent="-173038">
              <a:spcAft>
                <a:spcPts val="100"/>
              </a:spcAft>
              <a:buClr>
                <a:srgbClr val="07325F"/>
              </a:buClr>
              <a:buSzPct val="100000"/>
              <a:buFont typeface="Wingdings"/>
              <a:buChar char="§"/>
            </a:pPr>
            <a:r>
              <a:rPr lang="en-US" sz="800" dirty="0">
                <a:solidFill>
                  <a:schemeClr val="tx1"/>
                </a:solidFill>
              </a:rPr>
              <a:t>Owns Cielo, Inc., a provider of recruitment process outsourcing (RPO), and talent acquisition and management solutions</a:t>
            </a:r>
          </a:p>
          <a:p>
            <a:pPr marL="173038" indent="-173038">
              <a:spcAft>
                <a:spcPts val="100"/>
              </a:spcAft>
              <a:buClr>
                <a:srgbClr val="07325F"/>
              </a:buClr>
              <a:buSzPct val="100000"/>
              <a:buFont typeface="Wingdings"/>
              <a:buChar char="§"/>
            </a:pPr>
            <a:r>
              <a:rPr lang="en-US" sz="800" dirty="0">
                <a:solidFill>
                  <a:schemeClr val="tx1"/>
                </a:solidFill>
              </a:rPr>
              <a:t>Lincoln sold Ochre House, a provider of RPO and talent management services to Accel-KKR</a:t>
            </a:r>
          </a:p>
        </p:txBody>
      </p:sp>
      <p:sp>
        <p:nvSpPr>
          <p:cNvPr id="65" name="Rectangle 64"/>
          <p:cNvSpPr/>
          <p:nvPr/>
        </p:nvSpPr>
        <p:spPr>
          <a:xfrm>
            <a:off x="5525770" y="5745287"/>
            <a:ext cx="3383280" cy="610424"/>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FTV Capital</a:t>
            </a:r>
          </a:p>
          <a:p>
            <a:pPr marL="173038" indent="-173038">
              <a:spcAft>
                <a:spcPts val="100"/>
              </a:spcAft>
            </a:pPr>
            <a:r>
              <a:rPr lang="en-US" sz="800" dirty="0">
                <a:solidFill>
                  <a:schemeClr val="tx1"/>
                </a:solidFill>
              </a:rPr>
              <a:t>Contact: Rob Anderson</a:t>
            </a:r>
          </a:p>
          <a:p>
            <a:pPr marL="114300" indent="-114300" defTabSz="855663" fontAlgn="base">
              <a:spcBef>
                <a:spcPct val="0"/>
              </a:spcBef>
              <a:spcAft>
                <a:spcPct val="0"/>
              </a:spcAft>
              <a:buFont typeface="Wingdings" pitchFamily="2" charset="2"/>
              <a:buChar char="§"/>
            </a:pPr>
            <a:r>
              <a:rPr lang="en-US" sz="800" dirty="0">
                <a:solidFill>
                  <a:srgbClr val="000000"/>
                </a:solidFill>
              </a:rPr>
              <a:t>Currently invested in Intrepid Learning Solutions, a provider of corporate training consulting, outsourcing and research services</a:t>
            </a:r>
          </a:p>
        </p:txBody>
      </p:sp>
      <p:pic>
        <p:nvPicPr>
          <p:cNvPr id="66"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621687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5883973"/>
            <a:ext cx="149208" cy="144523"/>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4"/>
          <p:cNvSpPr>
            <a:spLocks noGrp="1" noChangeArrowheads="1"/>
          </p:cNvSpPr>
          <p:nvPr>
            <p:ph type="title"/>
            <p:custDataLst>
              <p:tags r:id="rId1"/>
            </p:custDataLst>
          </p:nvPr>
        </p:nvSpPr>
        <p:spPr>
          <a:xfrm>
            <a:off x="342900" y="118872"/>
            <a:ext cx="7127748" cy="585216"/>
          </a:xfrm>
        </p:spPr>
        <p:txBody>
          <a:bodyPr/>
          <a:lstStyle/>
          <a:p>
            <a:r>
              <a:rPr lang="en-US" dirty="0"/>
              <a:t>Select Potential Financial Acquirers</a:t>
            </a:r>
            <a:endParaRPr lang="en-US" sz="1400" dirty="0"/>
          </a:p>
        </p:txBody>
      </p:sp>
      <p:pic>
        <p:nvPicPr>
          <p:cNvPr id="34"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88771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3054170"/>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376" y="3720006"/>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376" y="388646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455230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5051678"/>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376" y="521813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376" y="5384596"/>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6050432"/>
            <a:ext cx="149208" cy="144523"/>
          </a:xfrm>
          <a:prstGeom prst="rect">
            <a:avLst/>
          </a:prstGeom>
          <a:noFill/>
          <a:extLst>
            <a:ext uri="{909E8E84-426E-40DD-AFC4-6F175D3DCCD1}">
              <a14:hiddenFill xmlns:a14="http://schemas.microsoft.com/office/drawing/2010/main">
                <a:solidFill>
                  <a:srgbClr val="FFFFFF"/>
                </a:solidFill>
              </a14:hiddenFill>
            </a:ext>
          </a:extLst>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26</a:t>
            </a:r>
          </a:p>
        </p:txBody>
      </p:sp>
    </p:spTree>
    <p:extLst>
      <p:ext uri="{BB962C8B-B14F-4D97-AF65-F5344CB8AC3E}">
        <p14:creationId xmlns:p14="http://schemas.microsoft.com/office/powerpoint/2010/main" val="2064442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4"/>
          <p:cNvSpPr>
            <a:spLocks noGrp="1" noChangeArrowheads="1"/>
          </p:cNvSpPr>
          <p:nvPr>
            <p:ph type="title"/>
            <p:custDataLst>
              <p:tags r:id="rId1"/>
            </p:custDataLst>
          </p:nvPr>
        </p:nvSpPr>
        <p:spPr>
          <a:xfrm>
            <a:off x="342900" y="118872"/>
            <a:ext cx="7127748" cy="585216"/>
          </a:xfrm>
        </p:spPr>
        <p:txBody>
          <a:bodyPr/>
          <a:lstStyle/>
          <a:p>
            <a:r>
              <a:rPr lang="en-US" dirty="0"/>
              <a:t>Select Potential Financial Acquirers </a:t>
            </a:r>
            <a:r>
              <a:rPr lang="en-US" sz="1400" dirty="0"/>
              <a:t>(continued)</a:t>
            </a:r>
          </a:p>
        </p:txBody>
      </p:sp>
      <p:graphicFrame>
        <p:nvGraphicFramePr>
          <p:cNvPr id="41" name="Table 40"/>
          <p:cNvGraphicFramePr>
            <a:graphicFrameLocks noGrp="1"/>
          </p:cNvGraphicFramePr>
          <p:nvPr>
            <p:extLst>
              <p:ext uri="{D42A27DB-BD31-4B8C-83A1-F6EECF244321}">
                <p14:modId xmlns:p14="http://schemas.microsoft.com/office/powerpoint/2010/main" val="2711472676"/>
              </p:ext>
            </p:extLst>
          </p:nvPr>
        </p:nvGraphicFramePr>
        <p:xfrm>
          <a:off x="342901" y="818326"/>
          <a:ext cx="4846320" cy="256032"/>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20000"/>
                    </a:ext>
                  </a:extLst>
                </a:gridCol>
              </a:tblGrid>
              <a:tr h="256032">
                <a:tc>
                  <a:txBody>
                    <a:bodyPr/>
                    <a:lstStyle/>
                    <a:p>
                      <a:pPr algn="l"/>
                      <a:r>
                        <a:rPr lang="en-US" sz="1050" b="1" i="0" u="none" baseline="0" dirty="0">
                          <a:solidFill>
                            <a:srgbClr val="000000"/>
                          </a:solidFill>
                          <a:latin typeface="Tahoma" panose="020B0604030504040204" pitchFamily="34" charset="0"/>
                        </a:rPr>
                        <a:t>Select Private Equity Groups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1750290154"/>
              </p:ext>
            </p:extLst>
          </p:nvPr>
        </p:nvGraphicFramePr>
        <p:xfrm>
          <a:off x="342901" y="1168742"/>
          <a:ext cx="4846321" cy="5020300"/>
        </p:xfrm>
        <a:graphic>
          <a:graphicData uri="http://schemas.openxmlformats.org/drawingml/2006/table">
            <a:tbl>
              <a:tblPr firstRow="1" bandRow="1">
                <a:tableStyleId>{5C22544A-7EE6-4342-B048-85BDC9FD1C3A}</a:tableStyleId>
              </a:tblPr>
              <a:tblGrid>
                <a:gridCol w="1738448">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444137">
                  <a:extLst>
                    <a:ext uri="{9D8B030D-6E8A-4147-A177-3AD203B41FA5}">
                      <a16:colId xmlns:a16="http://schemas.microsoft.com/office/drawing/2014/main" val="20002"/>
                    </a:ext>
                  </a:extLst>
                </a:gridCol>
                <a:gridCol w="557348">
                  <a:extLst>
                    <a:ext uri="{9D8B030D-6E8A-4147-A177-3AD203B41FA5}">
                      <a16:colId xmlns:a16="http://schemas.microsoft.com/office/drawing/2014/main" val="20003"/>
                    </a:ext>
                  </a:extLst>
                </a:gridCol>
                <a:gridCol w="548640">
                  <a:extLst>
                    <a:ext uri="{9D8B030D-6E8A-4147-A177-3AD203B41FA5}">
                      <a16:colId xmlns:a16="http://schemas.microsoft.com/office/drawing/2014/main" val="20004"/>
                    </a:ext>
                  </a:extLst>
                </a:gridCol>
                <a:gridCol w="413114">
                  <a:extLst>
                    <a:ext uri="{9D8B030D-6E8A-4147-A177-3AD203B41FA5}">
                      <a16:colId xmlns:a16="http://schemas.microsoft.com/office/drawing/2014/main" val="20005"/>
                    </a:ext>
                  </a:extLst>
                </a:gridCol>
                <a:gridCol w="413114">
                  <a:extLst>
                    <a:ext uri="{9D8B030D-6E8A-4147-A177-3AD203B41FA5}">
                      <a16:colId xmlns:a16="http://schemas.microsoft.com/office/drawing/2014/main" val="2125461956"/>
                    </a:ext>
                  </a:extLst>
                </a:gridCol>
              </a:tblGrid>
              <a:tr h="176317">
                <a:tc>
                  <a:txBody>
                    <a:bodyPr/>
                    <a:lstStyle/>
                    <a:p>
                      <a:pPr algn="l"/>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gridSpan="2">
                  <a:txBody>
                    <a:bodyPr/>
                    <a:lstStyle/>
                    <a:p>
                      <a:pPr algn="ctr"/>
                      <a:r>
                        <a:rPr lang="en-US" sz="800" b="1" i="0" u="none" dirty="0">
                          <a:solidFill>
                            <a:srgbClr val="FFFFFF"/>
                          </a:solidFill>
                          <a:latin typeface="+mn-lt"/>
                        </a:rPr>
                        <a:t>Office Location</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7325F"/>
                    </a:solidFill>
                  </a:tcPr>
                </a:tc>
                <a:tc hMerge="1">
                  <a:txBody>
                    <a:bodyPr/>
                    <a:lstStyle/>
                    <a:p>
                      <a:pPr algn="ctr"/>
                      <a:endParaRPr lang="en-US" sz="1000" b="1" i="0" u="none" dirty="0">
                        <a:solidFill>
                          <a:srgbClr val="FFFFFF"/>
                        </a:solidFill>
                        <a:latin typeface="Arial"/>
                      </a:endParaRP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gridSpan="2">
                  <a:txBody>
                    <a:bodyPr/>
                    <a:lstStyle/>
                    <a:p>
                      <a:pPr algn="ctr"/>
                      <a:r>
                        <a:rPr lang="en-US" sz="800" b="1" i="0" u="none" dirty="0">
                          <a:solidFill>
                            <a:srgbClr val="FFFFFF"/>
                          </a:solidFill>
                          <a:latin typeface="+mn-lt"/>
                        </a:rPr>
                        <a:t>Project</a:t>
                      </a:r>
                      <a:r>
                        <a:rPr lang="en-US" sz="800" b="1" i="0" u="none" baseline="0" dirty="0">
                          <a:solidFill>
                            <a:srgbClr val="FFFFFF"/>
                          </a:solidFill>
                          <a:latin typeface="+mn-lt"/>
                        </a:rPr>
                        <a:t> CH*</a:t>
                      </a: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7325F"/>
                    </a:solidFill>
                  </a:tcPr>
                </a:tc>
                <a:tc hMerge="1">
                  <a:txBody>
                    <a:bodyPr/>
                    <a:lstStyle/>
                    <a:p>
                      <a:pPr algn="ctr"/>
                      <a:endParaRPr lang="en-US" sz="1000" b="1" i="0" u="none" dirty="0">
                        <a:solidFill>
                          <a:srgbClr val="FFFFFF"/>
                        </a:solidFill>
                        <a:latin typeface="Arial"/>
                      </a:endParaRP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extLst>
                  <a:ext uri="{0D108BD9-81ED-4DB2-BD59-A6C34878D82A}">
                    <a16:rowId xmlns:a16="http://schemas.microsoft.com/office/drawing/2014/main" val="10000"/>
                  </a:ext>
                </a:extLst>
              </a:tr>
              <a:tr h="17631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i="0" u="none" dirty="0">
                          <a:solidFill>
                            <a:srgbClr val="FFFFFF"/>
                          </a:solidFill>
                          <a:latin typeface="+mn-lt"/>
                        </a:rPr>
                        <a:t>Firm Name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City</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State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Fund</a:t>
                      </a:r>
                      <a:r>
                        <a:rPr lang="en-US" sz="800" b="1" i="0" u="none" baseline="0" dirty="0">
                          <a:solidFill>
                            <a:srgbClr val="FFFFFF"/>
                          </a:solidFill>
                          <a:latin typeface="+mn-lt"/>
                        </a:rPr>
                        <a:t> Size</a:t>
                      </a: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i="0" u="none" dirty="0">
                          <a:solidFill>
                            <a:srgbClr val="FFFFFF"/>
                          </a:solidFill>
                          <a:latin typeface="+mn-lt"/>
                        </a:rPr>
                        <a:t>Vintage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CIP</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IOI</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extLst>
                  <a:ext uri="{0D108BD9-81ED-4DB2-BD59-A6C34878D82A}">
                    <a16:rowId xmlns:a16="http://schemas.microsoft.com/office/drawing/2014/main" val="10001"/>
                  </a:ext>
                </a:extLst>
              </a:tr>
              <a:tr h="166669">
                <a:tc>
                  <a:txBody>
                    <a:bodyPr/>
                    <a:lstStyle/>
                    <a:p>
                      <a:pPr algn="l" rtl="0" fontAlgn="b"/>
                      <a:r>
                        <a:rPr lang="en-US" sz="800" b="0" i="0" u="none" strike="noStrike" dirty="0">
                          <a:solidFill>
                            <a:srgbClr val="000000"/>
                          </a:solidFill>
                          <a:effectLst/>
                          <a:latin typeface="Tahoma" panose="020B0604030504040204" pitchFamily="34" charset="0"/>
                        </a:rPr>
                        <a:t>Gridiron Capital,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Canaan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850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2"/>
                  </a:ext>
                </a:extLst>
              </a:tr>
              <a:tr h="166669">
                <a:tc>
                  <a:txBody>
                    <a:bodyPr/>
                    <a:lstStyle/>
                    <a:p>
                      <a:pPr algn="l" rtl="0" fontAlgn="b"/>
                      <a:r>
                        <a:rPr lang="en-US" sz="800" b="0" i="0" u="none" strike="noStrike" dirty="0">
                          <a:solidFill>
                            <a:srgbClr val="000000"/>
                          </a:solidFill>
                          <a:effectLst/>
                          <a:latin typeface="Tahoma" panose="020B0604030504040204" pitchFamily="34" charset="0"/>
                        </a:rPr>
                        <a:t>Gryphon Investors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San Francisco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1,100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3"/>
                  </a:ext>
                </a:extLst>
              </a:tr>
              <a:tr h="166669">
                <a:tc>
                  <a:txBody>
                    <a:bodyPr/>
                    <a:lstStyle/>
                    <a:p>
                      <a:pPr algn="l" rtl="0" fontAlgn="b"/>
                      <a:r>
                        <a:rPr lang="en-US" sz="800" b="0" i="0" u="none" strike="noStrike" dirty="0">
                          <a:solidFill>
                            <a:srgbClr val="000000"/>
                          </a:solidFill>
                          <a:effectLst/>
                          <a:latin typeface="Tahoma" panose="020B0604030504040204" pitchFamily="34" charset="0"/>
                        </a:rPr>
                        <a:t>Hammond, Kennedy, Whitney &amp; Co.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Indianapolis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500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4"/>
                  </a:ext>
                </a:extLst>
              </a:tr>
              <a:tr h="166669">
                <a:tc>
                  <a:txBody>
                    <a:bodyPr/>
                    <a:lstStyle/>
                    <a:p>
                      <a:pPr algn="l" rtl="0" fontAlgn="b"/>
                      <a:r>
                        <a:rPr lang="en-US" sz="800" b="0" i="0" u="none" strike="noStrike" dirty="0">
                          <a:solidFill>
                            <a:srgbClr val="000000"/>
                          </a:solidFill>
                          <a:effectLst/>
                          <a:latin typeface="Tahoma" panose="020B0604030504040204" pitchFamily="34" charset="0"/>
                        </a:rPr>
                        <a:t>HGGC,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Palo Alto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1,850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5"/>
                  </a:ext>
                </a:extLst>
              </a:tr>
              <a:tr h="166669">
                <a:tc>
                  <a:txBody>
                    <a:bodyPr/>
                    <a:lstStyle/>
                    <a:p>
                      <a:pPr algn="l" rtl="0" fontAlgn="b"/>
                      <a:r>
                        <a:rPr lang="en-US" sz="800" b="0" i="0" u="none" strike="noStrike" dirty="0">
                          <a:solidFill>
                            <a:srgbClr val="000000"/>
                          </a:solidFill>
                          <a:effectLst/>
                          <a:latin typeface="Tahoma" panose="020B0604030504040204" pitchFamily="34" charset="0"/>
                        </a:rPr>
                        <a:t>High Road Capital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320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6"/>
                  </a:ext>
                </a:extLst>
              </a:tr>
              <a:tr h="166669">
                <a:tc>
                  <a:txBody>
                    <a:bodyPr/>
                    <a:lstStyle/>
                    <a:p>
                      <a:pPr algn="l" rtl="0" fontAlgn="b"/>
                      <a:r>
                        <a:rPr lang="en-US" sz="800" b="0" i="0" u="none" strike="noStrike" dirty="0">
                          <a:solidFill>
                            <a:srgbClr val="000000"/>
                          </a:solidFill>
                          <a:effectLst/>
                          <a:latin typeface="Tahoma" panose="020B0604030504040204" pitchFamily="34" charset="0"/>
                        </a:rPr>
                        <a:t>Housatonic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San Francisco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7"/>
                  </a:ext>
                </a:extLst>
              </a:tr>
              <a:tr h="166669">
                <a:tc>
                  <a:txBody>
                    <a:bodyPr/>
                    <a:lstStyle/>
                    <a:p>
                      <a:pPr algn="l" rtl="0" fontAlgn="b"/>
                      <a:r>
                        <a:rPr lang="en-US" sz="800" b="0" i="0" u="none" strike="noStrike" dirty="0">
                          <a:solidFill>
                            <a:srgbClr val="000000"/>
                          </a:solidFill>
                          <a:effectLst/>
                          <a:latin typeface="Tahoma" panose="020B0604030504040204" pitchFamily="34" charset="0"/>
                        </a:rPr>
                        <a:t>Incline Equity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Pittsburgh</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PA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301</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8"/>
                  </a:ext>
                </a:extLst>
              </a:tr>
              <a:tr h="166669">
                <a:tc>
                  <a:txBody>
                    <a:bodyPr/>
                    <a:lstStyle/>
                    <a:p>
                      <a:pPr algn="l" rtl="0" fontAlgn="b"/>
                      <a:r>
                        <a:rPr lang="en-US" sz="800" b="0" i="0" u="none" strike="noStrike" dirty="0">
                          <a:solidFill>
                            <a:srgbClr val="000000"/>
                          </a:solidFill>
                          <a:effectLst/>
                          <a:latin typeface="Tahoma" panose="020B0604030504040204" pitchFamily="34" charset="0"/>
                        </a:rPr>
                        <a:t>InvestCorp International Inc.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1,000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2007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9"/>
                  </a:ext>
                </a:extLst>
              </a:tr>
              <a:tr h="166669">
                <a:tc>
                  <a:txBody>
                    <a:bodyPr/>
                    <a:lstStyle/>
                    <a:p>
                      <a:pPr algn="l" rtl="0" fontAlgn="b"/>
                      <a:r>
                        <a:rPr lang="en-US" sz="800" b="0" i="0" u="none" strike="noStrike" dirty="0">
                          <a:solidFill>
                            <a:srgbClr val="000000"/>
                          </a:solidFill>
                          <a:effectLst/>
                          <a:latin typeface="Tahoma" panose="020B0604030504040204" pitchFamily="34" charset="0"/>
                        </a:rPr>
                        <a:t>JLL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1,100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0"/>
                  </a:ext>
                </a:extLst>
              </a:tr>
              <a:tr h="166669">
                <a:tc>
                  <a:txBody>
                    <a:bodyPr/>
                    <a:lstStyle/>
                    <a:p>
                      <a:pPr algn="l" rtl="0" fontAlgn="b"/>
                      <a:r>
                        <a:rPr lang="en-US" sz="800" b="0" i="0" u="none" strike="noStrike" dirty="0">
                          <a:solidFill>
                            <a:srgbClr val="000000"/>
                          </a:solidFill>
                          <a:effectLst/>
                          <a:latin typeface="Tahoma" panose="020B0604030504040204" pitchFamily="34" charset="0"/>
                        </a:rPr>
                        <a:t>Kohlberg &amp; Company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Mount Kisco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2,200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1"/>
                  </a:ext>
                </a:extLst>
              </a:tr>
              <a:tr h="166669">
                <a:tc>
                  <a:txBody>
                    <a:bodyPr/>
                    <a:lstStyle/>
                    <a:p>
                      <a:pPr algn="l" rtl="0" fontAlgn="b"/>
                      <a:r>
                        <a:rPr lang="en-US" sz="800" b="0" i="0" u="none" strike="noStrike" dirty="0">
                          <a:solidFill>
                            <a:srgbClr val="000000"/>
                          </a:solidFill>
                          <a:effectLst/>
                          <a:latin typeface="Tahoma" panose="020B0604030504040204" pitchFamily="34" charset="0"/>
                        </a:rPr>
                        <a:t>Lee Equity Partners,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1,100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2008</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2"/>
                  </a:ext>
                </a:extLst>
              </a:tr>
              <a:tr h="166669">
                <a:tc>
                  <a:txBody>
                    <a:bodyPr/>
                    <a:lstStyle/>
                    <a:p>
                      <a:pPr algn="l" rtl="0" fontAlgn="b"/>
                      <a:r>
                        <a:rPr lang="en-US" sz="800" b="0" i="0" u="none" strike="noStrike" dirty="0">
                          <a:solidFill>
                            <a:srgbClr val="000000"/>
                          </a:solidFill>
                          <a:effectLst/>
                          <a:latin typeface="Tahoma" panose="020B0604030504040204" pitchFamily="34" charset="0"/>
                        </a:rPr>
                        <a:t>Leeds Equity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525</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2009</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3"/>
                  </a:ext>
                </a:extLst>
              </a:tr>
              <a:tr h="166669">
                <a:tc>
                  <a:txBody>
                    <a:bodyPr/>
                    <a:lstStyle/>
                    <a:p>
                      <a:pPr algn="l" rtl="0" fontAlgn="b"/>
                      <a:r>
                        <a:rPr lang="en-US" sz="800" b="0" i="0" u="none" strike="noStrike" dirty="0">
                          <a:solidFill>
                            <a:srgbClr val="000000"/>
                          </a:solidFill>
                          <a:effectLst/>
                          <a:latin typeface="Tahoma" panose="020B0604030504040204" pitchFamily="34" charset="0"/>
                        </a:rPr>
                        <a:t>Levine Leichtman Capital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Beverly Hills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600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4"/>
                  </a:ext>
                </a:extLst>
              </a:tr>
              <a:tr h="166669">
                <a:tc>
                  <a:txBody>
                    <a:bodyPr/>
                    <a:lstStyle/>
                    <a:p>
                      <a:pPr algn="l" rtl="0" fontAlgn="b"/>
                      <a:r>
                        <a:rPr lang="en-US" sz="800" b="0" i="0" u="none" strike="noStrike" dirty="0">
                          <a:solidFill>
                            <a:srgbClr val="000000"/>
                          </a:solidFill>
                          <a:effectLst/>
                          <a:latin typeface="Tahoma" panose="020B0604030504040204" pitchFamily="34" charset="0"/>
                        </a:rPr>
                        <a:t>LLR Partners Inc.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Philadelphia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PA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950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5"/>
                  </a:ext>
                </a:extLst>
              </a:tr>
              <a:tr h="166669">
                <a:tc>
                  <a:txBody>
                    <a:bodyPr/>
                    <a:lstStyle/>
                    <a:p>
                      <a:pPr algn="l" rtl="0" fontAlgn="b"/>
                      <a:r>
                        <a:rPr lang="en-US" sz="800" b="0" i="0" u="none" strike="noStrike" dirty="0">
                          <a:solidFill>
                            <a:srgbClr val="000000"/>
                          </a:solidFill>
                          <a:effectLst/>
                          <a:latin typeface="Tahoma" panose="020B0604030504040204" pitchFamily="34" charset="0"/>
                        </a:rPr>
                        <a:t>Mason Wells Inc.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Milwaukee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WI</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615</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6"/>
                  </a:ext>
                </a:extLst>
              </a:tr>
              <a:tr h="166669">
                <a:tc>
                  <a:txBody>
                    <a:bodyPr/>
                    <a:lstStyle/>
                    <a:p>
                      <a:pPr algn="l" rtl="0" fontAlgn="b"/>
                      <a:r>
                        <a:rPr lang="en-US" sz="800" b="0" i="0" u="none" strike="noStrike" dirty="0">
                          <a:solidFill>
                            <a:srgbClr val="000000"/>
                          </a:solidFill>
                          <a:effectLst/>
                          <a:latin typeface="Tahoma" panose="020B0604030504040204" pitchFamily="34" charset="0"/>
                        </a:rPr>
                        <a:t>MidOcean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1,350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2007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7"/>
                  </a:ext>
                </a:extLst>
              </a:tr>
              <a:tr h="166669">
                <a:tc>
                  <a:txBody>
                    <a:bodyPr/>
                    <a:lstStyle/>
                    <a:p>
                      <a:pPr algn="l" rtl="0" fontAlgn="b"/>
                      <a:r>
                        <a:rPr lang="en-US" sz="800" b="0" i="0" u="none" strike="noStrike" dirty="0">
                          <a:solidFill>
                            <a:srgbClr val="000000"/>
                          </a:solidFill>
                          <a:effectLst/>
                          <a:latin typeface="Tahoma" panose="020B0604030504040204" pitchFamily="34" charset="0"/>
                        </a:rPr>
                        <a:t>Morgan Stanley Private Equity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1,500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8"/>
                  </a:ext>
                </a:extLst>
              </a:tr>
              <a:tr h="166669">
                <a:tc>
                  <a:txBody>
                    <a:bodyPr/>
                    <a:lstStyle/>
                    <a:p>
                      <a:pPr algn="l" rtl="0" fontAlgn="b"/>
                      <a:r>
                        <a:rPr lang="en-US" sz="800" b="0" i="0" u="none" strike="noStrike" dirty="0">
                          <a:solidFill>
                            <a:srgbClr val="000000"/>
                          </a:solidFill>
                          <a:effectLst/>
                          <a:latin typeface="Tahoma" panose="020B0604030504040204" pitchFamily="34" charset="0"/>
                        </a:rPr>
                        <a:t>Nautic Partners,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Providence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RI</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900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9"/>
                  </a:ext>
                </a:extLst>
              </a:tr>
              <a:tr h="166669">
                <a:tc>
                  <a:txBody>
                    <a:bodyPr/>
                    <a:lstStyle/>
                    <a:p>
                      <a:pPr algn="l" rtl="0" fontAlgn="b"/>
                      <a:r>
                        <a:rPr lang="en-US" sz="800" b="0" i="0" u="none" strike="noStrike" dirty="0">
                          <a:solidFill>
                            <a:srgbClr val="000000"/>
                          </a:solidFill>
                          <a:effectLst/>
                          <a:latin typeface="Tahoma" panose="020B0604030504040204" pitchFamily="34" charset="0"/>
                        </a:rPr>
                        <a:t>New Heritage Capital,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Boston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MA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186</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0"/>
                  </a:ext>
                </a:extLst>
              </a:tr>
              <a:tr h="166669">
                <a:tc>
                  <a:txBody>
                    <a:bodyPr/>
                    <a:lstStyle/>
                    <a:p>
                      <a:pPr algn="l" rtl="0" fontAlgn="b"/>
                      <a:r>
                        <a:rPr lang="en-US" sz="800" b="0" i="0" u="none" strike="noStrike" dirty="0">
                          <a:solidFill>
                            <a:srgbClr val="000000"/>
                          </a:solidFill>
                          <a:effectLst/>
                          <a:latin typeface="Tahoma" panose="020B0604030504040204" pitchFamily="34" charset="0"/>
                        </a:rPr>
                        <a:t>New MainStream Capital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252</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1"/>
                  </a:ext>
                </a:extLst>
              </a:tr>
              <a:tr h="166669">
                <a:tc>
                  <a:txBody>
                    <a:bodyPr/>
                    <a:lstStyle/>
                    <a:p>
                      <a:pPr algn="l" rtl="0" fontAlgn="b"/>
                      <a:r>
                        <a:rPr lang="en-US" sz="800" b="0" i="0" u="none" strike="noStrike" dirty="0">
                          <a:solidFill>
                            <a:srgbClr val="000000"/>
                          </a:solidFill>
                          <a:effectLst/>
                          <a:latin typeface="Tahoma" panose="020B0604030504040204" pitchFamily="34" charset="0"/>
                        </a:rPr>
                        <a:t>Norwest Equity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Minneapolis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MN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1,600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2"/>
                  </a:ext>
                </a:extLst>
              </a:tr>
              <a:tr h="166669">
                <a:tc>
                  <a:txBody>
                    <a:bodyPr/>
                    <a:lstStyle/>
                    <a:p>
                      <a:pPr algn="l" rtl="0" fontAlgn="b"/>
                      <a:r>
                        <a:rPr lang="en-US" sz="800" b="0" i="0" u="none" strike="noStrike" dirty="0">
                          <a:solidFill>
                            <a:srgbClr val="000000"/>
                          </a:solidFill>
                          <a:effectLst/>
                          <a:latin typeface="Tahoma" panose="020B0604030504040204" pitchFamily="34" charset="0"/>
                        </a:rPr>
                        <a:t>Odyssey Investment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2,000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3"/>
                  </a:ext>
                </a:extLst>
              </a:tr>
              <a:tr h="166669">
                <a:tc>
                  <a:txBody>
                    <a:bodyPr/>
                    <a:lstStyle/>
                    <a:p>
                      <a:pPr algn="l" rtl="0" fontAlgn="b"/>
                      <a:r>
                        <a:rPr lang="en-US" sz="800" b="0" i="0" u="none" strike="noStrike" dirty="0">
                          <a:solidFill>
                            <a:srgbClr val="000000"/>
                          </a:solidFill>
                          <a:effectLst/>
                          <a:latin typeface="Tahoma" panose="020B0604030504040204" pitchFamily="34" charset="0"/>
                        </a:rPr>
                        <a:t>Olympus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Stamford</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2,301</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4"/>
                  </a:ext>
                </a:extLst>
              </a:tr>
              <a:tr h="166669">
                <a:tc>
                  <a:txBody>
                    <a:bodyPr/>
                    <a:lstStyle/>
                    <a:p>
                      <a:pPr algn="l" rtl="0" fontAlgn="b"/>
                      <a:r>
                        <a:rPr lang="en-US" sz="800" b="0" i="0" u="none" strike="noStrike" dirty="0">
                          <a:solidFill>
                            <a:srgbClr val="000000"/>
                          </a:solidFill>
                          <a:effectLst/>
                          <a:latin typeface="Tahoma" panose="020B0604030504040204" pitchFamily="34" charset="0"/>
                        </a:rPr>
                        <a:t>ONCAP Management Partners L.P.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Toronto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ON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1,100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5"/>
                  </a:ext>
                </a:extLst>
              </a:tr>
              <a:tr h="166669">
                <a:tc>
                  <a:txBody>
                    <a:bodyPr/>
                    <a:lstStyle/>
                    <a:p>
                      <a:pPr algn="l" rtl="0" fontAlgn="b"/>
                      <a:r>
                        <a:rPr lang="en-US" sz="800" b="0" i="0" u="none" strike="noStrike" dirty="0">
                          <a:solidFill>
                            <a:srgbClr val="000000"/>
                          </a:solidFill>
                          <a:effectLst/>
                          <a:latin typeface="Tahoma" panose="020B0604030504040204" pitchFamily="34" charset="0"/>
                        </a:rPr>
                        <a:t>PNC RiverArch Capital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Pittsburgh</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PA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400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6"/>
                  </a:ext>
                </a:extLst>
              </a:tr>
              <a:tr h="166669">
                <a:tc>
                  <a:txBody>
                    <a:bodyPr/>
                    <a:lstStyle/>
                    <a:p>
                      <a:pPr algn="l" rtl="0" fontAlgn="b"/>
                      <a:r>
                        <a:rPr lang="en-US" sz="800" b="0" i="0" u="none" strike="noStrike" dirty="0">
                          <a:solidFill>
                            <a:srgbClr val="000000"/>
                          </a:solidFill>
                          <a:effectLst/>
                          <a:latin typeface="Tahoma" panose="020B0604030504040204" pitchFamily="34" charset="0"/>
                        </a:rPr>
                        <a:t>Prairie Capital, L.P.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Chicago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7"/>
                  </a:ext>
                </a:extLst>
              </a:tr>
              <a:tr h="166669">
                <a:tc>
                  <a:txBody>
                    <a:bodyPr/>
                    <a:lstStyle/>
                    <a:p>
                      <a:pPr algn="l" rtl="0" fontAlgn="b"/>
                      <a:r>
                        <a:rPr lang="en-US" sz="800" b="0" i="0" u="none" strike="noStrike" dirty="0">
                          <a:solidFill>
                            <a:srgbClr val="000000"/>
                          </a:solidFill>
                          <a:effectLst/>
                          <a:latin typeface="Tahoma" panose="020B0604030504040204" pitchFamily="34" charset="0"/>
                        </a:rPr>
                        <a:t>Primus Capital Funds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Cleveland</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OH</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343</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8"/>
                  </a:ext>
                </a:extLst>
              </a:tr>
              <a:tr h="166669">
                <a:tc>
                  <a:txBody>
                    <a:bodyPr/>
                    <a:lstStyle/>
                    <a:p>
                      <a:pPr algn="l" rtl="0" fontAlgn="b"/>
                      <a:r>
                        <a:rPr lang="en-US" sz="800" b="0" i="0" u="none" strike="noStrike" dirty="0">
                          <a:solidFill>
                            <a:srgbClr val="000000"/>
                          </a:solidFill>
                          <a:effectLst/>
                          <a:latin typeface="Tahoma" panose="020B0604030504040204" pitchFamily="34" charset="0"/>
                        </a:rPr>
                        <a:t>Quad-C Management, Inc.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Charlottesville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VA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1,100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30"/>
                  </a:ext>
                </a:extLst>
              </a:tr>
            </a:tbl>
          </a:graphicData>
        </a:graphic>
      </p:graphicFrame>
      <p:pic>
        <p:nvPicPr>
          <p:cNvPr id="43"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155603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73095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4318023"/>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455755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3454903"/>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241915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1728663"/>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190128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07391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224653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328227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3566194"/>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414539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4730183"/>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483589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554869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572131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569479"/>
            <a:ext cx="149208" cy="144523"/>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63"/>
          <p:cNvSpPr/>
          <p:nvPr/>
        </p:nvSpPr>
        <p:spPr>
          <a:xfrm>
            <a:off x="5525770" y="4649353"/>
            <a:ext cx="3383280" cy="882293"/>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New Heritage Capital</a:t>
            </a:r>
          </a:p>
          <a:p>
            <a:pPr marL="173038" indent="-173038">
              <a:spcAft>
                <a:spcPts val="100"/>
              </a:spcAft>
            </a:pPr>
            <a:r>
              <a:rPr lang="en-US" sz="800" dirty="0">
                <a:solidFill>
                  <a:schemeClr val="tx1"/>
                </a:solidFill>
              </a:rPr>
              <a:t>Contact: Charles Gifford</a:t>
            </a:r>
          </a:p>
          <a:p>
            <a:pPr marL="177800" indent="-177800">
              <a:spcAft>
                <a:spcPts val="200"/>
              </a:spcAft>
              <a:buClr>
                <a:srgbClr val="07325F"/>
              </a:buClr>
              <a:buSzPct val="100000"/>
              <a:buFont typeface="Wingdings"/>
              <a:buChar char="§"/>
            </a:pPr>
            <a:r>
              <a:rPr lang="en-US" sz="800" dirty="0">
                <a:solidFill>
                  <a:srgbClr val="000000"/>
                </a:solidFill>
              </a:rPr>
              <a:t>Heavy focus on services businesses</a:t>
            </a:r>
          </a:p>
          <a:p>
            <a:pPr marL="177800" indent="-177800">
              <a:spcAft>
                <a:spcPts val="200"/>
              </a:spcAft>
              <a:buClr>
                <a:srgbClr val="07325F"/>
              </a:buClr>
              <a:buSzPct val="100000"/>
              <a:buFont typeface="Wingdings"/>
              <a:buChar char="§"/>
            </a:pPr>
            <a:r>
              <a:rPr lang="en-US" sz="800" dirty="0">
                <a:solidFill>
                  <a:srgbClr val="000000"/>
                </a:solidFill>
              </a:rPr>
              <a:t>In 2016, acquired </a:t>
            </a:r>
            <a:r>
              <a:rPr lang="en-US" sz="800" dirty="0" err="1">
                <a:solidFill>
                  <a:srgbClr val="000000"/>
                </a:solidFill>
              </a:rPr>
              <a:t>execu|search</a:t>
            </a:r>
            <a:r>
              <a:rPr lang="en-US" sz="800" dirty="0">
                <a:solidFill>
                  <a:srgbClr val="000000"/>
                </a:solidFill>
              </a:rPr>
              <a:t> group, a leading provider of temporary staffing and permanent placement and workplace management solutions</a:t>
            </a:r>
          </a:p>
        </p:txBody>
      </p:sp>
      <p:sp>
        <p:nvSpPr>
          <p:cNvPr id="65" name="Rectangle 64"/>
          <p:cNvSpPr/>
          <p:nvPr/>
        </p:nvSpPr>
        <p:spPr>
          <a:xfrm>
            <a:off x="5525770" y="737535"/>
            <a:ext cx="3383280" cy="1031051"/>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Gridiron Capital, LLC</a:t>
            </a:r>
          </a:p>
          <a:p>
            <a:pPr marL="173038" indent="-173038">
              <a:spcAft>
                <a:spcPts val="100"/>
              </a:spcAft>
            </a:pPr>
            <a:r>
              <a:rPr lang="en-US" sz="800" dirty="0">
                <a:solidFill>
                  <a:schemeClr val="tx1"/>
                </a:solidFill>
              </a:rPr>
              <a:t>Contact: Tom Burger</a:t>
            </a:r>
          </a:p>
          <a:p>
            <a:pPr marL="177800" indent="-177800">
              <a:spcAft>
                <a:spcPts val="200"/>
              </a:spcAft>
              <a:buClr>
                <a:srgbClr val="07325F"/>
              </a:buClr>
              <a:buSzPct val="100000"/>
              <a:buFont typeface="Wingdings"/>
              <a:buChar char="§"/>
            </a:pPr>
            <a:r>
              <a:rPr lang="en-US" sz="800" dirty="0">
                <a:solidFill>
                  <a:srgbClr val="000000"/>
                </a:solidFill>
              </a:rPr>
              <a:t>Seeks services businesses with leading market positions in </a:t>
            </a:r>
            <a:br>
              <a:rPr lang="en-US" sz="800" dirty="0">
                <a:solidFill>
                  <a:srgbClr val="000000"/>
                </a:solidFill>
              </a:rPr>
            </a:br>
            <a:r>
              <a:rPr lang="en-US" sz="800" dirty="0">
                <a:solidFill>
                  <a:srgbClr val="000000"/>
                </a:solidFill>
              </a:rPr>
              <a:t>niche markets</a:t>
            </a:r>
          </a:p>
          <a:p>
            <a:pPr marL="177800" indent="-177800">
              <a:spcAft>
                <a:spcPts val="200"/>
              </a:spcAft>
              <a:buClr>
                <a:srgbClr val="07325F"/>
              </a:buClr>
              <a:buSzPct val="100000"/>
              <a:buFont typeface="Wingdings"/>
              <a:buChar char="§"/>
            </a:pPr>
            <a:r>
              <a:rPr lang="en-US" sz="800" dirty="0">
                <a:solidFill>
                  <a:srgbClr val="000000"/>
                </a:solidFill>
              </a:rPr>
              <a:t>Invests in Motion Recruitment Partners, a provider of value-added recruitment services and solutions</a:t>
            </a:r>
          </a:p>
          <a:p>
            <a:pPr marL="177800" indent="-177800">
              <a:spcAft>
                <a:spcPts val="200"/>
              </a:spcAft>
              <a:buClr>
                <a:srgbClr val="07325F"/>
              </a:buClr>
              <a:buSzPct val="100000"/>
              <a:buFont typeface="Wingdings"/>
              <a:buChar char="§"/>
            </a:pPr>
            <a:r>
              <a:rPr lang="en-US" sz="800" dirty="0">
                <a:solidFill>
                  <a:srgbClr val="000000"/>
                </a:solidFill>
              </a:rPr>
              <a:t>Lincoln sold Electronic Systems Protection for Gridiron in 2016</a:t>
            </a:r>
          </a:p>
        </p:txBody>
      </p:sp>
      <p:sp>
        <p:nvSpPr>
          <p:cNvPr id="66" name="Rectangle 65"/>
          <p:cNvSpPr/>
          <p:nvPr/>
        </p:nvSpPr>
        <p:spPr>
          <a:xfrm>
            <a:off x="5525770" y="1833470"/>
            <a:ext cx="3383280" cy="882293"/>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Hammond, Kennedy, Whitney &amp; Co.</a:t>
            </a:r>
          </a:p>
          <a:p>
            <a:pPr marL="173038" indent="-173038">
              <a:spcAft>
                <a:spcPts val="100"/>
              </a:spcAft>
            </a:pPr>
            <a:r>
              <a:rPr lang="en-US" sz="800" dirty="0">
                <a:solidFill>
                  <a:schemeClr val="tx1"/>
                </a:solidFill>
              </a:rPr>
              <a:t>Contact: Ted Kramer</a:t>
            </a:r>
          </a:p>
          <a:p>
            <a:pPr marL="171450" indent="-171450">
              <a:spcAft>
                <a:spcPts val="200"/>
              </a:spcAft>
              <a:buClr>
                <a:srgbClr val="07325F"/>
              </a:buClr>
              <a:buFont typeface="Wingdings" panose="05000000000000000000" pitchFamily="2" charset="2"/>
              <a:buChar char="§"/>
            </a:pPr>
            <a:r>
              <a:rPr lang="en-US" sz="800" dirty="0">
                <a:solidFill>
                  <a:srgbClr val="000000"/>
                </a:solidFill>
              </a:rPr>
              <a:t>Prefers businesses with successful existing management teams as well as a defined growth strategy</a:t>
            </a:r>
          </a:p>
          <a:p>
            <a:pPr marL="171450" indent="-171450">
              <a:spcAft>
                <a:spcPts val="200"/>
              </a:spcAft>
              <a:buClr>
                <a:srgbClr val="07325F"/>
              </a:buClr>
              <a:buFont typeface="Wingdings" panose="05000000000000000000" pitchFamily="2" charset="2"/>
              <a:buChar char="§"/>
            </a:pPr>
            <a:r>
              <a:rPr lang="en-US" sz="800" dirty="0">
                <a:solidFill>
                  <a:srgbClr val="000000"/>
                </a:solidFill>
              </a:rPr>
              <a:t>Lincoln has sold multiple businesses for HKW, including Corporate Visions in 2015</a:t>
            </a:r>
          </a:p>
        </p:txBody>
      </p:sp>
      <p:pic>
        <p:nvPicPr>
          <p:cNvPr id="6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621687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5871639"/>
            <a:ext cx="149208" cy="144523"/>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p:cNvGrpSpPr/>
          <p:nvPr/>
        </p:nvGrpSpPr>
        <p:grpSpPr>
          <a:xfrm>
            <a:off x="1987930" y="6464196"/>
            <a:ext cx="6921120" cy="144523"/>
            <a:chOff x="1208076" y="6544686"/>
            <a:chExt cx="6921120" cy="144523"/>
          </a:xfrm>
        </p:grpSpPr>
        <p:pic>
          <p:nvPicPr>
            <p:cNvPr id="71"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448269" y="6544686"/>
              <a:ext cx="149208" cy="144523"/>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1208076" y="6566189"/>
              <a:ext cx="6921120" cy="123020"/>
            </a:xfrm>
            <a:prstGeom prst="rect">
              <a:avLst/>
            </a:prstGeom>
            <a:noFill/>
          </p:spPr>
          <p:txBody>
            <a:bodyPr vert="horz" wrap="square" lIns="0" tIns="0" rIns="0" bIns="0" rtlCol="0" anchor="t">
              <a:noAutofit/>
            </a:bodyPr>
            <a:lstStyle/>
            <a:p>
              <a:pPr marL="177800" indent="-177800"/>
              <a:r>
                <a:rPr lang="en-US" sz="700" i="1" dirty="0">
                  <a:solidFill>
                    <a:srgbClr val="000000"/>
                  </a:solidFill>
                </a:rPr>
                <a:t>Note:       Indicates Lincoln has sold a business to or for the firm</a:t>
              </a:r>
            </a:p>
            <a:p>
              <a:pPr marL="177800" indent="-177800"/>
              <a:r>
                <a:rPr lang="en-US" sz="700" i="1" dirty="0">
                  <a:solidFill>
                    <a:srgbClr val="000000"/>
                  </a:solidFill>
                </a:rPr>
                <a:t>	   *    Project Counting House is an active s</a:t>
              </a:r>
              <a:r>
                <a:rPr lang="en-US" sz="700" dirty="0">
                  <a:solidFill>
                    <a:srgbClr val="000000"/>
                  </a:solidFill>
                  <a:latin typeface="Arial"/>
                  <a:cs typeface="Times New Roman" pitchFamily="18" charset="0"/>
                </a:rPr>
                <a:t>ell-side process for a provider of finance and accounting staffing and consulting services</a:t>
              </a:r>
            </a:p>
          </p:txBody>
        </p:sp>
      </p:grpSp>
      <p:sp>
        <p:nvSpPr>
          <p:cNvPr id="73" name="Rectangle 72"/>
          <p:cNvSpPr/>
          <p:nvPr/>
        </p:nvSpPr>
        <p:spPr>
          <a:xfrm>
            <a:off x="5525770" y="2780647"/>
            <a:ext cx="3383280" cy="869469"/>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LLR Partners Inc.</a:t>
            </a:r>
          </a:p>
          <a:p>
            <a:pPr marL="173038" indent="-173038">
              <a:spcAft>
                <a:spcPts val="100"/>
              </a:spcAft>
            </a:pPr>
            <a:r>
              <a:rPr lang="en-US" sz="800" dirty="0">
                <a:solidFill>
                  <a:schemeClr val="tx1"/>
                </a:solidFill>
              </a:rPr>
              <a:t>Contact: William Christian Bullitt, Jr.</a:t>
            </a:r>
          </a:p>
          <a:p>
            <a:pPr marL="173038" indent="-173038">
              <a:spcAft>
                <a:spcPts val="100"/>
              </a:spcAft>
              <a:buClr>
                <a:srgbClr val="07325F"/>
              </a:buClr>
              <a:buSzPct val="100000"/>
              <a:buFont typeface="Wingdings"/>
              <a:buChar char="§"/>
            </a:pPr>
            <a:r>
              <a:rPr lang="en-US" sz="800" dirty="0">
                <a:solidFill>
                  <a:schemeClr val="tx1"/>
                </a:solidFill>
              </a:rPr>
              <a:t>Investment in Aasonn, a provider of outsourced HR and talent management solutions </a:t>
            </a:r>
          </a:p>
          <a:p>
            <a:pPr marL="173038" indent="-173038">
              <a:spcAft>
                <a:spcPts val="100"/>
              </a:spcAft>
              <a:buClr>
                <a:srgbClr val="07325F"/>
              </a:buClr>
              <a:buSzPct val="100000"/>
              <a:buFont typeface="Wingdings"/>
              <a:buChar char="§"/>
            </a:pPr>
            <a:r>
              <a:rPr lang="en-US" sz="800" dirty="0">
                <a:solidFill>
                  <a:schemeClr val="tx1"/>
                </a:solidFill>
              </a:rPr>
              <a:t>Actively seeking additional investments in the human resources outsourcing and staffing and search markets</a:t>
            </a:r>
          </a:p>
        </p:txBody>
      </p:sp>
      <p:sp>
        <p:nvSpPr>
          <p:cNvPr id="74" name="Rectangle 73"/>
          <p:cNvSpPr/>
          <p:nvPr/>
        </p:nvSpPr>
        <p:spPr>
          <a:xfrm>
            <a:off x="5525770" y="3776555"/>
            <a:ext cx="3383280" cy="746358"/>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MidOcean Partners</a:t>
            </a:r>
          </a:p>
          <a:p>
            <a:pPr marL="173038" indent="-173038">
              <a:spcAft>
                <a:spcPts val="100"/>
              </a:spcAft>
            </a:pPr>
            <a:r>
              <a:rPr lang="en-US" sz="800" dirty="0">
                <a:solidFill>
                  <a:schemeClr val="tx1"/>
                </a:solidFill>
              </a:rPr>
              <a:t>Contact: Frank Schiff</a:t>
            </a:r>
          </a:p>
          <a:p>
            <a:pPr marL="173038" indent="-173038">
              <a:spcAft>
                <a:spcPts val="100"/>
              </a:spcAft>
              <a:buClr>
                <a:srgbClr val="07325F"/>
              </a:buClr>
              <a:buSzPct val="100000"/>
              <a:buFont typeface="Wingdings"/>
              <a:buChar char="§"/>
            </a:pPr>
            <a:r>
              <a:rPr lang="en-US" sz="800" dirty="0">
                <a:solidFill>
                  <a:schemeClr val="tx1"/>
                </a:solidFill>
              </a:rPr>
              <a:t>Seeks to acquire niche services businesses in the outsourced and information services sectors with strong market share</a:t>
            </a:r>
          </a:p>
          <a:p>
            <a:pPr marL="173038" indent="-173038">
              <a:spcAft>
                <a:spcPts val="100"/>
              </a:spcAft>
              <a:buClr>
                <a:srgbClr val="07325F"/>
              </a:buClr>
              <a:buSzPct val="100000"/>
              <a:buFont typeface="Wingdings"/>
              <a:buChar char="§"/>
            </a:pPr>
            <a:r>
              <a:rPr lang="en-US" sz="800" dirty="0">
                <a:solidFill>
                  <a:schemeClr val="tx1"/>
                </a:solidFill>
              </a:rPr>
              <a:t>Invested in System One (staffing and outsourcing solutions)</a:t>
            </a:r>
          </a:p>
        </p:txBody>
      </p:sp>
      <p:sp>
        <p:nvSpPr>
          <p:cNvPr id="75" name="Rectangle 74"/>
          <p:cNvSpPr/>
          <p:nvPr/>
        </p:nvSpPr>
        <p:spPr>
          <a:xfrm>
            <a:off x="5525770" y="5596529"/>
            <a:ext cx="3383280" cy="759182"/>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New Mainstream Capital</a:t>
            </a:r>
          </a:p>
          <a:p>
            <a:pPr marL="173038" indent="-173038">
              <a:spcAft>
                <a:spcPts val="100"/>
              </a:spcAft>
            </a:pPr>
            <a:r>
              <a:rPr lang="en-US" sz="800" dirty="0">
                <a:solidFill>
                  <a:schemeClr val="tx1"/>
                </a:solidFill>
              </a:rPr>
              <a:t>Contact: David Peterson</a:t>
            </a:r>
          </a:p>
          <a:p>
            <a:pPr marL="171450" indent="-171450">
              <a:spcAft>
                <a:spcPts val="200"/>
              </a:spcAft>
              <a:buClr>
                <a:srgbClr val="07325F"/>
              </a:buClr>
              <a:buFont typeface="Wingdings" panose="05000000000000000000" pitchFamily="2" charset="2"/>
              <a:buChar char="§"/>
            </a:pPr>
            <a:r>
              <a:rPr lang="en-US" sz="800" dirty="0">
                <a:solidFill>
                  <a:srgbClr val="000000"/>
                </a:solidFill>
              </a:rPr>
              <a:t>Invests in services businesses as a core focus</a:t>
            </a:r>
          </a:p>
          <a:p>
            <a:pPr marL="171450" indent="-171450">
              <a:spcAft>
                <a:spcPts val="200"/>
              </a:spcAft>
              <a:buClr>
                <a:srgbClr val="07325F"/>
              </a:buClr>
              <a:buFont typeface="Wingdings" panose="05000000000000000000" pitchFamily="2" charset="2"/>
              <a:buChar char="§"/>
            </a:pPr>
            <a:r>
              <a:rPr lang="en-US" sz="800" dirty="0">
                <a:solidFill>
                  <a:srgbClr val="000000"/>
                </a:solidFill>
              </a:rPr>
              <a:t>Currently invested in ettain group,  a national IT Staffing and IT Talent Solution company</a:t>
            </a:r>
          </a:p>
        </p:txBody>
      </p:sp>
      <p:pic>
        <p:nvPicPr>
          <p:cNvPr id="35"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90357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307619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3738818"/>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397277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500851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520344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537607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6044263"/>
            <a:ext cx="149208" cy="144523"/>
          </a:xfrm>
          <a:prstGeom prst="rect">
            <a:avLst/>
          </a:prstGeom>
          <a:noFill/>
          <a:extLst>
            <a:ext uri="{909E8E84-426E-40DD-AFC4-6F175D3DCCD1}">
              <a14:hiddenFill xmlns:a14="http://schemas.microsoft.com/office/drawing/2010/main">
                <a:solidFill>
                  <a:srgbClr val="FFFFFF"/>
                </a:solidFill>
              </a14:hiddenFill>
            </a:ext>
          </a:extLst>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27</a:t>
            </a:r>
          </a:p>
        </p:txBody>
      </p:sp>
    </p:spTree>
    <p:extLst>
      <p:ext uri="{BB962C8B-B14F-4D97-AF65-F5344CB8AC3E}">
        <p14:creationId xmlns:p14="http://schemas.microsoft.com/office/powerpoint/2010/main" val="2684526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4"/>
          <p:cNvSpPr>
            <a:spLocks noGrp="1" noChangeArrowheads="1"/>
          </p:cNvSpPr>
          <p:nvPr>
            <p:ph type="title"/>
            <p:custDataLst>
              <p:tags r:id="rId1"/>
            </p:custDataLst>
          </p:nvPr>
        </p:nvSpPr>
        <p:spPr>
          <a:xfrm>
            <a:off x="342900" y="118872"/>
            <a:ext cx="7127748" cy="585216"/>
          </a:xfrm>
        </p:spPr>
        <p:txBody>
          <a:bodyPr/>
          <a:lstStyle/>
          <a:p>
            <a:r>
              <a:rPr lang="en-US" dirty="0"/>
              <a:t>Select Potential Financial Acquirers </a:t>
            </a:r>
            <a:r>
              <a:rPr lang="en-US" sz="1400" dirty="0"/>
              <a:t>(continued)</a:t>
            </a:r>
          </a:p>
        </p:txBody>
      </p:sp>
      <p:graphicFrame>
        <p:nvGraphicFramePr>
          <p:cNvPr id="41" name="Table 40"/>
          <p:cNvGraphicFramePr>
            <a:graphicFrameLocks noGrp="1"/>
          </p:cNvGraphicFramePr>
          <p:nvPr>
            <p:extLst>
              <p:ext uri="{D42A27DB-BD31-4B8C-83A1-F6EECF244321}">
                <p14:modId xmlns:p14="http://schemas.microsoft.com/office/powerpoint/2010/main" val="1964155642"/>
              </p:ext>
            </p:extLst>
          </p:nvPr>
        </p:nvGraphicFramePr>
        <p:xfrm>
          <a:off x="342901" y="818326"/>
          <a:ext cx="4846320" cy="256032"/>
        </p:xfrm>
        <a:graphic>
          <a:graphicData uri="http://schemas.openxmlformats.org/drawingml/2006/table">
            <a:tbl>
              <a:tblPr firstRow="1" bandRow="1">
                <a:tableStyleId>{5C22544A-7EE6-4342-B048-85BDC9FD1C3A}</a:tableStyleId>
              </a:tblPr>
              <a:tblGrid>
                <a:gridCol w="4846320">
                  <a:extLst>
                    <a:ext uri="{9D8B030D-6E8A-4147-A177-3AD203B41FA5}">
                      <a16:colId xmlns:a16="http://schemas.microsoft.com/office/drawing/2014/main" val="20000"/>
                    </a:ext>
                  </a:extLst>
                </a:gridCol>
              </a:tblGrid>
              <a:tr h="256032">
                <a:tc>
                  <a:txBody>
                    <a:bodyPr/>
                    <a:lstStyle/>
                    <a:p>
                      <a:pPr algn="l"/>
                      <a:r>
                        <a:rPr lang="en-US" sz="1050" b="1" i="0" u="none" baseline="0" dirty="0">
                          <a:solidFill>
                            <a:srgbClr val="000000"/>
                          </a:solidFill>
                          <a:latin typeface="Tahoma" panose="020B0604030504040204" pitchFamily="34" charset="0"/>
                        </a:rPr>
                        <a:t>Select Private Equity Groups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45" name="Table 44"/>
          <p:cNvGraphicFramePr>
            <a:graphicFrameLocks noGrp="1"/>
          </p:cNvGraphicFramePr>
          <p:nvPr>
            <p:extLst>
              <p:ext uri="{D42A27DB-BD31-4B8C-83A1-F6EECF244321}">
                <p14:modId xmlns:p14="http://schemas.microsoft.com/office/powerpoint/2010/main" val="1824398143"/>
              </p:ext>
            </p:extLst>
          </p:nvPr>
        </p:nvGraphicFramePr>
        <p:xfrm>
          <a:off x="342901" y="1168742"/>
          <a:ext cx="4846321" cy="4303776"/>
        </p:xfrm>
        <a:graphic>
          <a:graphicData uri="http://schemas.openxmlformats.org/drawingml/2006/table">
            <a:tbl>
              <a:tblPr firstRow="1" bandRow="1">
                <a:tableStyleId>{5C22544A-7EE6-4342-B048-85BDC9FD1C3A}</a:tableStyleId>
              </a:tblPr>
              <a:tblGrid>
                <a:gridCol w="1738448">
                  <a:extLst>
                    <a:ext uri="{9D8B030D-6E8A-4147-A177-3AD203B41FA5}">
                      <a16:colId xmlns:a16="http://schemas.microsoft.com/office/drawing/2014/main" val="20000"/>
                    </a:ext>
                  </a:extLst>
                </a:gridCol>
                <a:gridCol w="731520">
                  <a:extLst>
                    <a:ext uri="{9D8B030D-6E8A-4147-A177-3AD203B41FA5}">
                      <a16:colId xmlns:a16="http://schemas.microsoft.com/office/drawing/2014/main" val="20001"/>
                    </a:ext>
                  </a:extLst>
                </a:gridCol>
                <a:gridCol w="444137">
                  <a:extLst>
                    <a:ext uri="{9D8B030D-6E8A-4147-A177-3AD203B41FA5}">
                      <a16:colId xmlns:a16="http://schemas.microsoft.com/office/drawing/2014/main" val="20002"/>
                    </a:ext>
                  </a:extLst>
                </a:gridCol>
                <a:gridCol w="557348">
                  <a:extLst>
                    <a:ext uri="{9D8B030D-6E8A-4147-A177-3AD203B41FA5}">
                      <a16:colId xmlns:a16="http://schemas.microsoft.com/office/drawing/2014/main" val="20003"/>
                    </a:ext>
                  </a:extLst>
                </a:gridCol>
                <a:gridCol w="548640">
                  <a:extLst>
                    <a:ext uri="{9D8B030D-6E8A-4147-A177-3AD203B41FA5}">
                      <a16:colId xmlns:a16="http://schemas.microsoft.com/office/drawing/2014/main" val="20004"/>
                    </a:ext>
                  </a:extLst>
                </a:gridCol>
                <a:gridCol w="413114">
                  <a:extLst>
                    <a:ext uri="{9D8B030D-6E8A-4147-A177-3AD203B41FA5}">
                      <a16:colId xmlns:a16="http://schemas.microsoft.com/office/drawing/2014/main" val="20005"/>
                    </a:ext>
                  </a:extLst>
                </a:gridCol>
                <a:gridCol w="413114">
                  <a:extLst>
                    <a:ext uri="{9D8B030D-6E8A-4147-A177-3AD203B41FA5}">
                      <a16:colId xmlns:a16="http://schemas.microsoft.com/office/drawing/2014/main" val="2125461956"/>
                    </a:ext>
                  </a:extLst>
                </a:gridCol>
              </a:tblGrid>
              <a:tr h="173736">
                <a:tc>
                  <a:txBody>
                    <a:bodyPr/>
                    <a:lstStyle/>
                    <a:p>
                      <a:pPr algn="l"/>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gridSpan="2">
                  <a:txBody>
                    <a:bodyPr/>
                    <a:lstStyle/>
                    <a:p>
                      <a:pPr algn="ctr"/>
                      <a:r>
                        <a:rPr lang="en-US" sz="800" b="1" i="0" u="none" dirty="0">
                          <a:solidFill>
                            <a:srgbClr val="FFFFFF"/>
                          </a:solidFill>
                          <a:latin typeface="+mn-lt"/>
                        </a:rPr>
                        <a:t>Office Location</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7325F"/>
                    </a:solidFill>
                  </a:tcPr>
                </a:tc>
                <a:tc hMerge="1">
                  <a:txBody>
                    <a:bodyPr/>
                    <a:lstStyle/>
                    <a:p>
                      <a:pPr algn="ctr"/>
                      <a:endParaRPr lang="en-US" sz="1000" b="1" i="0" u="none" dirty="0">
                        <a:solidFill>
                          <a:srgbClr val="FFFFFF"/>
                        </a:solidFill>
                        <a:latin typeface="Arial"/>
                      </a:endParaRP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algn="ct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tc gridSpan="2">
                  <a:txBody>
                    <a:bodyPr/>
                    <a:lstStyle/>
                    <a:p>
                      <a:pPr algn="ctr"/>
                      <a:r>
                        <a:rPr lang="en-US" sz="800" b="1" i="0" u="none" dirty="0">
                          <a:solidFill>
                            <a:srgbClr val="FFFFFF"/>
                          </a:solidFill>
                          <a:latin typeface="+mn-lt"/>
                        </a:rPr>
                        <a:t>Project</a:t>
                      </a:r>
                      <a:r>
                        <a:rPr lang="en-US" sz="800" b="1" i="0" u="none" baseline="0" dirty="0">
                          <a:solidFill>
                            <a:srgbClr val="FFFFFF"/>
                          </a:solidFill>
                          <a:latin typeface="+mn-lt"/>
                        </a:rPr>
                        <a:t> CH*</a:t>
                      </a: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9050" cap="flat" cmpd="sng" algn="ctr">
                      <a:solidFill>
                        <a:schemeClr val="bg1"/>
                      </a:solidFill>
                      <a:prstDash val="solid"/>
                      <a:round/>
                      <a:headEnd type="none" w="med" len="med"/>
                      <a:tailEnd type="none" w="med" len="med"/>
                    </a:lnB>
                    <a:solidFill>
                      <a:srgbClr val="07325F"/>
                    </a:solidFill>
                  </a:tcPr>
                </a:tc>
                <a:tc hMerge="1">
                  <a:txBody>
                    <a:bodyPr/>
                    <a:lstStyle/>
                    <a:p>
                      <a:pPr algn="ctr"/>
                      <a:endParaRPr lang="en-US" sz="1000" b="1" i="0" u="none" dirty="0">
                        <a:solidFill>
                          <a:srgbClr val="FFFFFF"/>
                        </a:solidFill>
                        <a:latin typeface="Arial"/>
                      </a:endParaRP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38100" cap="flat" cmpd="sng" algn="ctr">
                      <a:solidFill>
                        <a:schemeClr val="lt1">
                          <a:alpha val="0"/>
                        </a:schemeClr>
                      </a:solidFill>
                      <a:prstDash val="solid"/>
                      <a:round/>
                      <a:headEnd type="none" w="med" len="med"/>
                      <a:tailEnd type="none" w="med" len="med"/>
                    </a:lnB>
                    <a:solidFill>
                      <a:srgbClr val="07325F"/>
                    </a:solidFill>
                  </a:tcPr>
                </a:tc>
                <a:extLst>
                  <a:ext uri="{0D108BD9-81ED-4DB2-BD59-A6C34878D82A}">
                    <a16:rowId xmlns:a16="http://schemas.microsoft.com/office/drawing/2014/main" val="10000"/>
                  </a:ext>
                </a:extLst>
              </a:tr>
              <a:tr h="1737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i="0" u="none" dirty="0">
                          <a:solidFill>
                            <a:srgbClr val="FFFFFF"/>
                          </a:solidFill>
                          <a:latin typeface="+mn-lt"/>
                        </a:rPr>
                        <a:t>Firm Name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City</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State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Fund</a:t>
                      </a:r>
                      <a:r>
                        <a:rPr lang="en-US" sz="800" b="1" i="0" u="none" baseline="0" dirty="0">
                          <a:solidFill>
                            <a:srgbClr val="FFFFFF"/>
                          </a:solidFill>
                          <a:latin typeface="+mn-lt"/>
                        </a:rPr>
                        <a:t> Size</a:t>
                      </a:r>
                      <a:endParaRPr lang="en-US" sz="800" b="1" i="0" u="none" dirty="0">
                        <a:solidFill>
                          <a:srgbClr val="FFFFFF"/>
                        </a:solidFill>
                        <a:latin typeface="+mn-lt"/>
                      </a:endParaRP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b="1" i="0" u="none" dirty="0">
                          <a:solidFill>
                            <a:srgbClr val="FFFFFF"/>
                          </a:solidFill>
                          <a:latin typeface="+mn-lt"/>
                        </a:rPr>
                        <a:t>Vintage</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38100" cap="flat" cmpd="sng" algn="ctr">
                      <a:solidFill>
                        <a:schemeClr val="lt1">
                          <a:alpha val="0"/>
                        </a:schemeClr>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CIP</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tc>
                  <a:txBody>
                    <a:bodyPr/>
                    <a:lstStyle/>
                    <a:p>
                      <a:pPr algn="ctr"/>
                      <a:r>
                        <a:rPr lang="en-US" sz="800" b="1" i="0" u="none" dirty="0">
                          <a:solidFill>
                            <a:srgbClr val="FFFFFF"/>
                          </a:solidFill>
                          <a:latin typeface="+mn-lt"/>
                        </a:rPr>
                        <a:t>IOI</a:t>
                      </a:r>
                    </a:p>
                  </a:txBody>
                  <a:tcPr marL="0" marR="0"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chemeClr val="bg1"/>
                      </a:solidFill>
                      <a:prstDash val="solid"/>
                      <a:round/>
                      <a:headEnd type="none" w="med" len="med"/>
                      <a:tailEnd type="none" w="med" len="med"/>
                    </a:lnT>
                    <a:lnB w="9525" cap="flat" cmpd="sng" algn="ctr">
                      <a:solidFill>
                        <a:srgbClr val="E5E5E5">
                          <a:alpha val="0"/>
                        </a:srgbClr>
                      </a:solidFill>
                      <a:prstDash val="solid"/>
                      <a:round/>
                      <a:headEnd type="none" w="med" len="med"/>
                      <a:tailEnd type="none" w="med" len="med"/>
                    </a:lnB>
                    <a:solidFill>
                      <a:srgbClr val="07325F"/>
                    </a:solidFill>
                  </a:tcPr>
                </a:tc>
                <a:extLst>
                  <a:ext uri="{0D108BD9-81ED-4DB2-BD59-A6C34878D82A}">
                    <a16:rowId xmlns:a16="http://schemas.microsoft.com/office/drawing/2014/main" val="10001"/>
                  </a:ext>
                </a:extLst>
              </a:tr>
              <a:tr h="164592">
                <a:tc>
                  <a:txBody>
                    <a:bodyPr/>
                    <a:lstStyle/>
                    <a:p>
                      <a:pPr algn="l" rtl="0" fontAlgn="b"/>
                      <a:r>
                        <a:rPr lang="en-US" sz="800" b="0" i="0" u="none" strike="noStrike" dirty="0" err="1">
                          <a:solidFill>
                            <a:srgbClr val="000000"/>
                          </a:solidFill>
                          <a:effectLst/>
                          <a:latin typeface="Tahoma" panose="020B0604030504040204" pitchFamily="34" charset="0"/>
                        </a:rPr>
                        <a:t>Ridgemont</a:t>
                      </a:r>
                      <a:r>
                        <a:rPr lang="en-US" sz="800" b="0" i="0" u="none" strike="noStrike" dirty="0">
                          <a:solidFill>
                            <a:srgbClr val="000000"/>
                          </a:solidFill>
                          <a:effectLst/>
                          <a:latin typeface="Tahoma" panose="020B0604030504040204" pitchFamily="34" charset="0"/>
                        </a:rPr>
                        <a:t> Equity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Charlotte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995</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alpha val="0"/>
                        </a:srgbClr>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2"/>
                  </a:ext>
                </a:extLst>
              </a:tr>
              <a:tr h="164592">
                <a:tc>
                  <a:txBody>
                    <a:bodyPr/>
                    <a:lstStyle/>
                    <a:p>
                      <a:pPr algn="l" rtl="0" fontAlgn="b"/>
                      <a:r>
                        <a:rPr lang="en-US" sz="800" b="0" i="0" u="none" strike="noStrike" dirty="0">
                          <a:solidFill>
                            <a:srgbClr val="000000"/>
                          </a:solidFill>
                          <a:effectLst/>
                          <a:latin typeface="Tahoma" panose="020B0604030504040204" pitchFamily="34" charset="0"/>
                        </a:rPr>
                        <a:t>Riordan, Lewis &amp; Haden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Los Angeles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380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3"/>
                  </a:ext>
                </a:extLst>
              </a:tr>
              <a:tr h="164592">
                <a:tc>
                  <a:txBody>
                    <a:bodyPr/>
                    <a:lstStyle/>
                    <a:p>
                      <a:pPr algn="l" rtl="0" fontAlgn="b"/>
                      <a:r>
                        <a:rPr lang="en-US" sz="800" b="0" i="0" u="none" strike="noStrike" dirty="0">
                          <a:solidFill>
                            <a:srgbClr val="000000"/>
                          </a:solidFill>
                          <a:effectLst/>
                          <a:latin typeface="Tahoma" panose="020B0604030504040204" pitchFamily="34" charset="0"/>
                        </a:rPr>
                        <a:t>Riverside Partners,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Boston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MA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561</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4"/>
                  </a:ext>
                </a:extLst>
              </a:tr>
              <a:tr h="164592">
                <a:tc>
                  <a:txBody>
                    <a:bodyPr/>
                    <a:lstStyle/>
                    <a:p>
                      <a:pPr algn="l" rtl="0" fontAlgn="b"/>
                      <a:r>
                        <a:rPr lang="en-US" sz="800" b="0" i="0" u="none" strike="noStrike" dirty="0">
                          <a:solidFill>
                            <a:srgbClr val="000000"/>
                          </a:solidFill>
                          <a:effectLst/>
                          <a:latin typeface="Tahoma" panose="020B0604030504040204" pitchFamily="34" charset="0"/>
                        </a:rPr>
                        <a:t>Sentinel Capital Partners,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1300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5"/>
                  </a:ext>
                </a:extLst>
              </a:tr>
              <a:tr h="164592">
                <a:tc>
                  <a:txBody>
                    <a:bodyPr/>
                    <a:lstStyle/>
                    <a:p>
                      <a:pPr algn="l" rtl="0" fontAlgn="b"/>
                      <a:r>
                        <a:rPr lang="en-US" sz="800" b="0" i="0" u="none" strike="noStrike" dirty="0" err="1">
                          <a:solidFill>
                            <a:srgbClr val="000000"/>
                          </a:solidFill>
                          <a:effectLst/>
                          <a:latin typeface="Tahoma" panose="020B0604030504040204" pitchFamily="34" charset="0"/>
                        </a:rPr>
                        <a:t>Serent</a:t>
                      </a:r>
                      <a:r>
                        <a:rPr lang="en-US" sz="800" b="0" i="0" u="none" strike="noStrike" dirty="0">
                          <a:solidFill>
                            <a:srgbClr val="000000"/>
                          </a:solidFill>
                          <a:effectLst/>
                          <a:latin typeface="Tahoma" panose="020B0604030504040204" pitchFamily="34" charset="0"/>
                        </a:rPr>
                        <a:t> Capital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San Francisco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CA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6"/>
                  </a:ext>
                </a:extLst>
              </a:tr>
              <a:tr h="164592">
                <a:tc>
                  <a:txBody>
                    <a:bodyPr/>
                    <a:lstStyle/>
                    <a:p>
                      <a:pPr algn="l" rtl="0" fontAlgn="b"/>
                      <a:r>
                        <a:rPr lang="en-US" sz="800" b="0" i="0" u="none" strike="noStrike" dirty="0">
                          <a:solidFill>
                            <a:srgbClr val="000000"/>
                          </a:solidFill>
                          <a:effectLst/>
                          <a:latin typeface="Tahoma" panose="020B0604030504040204" pitchFamily="34" charset="0"/>
                        </a:rPr>
                        <a:t>Silver Oak Services Partners,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Evanston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206</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7"/>
                  </a:ext>
                </a:extLst>
              </a:tr>
              <a:tr h="164592">
                <a:tc>
                  <a:txBody>
                    <a:bodyPr/>
                    <a:lstStyle/>
                    <a:p>
                      <a:pPr algn="l" rtl="0" fontAlgn="b"/>
                      <a:r>
                        <a:rPr lang="en-US" sz="800" b="0" i="0" u="none" strike="noStrike" dirty="0">
                          <a:solidFill>
                            <a:srgbClr val="000000"/>
                          </a:solidFill>
                          <a:effectLst/>
                          <a:latin typeface="Tahoma" panose="020B0604030504040204" pitchFamily="34" charset="0"/>
                        </a:rPr>
                        <a:t>Snow Phipps Group,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900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8"/>
                  </a:ext>
                </a:extLst>
              </a:tr>
              <a:tr h="164592">
                <a:tc>
                  <a:txBody>
                    <a:bodyPr/>
                    <a:lstStyle/>
                    <a:p>
                      <a:pPr algn="l" rtl="0" fontAlgn="b"/>
                      <a:r>
                        <a:rPr lang="en-US" sz="800" b="0" i="0" u="none" strike="noStrike" dirty="0">
                          <a:solidFill>
                            <a:srgbClr val="000000"/>
                          </a:solidFill>
                          <a:effectLst/>
                          <a:latin typeface="Tahoma" panose="020B0604030504040204" pitchFamily="34" charset="0"/>
                        </a:rPr>
                        <a:t>Sorenson Capital Partners, L.P.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Lehi</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UT</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400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2014</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09"/>
                  </a:ext>
                </a:extLst>
              </a:tr>
              <a:tr h="164592">
                <a:tc>
                  <a:txBody>
                    <a:bodyPr/>
                    <a:lstStyle/>
                    <a:p>
                      <a:pPr algn="l" rtl="0" fontAlgn="b"/>
                      <a:r>
                        <a:rPr lang="en-US" sz="800" b="0" i="0" u="none" strike="noStrike" dirty="0">
                          <a:solidFill>
                            <a:srgbClr val="000000"/>
                          </a:solidFill>
                          <a:effectLst/>
                          <a:latin typeface="Tahoma" panose="020B0604030504040204" pitchFamily="34" charset="0"/>
                        </a:rPr>
                        <a:t>Spire Capital Partners, L.P.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333</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0"/>
                  </a:ext>
                </a:extLst>
              </a:tr>
              <a:tr h="164592">
                <a:tc>
                  <a:txBody>
                    <a:bodyPr/>
                    <a:lstStyle/>
                    <a:p>
                      <a:pPr algn="l" rtl="0" fontAlgn="b"/>
                      <a:r>
                        <a:rPr lang="en-US" sz="800" b="0" i="0" u="none" strike="noStrike" dirty="0">
                          <a:solidFill>
                            <a:srgbClr val="000000"/>
                          </a:solidFill>
                          <a:effectLst/>
                          <a:latin typeface="Tahoma" panose="020B0604030504040204" pitchFamily="34" charset="0"/>
                        </a:rPr>
                        <a:t>Steel Partners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1000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2015</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1"/>
                  </a:ext>
                </a:extLst>
              </a:tr>
              <a:tr h="164592">
                <a:tc>
                  <a:txBody>
                    <a:bodyPr/>
                    <a:lstStyle/>
                    <a:p>
                      <a:pPr algn="l" rtl="0" fontAlgn="b"/>
                      <a:r>
                        <a:rPr lang="en-US" sz="800" b="0" i="0" u="none" strike="noStrike" dirty="0">
                          <a:solidFill>
                            <a:srgbClr val="000000"/>
                          </a:solidFill>
                          <a:effectLst/>
                          <a:latin typeface="Tahoma" panose="020B0604030504040204" pitchFamily="34" charset="0"/>
                        </a:rPr>
                        <a:t>Sterling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Chicago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917</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2"/>
                  </a:ext>
                </a:extLst>
              </a:tr>
              <a:tr h="164592">
                <a:tc>
                  <a:txBody>
                    <a:bodyPr/>
                    <a:lstStyle/>
                    <a:p>
                      <a:pPr algn="l" rtl="0" fontAlgn="b"/>
                      <a:r>
                        <a:rPr lang="en-US" sz="800" b="0" i="0" u="none" strike="noStrike" dirty="0">
                          <a:solidFill>
                            <a:srgbClr val="000000"/>
                          </a:solidFill>
                          <a:effectLst/>
                          <a:latin typeface="Tahoma" panose="020B0604030504040204" pitchFamily="34" charset="0"/>
                        </a:rPr>
                        <a:t>Tailwind Capital Group,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1050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3"/>
                  </a:ext>
                </a:extLst>
              </a:tr>
              <a:tr h="164592">
                <a:tc>
                  <a:txBody>
                    <a:bodyPr/>
                    <a:lstStyle/>
                    <a:p>
                      <a:pPr algn="l" rtl="0" fontAlgn="b"/>
                      <a:r>
                        <a:rPr lang="en-US" sz="800" b="0" i="0" u="none" strike="noStrike" dirty="0">
                          <a:solidFill>
                            <a:srgbClr val="000000"/>
                          </a:solidFill>
                          <a:effectLst/>
                          <a:latin typeface="Tahoma" panose="020B0604030504040204" pitchFamily="34" charset="0"/>
                        </a:rPr>
                        <a:t>The Edgewater Funds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Chicago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714</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2011</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4"/>
                  </a:ext>
                </a:extLst>
              </a:tr>
              <a:tr h="164592">
                <a:tc>
                  <a:txBody>
                    <a:bodyPr/>
                    <a:lstStyle/>
                    <a:p>
                      <a:pPr algn="l" rtl="0" fontAlgn="b"/>
                      <a:r>
                        <a:rPr lang="en-US" sz="800" b="0" i="0" u="none" strike="noStrike" dirty="0">
                          <a:solidFill>
                            <a:srgbClr val="000000"/>
                          </a:solidFill>
                          <a:effectLst/>
                          <a:latin typeface="Tahoma" panose="020B0604030504040204" pitchFamily="34" charset="0"/>
                        </a:rPr>
                        <a:t>The Halifax Group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Washington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DC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650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5"/>
                  </a:ext>
                </a:extLst>
              </a:tr>
              <a:tr h="164592">
                <a:tc>
                  <a:txBody>
                    <a:bodyPr/>
                    <a:lstStyle/>
                    <a:p>
                      <a:pPr algn="l" rtl="0" fontAlgn="b"/>
                      <a:r>
                        <a:rPr lang="en-US" sz="800" b="0" i="0" u="none" strike="noStrike" dirty="0">
                          <a:solidFill>
                            <a:srgbClr val="000000"/>
                          </a:solidFill>
                          <a:effectLst/>
                          <a:latin typeface="Tahoma" panose="020B0604030504040204" pitchFamily="34" charset="0"/>
                        </a:rPr>
                        <a:t>The Pritzker Group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Chicago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1000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6"/>
                  </a:ext>
                </a:extLst>
              </a:tr>
              <a:tr h="164592">
                <a:tc>
                  <a:txBody>
                    <a:bodyPr/>
                    <a:lstStyle/>
                    <a:p>
                      <a:pPr algn="l" rtl="0" fontAlgn="b"/>
                      <a:r>
                        <a:rPr lang="en-US" sz="800" b="0" i="0" u="none" strike="noStrike" dirty="0">
                          <a:solidFill>
                            <a:srgbClr val="000000"/>
                          </a:solidFill>
                          <a:effectLst/>
                          <a:latin typeface="Tahoma" panose="020B0604030504040204" pitchFamily="34" charset="0"/>
                        </a:rPr>
                        <a:t>The Riverside Company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1500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7"/>
                  </a:ext>
                </a:extLst>
              </a:tr>
              <a:tr h="164592">
                <a:tc>
                  <a:txBody>
                    <a:bodyPr/>
                    <a:lstStyle/>
                    <a:p>
                      <a:pPr algn="l" rtl="0" fontAlgn="b"/>
                      <a:r>
                        <a:rPr lang="en-US" sz="800" b="0" i="0" u="none" strike="noStrike" dirty="0" err="1">
                          <a:solidFill>
                            <a:srgbClr val="000000"/>
                          </a:solidFill>
                          <a:effectLst/>
                          <a:latin typeface="Tahoma" panose="020B0604030504040204" pitchFamily="34" charset="0"/>
                        </a:rPr>
                        <a:t>Trilantic</a:t>
                      </a:r>
                      <a:r>
                        <a:rPr lang="en-US" sz="800" b="0" i="0" u="none" strike="noStrike" dirty="0">
                          <a:solidFill>
                            <a:srgbClr val="000000"/>
                          </a:solidFill>
                          <a:effectLst/>
                          <a:latin typeface="Tahoma" panose="020B0604030504040204" pitchFamily="34" charset="0"/>
                        </a:rPr>
                        <a:t> Capital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2188</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8"/>
                  </a:ext>
                </a:extLst>
              </a:tr>
              <a:tr h="164592">
                <a:tc>
                  <a:txBody>
                    <a:bodyPr/>
                    <a:lstStyle/>
                    <a:p>
                      <a:pPr algn="l" rtl="0" fontAlgn="b"/>
                      <a:r>
                        <a:rPr lang="en-US" sz="800" b="0" i="0" u="none" strike="noStrike" dirty="0">
                          <a:solidFill>
                            <a:srgbClr val="000000"/>
                          </a:solidFill>
                          <a:effectLst/>
                          <a:latin typeface="Tahoma" panose="020B0604030504040204" pitchFamily="34" charset="0"/>
                        </a:rPr>
                        <a:t>TZP Group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565</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2017</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19"/>
                  </a:ext>
                </a:extLst>
              </a:tr>
              <a:tr h="164592">
                <a:tc>
                  <a:txBody>
                    <a:bodyPr/>
                    <a:lstStyle/>
                    <a:p>
                      <a:pPr algn="l" rtl="0" fontAlgn="b"/>
                      <a:r>
                        <a:rPr lang="en-US" sz="800" b="0" i="0" u="none" strike="noStrike" dirty="0" err="1">
                          <a:solidFill>
                            <a:srgbClr val="000000"/>
                          </a:solidFill>
                          <a:effectLst/>
                          <a:latin typeface="Tahoma" panose="020B0604030504040204" pitchFamily="34" charset="0"/>
                        </a:rPr>
                        <a:t>Vestar</a:t>
                      </a:r>
                      <a:r>
                        <a:rPr lang="en-US" sz="800" b="0" i="0" u="none" strike="noStrike" dirty="0">
                          <a:solidFill>
                            <a:srgbClr val="000000"/>
                          </a:solidFill>
                          <a:effectLst/>
                          <a:latin typeface="Tahoma" panose="020B0604030504040204" pitchFamily="34" charset="0"/>
                        </a:rPr>
                        <a:t> Capital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830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0"/>
                  </a:ext>
                </a:extLst>
              </a:tr>
              <a:tr h="164592">
                <a:tc>
                  <a:txBody>
                    <a:bodyPr/>
                    <a:lstStyle/>
                    <a:p>
                      <a:pPr algn="l" rtl="0" fontAlgn="b"/>
                      <a:r>
                        <a:rPr lang="en-US" sz="800" b="0" i="0" u="none" strike="noStrike" dirty="0">
                          <a:solidFill>
                            <a:srgbClr val="000000"/>
                          </a:solidFill>
                          <a:effectLst/>
                          <a:latin typeface="Tahoma" panose="020B0604030504040204" pitchFamily="34" charset="0"/>
                        </a:rPr>
                        <a:t>Victory Park Capital Advisors,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Chicago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480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2010</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2031113626"/>
                  </a:ext>
                </a:extLst>
              </a:tr>
              <a:tr h="164592">
                <a:tc>
                  <a:txBody>
                    <a:bodyPr/>
                    <a:lstStyle/>
                    <a:p>
                      <a:pPr algn="l" rtl="0" fontAlgn="b"/>
                      <a:r>
                        <a:rPr lang="en-US" sz="800" b="0" i="0" u="none" strike="noStrike" dirty="0" err="1">
                          <a:solidFill>
                            <a:srgbClr val="000000"/>
                          </a:solidFill>
                          <a:effectLst/>
                          <a:latin typeface="Tahoma" panose="020B0604030504040204" pitchFamily="34" charset="0"/>
                        </a:rPr>
                        <a:t>Waud</a:t>
                      </a:r>
                      <a:r>
                        <a:rPr lang="en-US" sz="800" b="0" i="0" u="none" strike="noStrike" dirty="0">
                          <a:solidFill>
                            <a:srgbClr val="000000"/>
                          </a:solidFill>
                          <a:effectLst/>
                          <a:latin typeface="Tahoma" panose="020B0604030504040204" pitchFamily="34" charset="0"/>
                        </a:rPr>
                        <a:t> Capital Partners, LLC</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Chicago</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IL</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1056</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2016</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2194409790"/>
                  </a:ext>
                </a:extLst>
              </a:tr>
              <a:tr h="164592">
                <a:tc>
                  <a:txBody>
                    <a:bodyPr/>
                    <a:lstStyle/>
                    <a:p>
                      <a:pPr algn="l" rtl="0" fontAlgn="b"/>
                      <a:r>
                        <a:rPr lang="en-US" sz="800" b="0" i="0" u="none" strike="noStrike" dirty="0" err="1">
                          <a:solidFill>
                            <a:srgbClr val="000000"/>
                          </a:solidFill>
                          <a:effectLst/>
                          <a:latin typeface="Tahoma" panose="020B0604030504040204" pitchFamily="34" charset="0"/>
                        </a:rPr>
                        <a:t>WestView</a:t>
                      </a:r>
                      <a:r>
                        <a:rPr lang="en-US" sz="800" b="0" i="0" u="none" strike="noStrike" dirty="0">
                          <a:solidFill>
                            <a:srgbClr val="000000"/>
                          </a:solidFill>
                          <a:effectLst/>
                          <a:latin typeface="Tahoma" panose="020B0604030504040204" pitchFamily="34" charset="0"/>
                        </a:rPr>
                        <a:t> Capital Partners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Boston</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MA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430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2013</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1"/>
                  </a:ext>
                </a:extLst>
              </a:tr>
              <a:tr h="164592">
                <a:tc>
                  <a:txBody>
                    <a:bodyPr/>
                    <a:lstStyle/>
                    <a:p>
                      <a:pPr algn="l" rtl="0" fontAlgn="b"/>
                      <a:r>
                        <a:rPr lang="en-US" sz="800" b="0" i="0" u="none" strike="noStrike" dirty="0" err="1">
                          <a:solidFill>
                            <a:srgbClr val="000000"/>
                          </a:solidFill>
                          <a:effectLst/>
                          <a:latin typeface="Tahoma" panose="020B0604030504040204" pitchFamily="34" charset="0"/>
                        </a:rPr>
                        <a:t>Westwind</a:t>
                      </a:r>
                      <a:r>
                        <a:rPr lang="en-US" sz="800" b="0" i="0" u="none" strike="noStrike" dirty="0">
                          <a:solidFill>
                            <a:srgbClr val="000000"/>
                          </a:solidFill>
                          <a:effectLst/>
                          <a:latin typeface="Tahoma" panose="020B0604030504040204" pitchFamily="34" charset="0"/>
                        </a:rPr>
                        <a:t> Investors, LP</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Incline Village</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NV</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500</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NA</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0022"/>
                  </a:ext>
                </a:extLst>
              </a:tr>
              <a:tr h="164592">
                <a:tc>
                  <a:txBody>
                    <a:bodyPr/>
                    <a:lstStyle/>
                    <a:p>
                      <a:pPr algn="l" rtl="0" fontAlgn="b"/>
                      <a:r>
                        <a:rPr lang="en-US" sz="800" b="0" i="0" u="none" strike="noStrike" dirty="0">
                          <a:solidFill>
                            <a:srgbClr val="000000"/>
                          </a:solidFill>
                          <a:effectLst/>
                          <a:latin typeface="Tahoma" panose="020B0604030504040204" pitchFamily="34" charset="0"/>
                        </a:rPr>
                        <a:t>Wicks Group of Companies</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l" rtl="0" fontAlgn="b"/>
                      <a:r>
                        <a:rPr lang="en-US" sz="800" b="0" i="0" u="none" strike="noStrike" dirty="0">
                          <a:solidFill>
                            <a:srgbClr val="000000"/>
                          </a:solidFill>
                          <a:effectLst/>
                          <a:latin typeface="Tahoma" panose="020B0604030504040204" pitchFamily="34" charset="0"/>
                        </a:rPr>
                        <a:t>New York</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NY</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r" rtl="0" fontAlgn="b"/>
                      <a:r>
                        <a:rPr lang="en-US" sz="800" b="0" i="0" u="none" strike="noStrike" dirty="0">
                          <a:solidFill>
                            <a:srgbClr val="000000"/>
                          </a:solidFill>
                          <a:effectLst/>
                          <a:latin typeface="Tahoma" panose="020B0604030504040204" pitchFamily="34" charset="0"/>
                        </a:rPr>
                        <a:t>414</a:t>
                      </a:r>
                    </a:p>
                  </a:txBody>
                  <a:tcPr marL="0" marR="85725"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2012</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x</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tc>
                  <a:txBody>
                    <a:bodyPr/>
                    <a:lstStyle/>
                    <a:p>
                      <a:pPr algn="ctr" rtl="0" fontAlgn="b"/>
                      <a:r>
                        <a:rPr lang="en-US" sz="800" b="0" i="0" u="none" strike="noStrike" dirty="0">
                          <a:solidFill>
                            <a:srgbClr val="000000"/>
                          </a:solidFill>
                          <a:effectLst/>
                          <a:latin typeface="Tahoma" panose="020B0604030504040204" pitchFamily="34" charset="0"/>
                        </a:rPr>
                        <a:t> </a:t>
                      </a:r>
                    </a:p>
                  </a:txBody>
                  <a:tcPr marL="0" marR="0" marT="0" marB="0"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9525" cap="flat" cmpd="sng" algn="ctr">
                      <a:solidFill>
                        <a:srgbClr val="E5E5E5"/>
                      </a:solidFill>
                      <a:prstDash val="solid"/>
                      <a:round/>
                      <a:headEnd type="none" w="med" len="med"/>
                      <a:tailEnd type="none" w="med" len="med"/>
                    </a:lnT>
                    <a:lnB w="9525" cap="flat" cmpd="sng" algn="ctr">
                      <a:solidFill>
                        <a:srgbClr val="E5E5E5"/>
                      </a:solidFill>
                      <a:prstDash val="solid"/>
                      <a:round/>
                      <a:headEnd type="none" w="med" len="med"/>
                      <a:tailEnd type="none" w="med" len="med"/>
                    </a:lnB>
                    <a:noFill/>
                  </a:tcPr>
                </a:tc>
                <a:extLst>
                  <a:ext uri="{0D108BD9-81ED-4DB2-BD59-A6C34878D82A}">
                    <a16:rowId xmlns:a16="http://schemas.microsoft.com/office/drawing/2014/main" val="1528386273"/>
                  </a:ext>
                </a:extLst>
              </a:tr>
            </a:tbl>
          </a:graphicData>
        </a:graphic>
      </p:graphicFrame>
      <p:sp>
        <p:nvSpPr>
          <p:cNvPr id="64" name="Rectangle 63"/>
          <p:cNvSpPr/>
          <p:nvPr/>
        </p:nvSpPr>
        <p:spPr>
          <a:xfrm>
            <a:off x="5525770" y="1814990"/>
            <a:ext cx="3383280" cy="733534"/>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Spire Capital Partners, L.P.</a:t>
            </a:r>
          </a:p>
          <a:p>
            <a:pPr marL="173038" indent="-173038">
              <a:spcAft>
                <a:spcPts val="100"/>
              </a:spcAft>
            </a:pPr>
            <a:r>
              <a:rPr lang="en-US" sz="800" dirty="0">
                <a:solidFill>
                  <a:schemeClr val="tx1"/>
                </a:solidFill>
              </a:rPr>
              <a:t>Contact: Sean White</a:t>
            </a:r>
          </a:p>
          <a:p>
            <a:pPr marL="114300" indent="-114300" defTabSz="855663" fontAlgn="base">
              <a:spcBef>
                <a:spcPct val="0"/>
              </a:spcBef>
              <a:spcAft>
                <a:spcPct val="0"/>
              </a:spcAft>
              <a:buFont typeface="Wingdings" pitchFamily="2" charset="2"/>
              <a:buChar char="§"/>
            </a:pPr>
            <a:r>
              <a:rPr lang="en-US" sz="800" dirty="0">
                <a:solidFill>
                  <a:srgbClr val="000000"/>
                </a:solidFill>
              </a:rPr>
              <a:t>Currently invested in Performance Assessment Network, a provider of talent management and hiring solutions for corporate and </a:t>
            </a:r>
            <a:br>
              <a:rPr lang="en-US" sz="800" dirty="0">
                <a:solidFill>
                  <a:srgbClr val="000000"/>
                </a:solidFill>
              </a:rPr>
            </a:br>
            <a:r>
              <a:rPr lang="en-US" sz="800" dirty="0">
                <a:solidFill>
                  <a:srgbClr val="000000"/>
                </a:solidFill>
              </a:rPr>
              <a:t>public clients</a:t>
            </a:r>
          </a:p>
        </p:txBody>
      </p:sp>
      <p:grpSp>
        <p:nvGrpSpPr>
          <p:cNvPr id="68" name="Group 67"/>
          <p:cNvGrpSpPr/>
          <p:nvPr/>
        </p:nvGrpSpPr>
        <p:grpSpPr>
          <a:xfrm>
            <a:off x="1987930" y="6464196"/>
            <a:ext cx="6921120" cy="144523"/>
            <a:chOff x="1208076" y="6544686"/>
            <a:chExt cx="6921120" cy="144523"/>
          </a:xfrm>
        </p:grpSpPr>
        <p:pic>
          <p:nvPicPr>
            <p:cNvPr id="69"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448269" y="6544686"/>
              <a:ext cx="149208" cy="144523"/>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69"/>
            <p:cNvSpPr txBox="1"/>
            <p:nvPr/>
          </p:nvSpPr>
          <p:spPr>
            <a:xfrm>
              <a:off x="1208076" y="6566189"/>
              <a:ext cx="6921120" cy="123020"/>
            </a:xfrm>
            <a:prstGeom prst="rect">
              <a:avLst/>
            </a:prstGeom>
            <a:noFill/>
          </p:spPr>
          <p:txBody>
            <a:bodyPr vert="horz" wrap="square" lIns="0" tIns="0" rIns="0" bIns="0" rtlCol="0" anchor="t">
              <a:noAutofit/>
            </a:bodyPr>
            <a:lstStyle/>
            <a:p>
              <a:pPr marL="177800" indent="-177800"/>
              <a:r>
                <a:rPr lang="en-US" sz="700" i="1" dirty="0">
                  <a:solidFill>
                    <a:srgbClr val="000000"/>
                  </a:solidFill>
                </a:rPr>
                <a:t>Note:       Indicates Lincoln has sold a business to or for the firm</a:t>
              </a:r>
            </a:p>
            <a:p>
              <a:pPr marL="177800" indent="-177800"/>
              <a:r>
                <a:rPr lang="en-US" sz="700" i="1" dirty="0">
                  <a:solidFill>
                    <a:srgbClr val="000000"/>
                  </a:solidFill>
                </a:rPr>
                <a:t>	   *    Project Counting House is an active s</a:t>
              </a:r>
              <a:r>
                <a:rPr lang="en-US" sz="700" dirty="0">
                  <a:solidFill>
                    <a:srgbClr val="000000"/>
                  </a:solidFill>
                  <a:latin typeface="Arial"/>
                  <a:cs typeface="Times New Roman" pitchFamily="18" charset="0"/>
                </a:rPr>
                <a:t>ell-side process for a provider of finance and accounting staffing and consulting services</a:t>
              </a:r>
            </a:p>
          </p:txBody>
        </p:sp>
      </p:grpSp>
      <p:sp>
        <p:nvSpPr>
          <p:cNvPr id="71" name="Rectangle 70"/>
          <p:cNvSpPr/>
          <p:nvPr/>
        </p:nvSpPr>
        <p:spPr>
          <a:xfrm>
            <a:off x="5525770" y="4410514"/>
            <a:ext cx="3383280" cy="869469"/>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Wicks Group of Companies</a:t>
            </a:r>
          </a:p>
          <a:p>
            <a:pPr marL="173038" indent="-173038">
              <a:spcAft>
                <a:spcPts val="100"/>
              </a:spcAft>
            </a:pPr>
            <a:r>
              <a:rPr lang="en-US" sz="800" dirty="0">
                <a:solidFill>
                  <a:schemeClr val="tx1"/>
                </a:solidFill>
              </a:rPr>
              <a:t>Contact: Tom Kearney</a:t>
            </a:r>
          </a:p>
          <a:p>
            <a:pPr marL="173038" indent="-173038">
              <a:spcAft>
                <a:spcPts val="100"/>
              </a:spcAft>
              <a:buClr>
                <a:srgbClr val="07325F"/>
              </a:buClr>
              <a:buSzPct val="100000"/>
              <a:buFont typeface="Wingdings"/>
              <a:buChar char="§"/>
            </a:pPr>
            <a:r>
              <a:rPr lang="en-US" sz="800" dirty="0">
                <a:solidFill>
                  <a:schemeClr val="tx1"/>
                </a:solidFill>
              </a:rPr>
              <a:t>Investment in Antenna International, a leader in the production and delivery of educational content, and in Argyle Executive Forum, a provider of C-level executive summits for Fortune 500 businesses</a:t>
            </a:r>
          </a:p>
          <a:p>
            <a:pPr marL="173038" indent="-173038">
              <a:spcAft>
                <a:spcPts val="100"/>
              </a:spcAft>
              <a:buClr>
                <a:srgbClr val="07325F"/>
              </a:buClr>
              <a:buSzPct val="100000"/>
              <a:buFont typeface="Wingdings"/>
              <a:buChar char="§"/>
            </a:pPr>
            <a:r>
              <a:rPr lang="en-US" sz="800" dirty="0">
                <a:solidFill>
                  <a:srgbClr val="000000"/>
                </a:solidFill>
              </a:rPr>
              <a:t>Lincoln sold Standard Publishing Group for Wicks in 2015</a:t>
            </a:r>
          </a:p>
        </p:txBody>
      </p:sp>
      <p:sp>
        <p:nvSpPr>
          <p:cNvPr id="72" name="Rectangle 71"/>
          <p:cNvSpPr/>
          <p:nvPr/>
        </p:nvSpPr>
        <p:spPr>
          <a:xfrm>
            <a:off x="5525770" y="2675719"/>
            <a:ext cx="3383280" cy="882293"/>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The Riverside Company</a:t>
            </a:r>
          </a:p>
          <a:p>
            <a:pPr marL="173038" indent="-173038">
              <a:spcAft>
                <a:spcPts val="100"/>
              </a:spcAft>
            </a:pPr>
            <a:r>
              <a:rPr lang="en-US" sz="800" dirty="0">
                <a:solidFill>
                  <a:schemeClr val="tx1"/>
                </a:solidFill>
              </a:rPr>
              <a:t>Contact: Amy Margolis, Jeffrey Gordon and Peter Tsang</a:t>
            </a:r>
          </a:p>
          <a:p>
            <a:pPr marL="173038" indent="-173038">
              <a:spcAft>
                <a:spcPts val="100"/>
              </a:spcAft>
              <a:buClr>
                <a:srgbClr val="07325F"/>
              </a:buClr>
              <a:buSzPct val="100000"/>
              <a:buFont typeface="Wingdings"/>
              <a:buChar char="§"/>
            </a:pPr>
            <a:r>
              <a:rPr lang="en-US" sz="800" dirty="0">
                <a:solidFill>
                  <a:schemeClr val="tx1"/>
                </a:solidFill>
              </a:rPr>
              <a:t>Services is a core sector of focus; recently aggressive acquirer in </a:t>
            </a:r>
            <a:br>
              <a:rPr lang="en-US" sz="800" dirty="0">
                <a:solidFill>
                  <a:schemeClr val="tx1"/>
                </a:solidFill>
              </a:rPr>
            </a:br>
            <a:r>
              <a:rPr lang="en-US" sz="800" dirty="0">
                <a:solidFill>
                  <a:schemeClr val="tx1"/>
                </a:solidFill>
              </a:rPr>
              <a:t>this sector</a:t>
            </a:r>
          </a:p>
          <a:p>
            <a:pPr marL="173038" indent="-173038">
              <a:spcAft>
                <a:spcPts val="100"/>
              </a:spcAft>
              <a:buClr>
                <a:srgbClr val="07325F"/>
              </a:buClr>
              <a:buSzPct val="100000"/>
              <a:buFont typeface="Wingdings"/>
              <a:buChar char="§"/>
            </a:pPr>
            <a:r>
              <a:rPr lang="en-US" sz="800" dirty="0">
                <a:solidFill>
                  <a:schemeClr val="tx1"/>
                </a:solidFill>
              </a:rPr>
              <a:t>Lincoln has executed 10 transactions with The Riverside Company; currently under LOI to sell another services company for Riverside</a:t>
            </a:r>
          </a:p>
        </p:txBody>
      </p:sp>
      <p:sp>
        <p:nvSpPr>
          <p:cNvPr id="73" name="Rectangle 72"/>
          <p:cNvSpPr/>
          <p:nvPr/>
        </p:nvSpPr>
        <p:spPr>
          <a:xfrm>
            <a:off x="5525770" y="818326"/>
            <a:ext cx="3383280" cy="869469"/>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Sentinel Capital Partners, LLC</a:t>
            </a:r>
          </a:p>
          <a:p>
            <a:pPr marL="173038" indent="-173038">
              <a:spcAft>
                <a:spcPts val="100"/>
              </a:spcAft>
            </a:pPr>
            <a:r>
              <a:rPr lang="en-US" sz="800" dirty="0">
                <a:solidFill>
                  <a:schemeClr val="tx1"/>
                </a:solidFill>
              </a:rPr>
              <a:t>Contact: Luke Johnson</a:t>
            </a:r>
          </a:p>
          <a:p>
            <a:pPr marL="173038" indent="-173038">
              <a:spcAft>
                <a:spcPts val="100"/>
              </a:spcAft>
              <a:buClr>
                <a:srgbClr val="07325F"/>
              </a:buClr>
              <a:buSzPct val="100000"/>
              <a:buFont typeface="Wingdings"/>
              <a:buChar char="§"/>
            </a:pPr>
            <a:r>
              <a:rPr lang="en-US" sz="800" dirty="0">
                <a:solidFill>
                  <a:schemeClr val="tx1"/>
                </a:solidFill>
              </a:rPr>
              <a:t>Investment in Corporate Visions, a marketing and sales messaging and training provider and prior investment in Inscape Publishing, a content-rich corporate training solutions provider</a:t>
            </a:r>
          </a:p>
          <a:p>
            <a:pPr marL="173038" indent="-173038">
              <a:spcAft>
                <a:spcPts val="100"/>
              </a:spcAft>
              <a:buClr>
                <a:srgbClr val="07325F"/>
              </a:buClr>
              <a:buSzPct val="100000"/>
              <a:buFont typeface="Wingdings"/>
              <a:buChar char="§"/>
            </a:pPr>
            <a:r>
              <a:rPr lang="en-US" sz="800" dirty="0">
                <a:solidFill>
                  <a:schemeClr val="tx1"/>
                </a:solidFill>
              </a:rPr>
              <a:t>Lincoln sold Corporate Visions to Sentinel Capital Partners</a:t>
            </a:r>
          </a:p>
        </p:txBody>
      </p:sp>
      <p:sp>
        <p:nvSpPr>
          <p:cNvPr id="74" name="Rectangle 73"/>
          <p:cNvSpPr/>
          <p:nvPr/>
        </p:nvSpPr>
        <p:spPr>
          <a:xfrm>
            <a:off x="5525770" y="3685207"/>
            <a:ext cx="3383280" cy="598112"/>
          </a:xfrm>
          <a:prstGeom prst="rect">
            <a:avLst/>
          </a:prstGeom>
          <a:solidFill>
            <a:schemeClr val="bg1"/>
          </a:solidFill>
          <a:ln w="9525">
            <a:noFill/>
            <a:beve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nchorCtr="0">
            <a:spAutoFit/>
          </a:bodyPr>
          <a:lstStyle/>
          <a:p>
            <a:pPr marL="173038" indent="-173038">
              <a:spcAft>
                <a:spcPts val="100"/>
              </a:spcAft>
            </a:pPr>
            <a:r>
              <a:rPr lang="en-US" sz="800" b="1" dirty="0">
                <a:solidFill>
                  <a:schemeClr val="tx1"/>
                </a:solidFill>
              </a:rPr>
              <a:t>Trilantic Capital Partners</a:t>
            </a:r>
          </a:p>
          <a:p>
            <a:pPr marL="173038" indent="-173038">
              <a:spcAft>
                <a:spcPts val="100"/>
              </a:spcAft>
            </a:pPr>
            <a:r>
              <a:rPr lang="en-US" sz="800" dirty="0">
                <a:solidFill>
                  <a:schemeClr val="tx1"/>
                </a:solidFill>
              </a:rPr>
              <a:t>Contact: Jeremy Lynch</a:t>
            </a:r>
          </a:p>
          <a:p>
            <a:pPr marL="115888" indent="-115888" defTabSz="855663">
              <a:lnSpc>
                <a:spcPct val="95000"/>
              </a:lnSpc>
              <a:buClr>
                <a:srgbClr val="07325F"/>
              </a:buClr>
              <a:buFont typeface="Wingdings" pitchFamily="2" charset="2"/>
              <a:buChar char="§"/>
            </a:pPr>
            <a:r>
              <a:rPr lang="en-US" sz="800" dirty="0">
                <a:solidFill>
                  <a:srgbClr val="000000"/>
                </a:solidFill>
              </a:rPr>
              <a:t>Investment in Addison Search, a provider of professional staffing and direct hire services</a:t>
            </a:r>
          </a:p>
        </p:txBody>
      </p:sp>
      <p:pic>
        <p:nvPicPr>
          <p:cNvPr id="34"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155603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86144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449320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4656383"/>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351415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53509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171921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188239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04556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208743"/>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335097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3677327"/>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433003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481955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498273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69827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3024623"/>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318779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400367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416685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5145911"/>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5309095"/>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160596" y="2371919"/>
            <a:ext cx="149208" cy="144523"/>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emplates\_US\Lincoln International Logo Files\Lincoln International Logos\EPS files\LI Logo.emf"/>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r="72596"/>
          <a:stretch/>
        </p:blipFill>
        <p:spPr bwMode="auto">
          <a:xfrm>
            <a:off x="-351133" y="3840503"/>
            <a:ext cx="149208" cy="144523"/>
          </a:xfrm>
          <a:prstGeom prst="rect">
            <a:avLst/>
          </a:prstGeom>
          <a:noFill/>
          <a:extLst>
            <a:ext uri="{909E8E84-426E-40DD-AFC4-6F175D3DCCD1}">
              <a14:hiddenFill xmlns:a14="http://schemas.microsoft.com/office/drawing/2010/main">
                <a:solidFill>
                  <a:srgbClr val="FFFFFF"/>
                </a:solidFill>
              </a14:hiddenFill>
            </a:ext>
          </a:extLst>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28</a:t>
            </a:r>
          </a:p>
        </p:txBody>
      </p:sp>
    </p:spTree>
    <p:extLst>
      <p:ext uri="{BB962C8B-B14F-4D97-AF65-F5344CB8AC3E}">
        <p14:creationId xmlns:p14="http://schemas.microsoft.com/office/powerpoint/2010/main" val="6121090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Grp="1" noChangeArrowheads="1"/>
          </p:cNvSpPr>
          <p:nvPr>
            <p:ph type="title"/>
            <p:custDataLst>
              <p:tags r:id="rId1"/>
            </p:custDataLst>
          </p:nvPr>
        </p:nvSpPr>
        <p:spPr>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defTabSz="958850"/>
            <a:r>
              <a:rPr lang="en-US" kern="1200" dirty="0">
                <a:latin typeface="Garamond" pitchFamily="18" charset="0"/>
                <a:ea typeface="+mn-ea"/>
                <a:cs typeface="Arial" pitchFamily="34" charset="0"/>
              </a:rPr>
              <a:t>Selected Family Investment Offices</a:t>
            </a:r>
            <a:endParaRPr lang="en-US" sz="1200" kern="1200" dirty="0">
              <a:solidFill>
                <a:schemeClr val="bg1"/>
              </a:solidFill>
              <a:latin typeface="Garamond" pitchFamily="18" charset="0"/>
              <a:ea typeface="+mn-ea"/>
              <a:cs typeface="Arial" pitchFamily="34" charset="0"/>
            </a:endParaRPr>
          </a:p>
        </p:txBody>
      </p:sp>
      <p:grpSp>
        <p:nvGrpSpPr>
          <p:cNvPr id="25" name="Group 24"/>
          <p:cNvGrpSpPr/>
          <p:nvPr/>
        </p:nvGrpSpPr>
        <p:grpSpPr>
          <a:xfrm>
            <a:off x="1275812" y="6544686"/>
            <a:ext cx="5138460" cy="144523"/>
            <a:chOff x="1208076" y="6544686"/>
            <a:chExt cx="5138460" cy="144523"/>
          </a:xfrm>
        </p:grpSpPr>
        <p:pic>
          <p:nvPicPr>
            <p:cNvPr id="26" name="Picture 2" descr="H:\Templates\_US\Lincoln International Logo Files\Lincoln International Logos\EPS files\LI Logo.emf"/>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r="72596"/>
            <a:stretch/>
          </p:blipFill>
          <p:spPr bwMode="auto">
            <a:xfrm>
              <a:off x="1448269" y="6544686"/>
              <a:ext cx="149208" cy="14452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208076" y="6566189"/>
              <a:ext cx="5138460" cy="107722"/>
            </a:xfrm>
            <a:prstGeom prst="rect">
              <a:avLst/>
            </a:prstGeom>
            <a:noFill/>
          </p:spPr>
          <p:txBody>
            <a:bodyPr vert="horz" wrap="square" lIns="0" tIns="0" rIns="0" bIns="0" rtlCol="0" anchor="t">
              <a:noAutofit/>
            </a:bodyPr>
            <a:lstStyle/>
            <a:p>
              <a:pPr marL="177800" indent="-177800"/>
              <a:r>
                <a:rPr lang="en-US" sz="700" i="1" dirty="0">
                  <a:solidFill>
                    <a:srgbClr val="000000"/>
                  </a:solidFill>
                </a:rPr>
                <a:t>Note:       Indicates Lincoln has sold a business to or for the firm, or is currently engaged in a process for the firm</a:t>
              </a:r>
            </a:p>
          </p:txBody>
        </p:sp>
      </p:grpSp>
      <p:grpSp>
        <p:nvGrpSpPr>
          <p:cNvPr id="28" name="Group 27"/>
          <p:cNvGrpSpPr/>
          <p:nvPr/>
        </p:nvGrpSpPr>
        <p:grpSpPr>
          <a:xfrm>
            <a:off x="342900" y="1359428"/>
            <a:ext cx="8458872" cy="2468880"/>
            <a:chOff x="342900" y="1063332"/>
            <a:chExt cx="8458872" cy="2468880"/>
          </a:xfrm>
        </p:grpSpPr>
        <p:pic>
          <p:nvPicPr>
            <p:cNvPr id="29" name="Picture 28" descr="https://image4.owler.com/logo/brinkmere-capital-partners_owler_20160227_182715_original.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5323" y="1324082"/>
              <a:ext cx="866452" cy="259936"/>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3"/>
            <p:cNvSpPr>
              <a:spLocks noChangeArrowheads="1"/>
            </p:cNvSpPr>
            <p:nvPr/>
          </p:nvSpPr>
          <p:spPr bwMode="auto">
            <a:xfrm>
              <a:off x="6744372" y="1063332"/>
              <a:ext cx="2057400" cy="246888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Key Contact: Larry Neubauer</a:t>
              </a:r>
              <a:endParaRPr lang="en-US" sz="800" dirty="0">
                <a:solidFill>
                  <a:srgbClr val="FF0000"/>
                </a:solidFill>
              </a:endParaRPr>
            </a:p>
            <a:p>
              <a:pPr>
                <a:buClr>
                  <a:srgbClr val="07325F"/>
                </a:buClr>
              </a:pPr>
              <a:r>
                <a:rPr lang="en-US" sz="800" dirty="0">
                  <a:solidFill>
                    <a:srgbClr val="000000"/>
                  </a:solidFill>
                </a:rPr>
                <a:t>Location: New York, NY</a:t>
              </a:r>
            </a:p>
            <a:p>
              <a:pPr>
                <a:buClr>
                  <a:srgbClr val="07325F"/>
                </a:buClr>
              </a:pPr>
              <a:r>
                <a:rPr lang="en-US" sz="800" dirty="0">
                  <a:solidFill>
                    <a:srgbClr val="000000"/>
                  </a:solidFill>
                </a:rPr>
                <a:t>Fund Size: $500 million</a:t>
              </a:r>
            </a:p>
            <a:p>
              <a:pPr>
                <a:buClr>
                  <a:srgbClr val="07325F"/>
                </a:buClr>
              </a:pPr>
              <a:r>
                <a:rPr lang="en-US" sz="800" dirty="0">
                  <a:solidFill>
                    <a:srgbClr val="000000"/>
                  </a:solidFill>
                </a:rPr>
                <a:t>Deals Shown Since 2010: 203</a:t>
              </a:r>
            </a:p>
            <a:p>
              <a:pPr>
                <a:buClr>
                  <a:srgbClr val="07325F"/>
                </a:buClr>
              </a:pPr>
              <a:endParaRPr lang="en-US" sz="800" dirty="0">
                <a:solidFill>
                  <a:srgbClr val="000000"/>
                </a:solidFill>
              </a:endParaRPr>
            </a:p>
            <a:p>
              <a:pPr>
                <a:buClr>
                  <a:srgbClr val="07325F"/>
                </a:buClr>
              </a:pPr>
              <a:r>
                <a:rPr lang="en-US" sz="800" b="1" dirty="0">
                  <a:solidFill>
                    <a:srgbClr val="000000"/>
                  </a:solidFill>
                </a:rPr>
                <a:t>Lincoln Rationale</a:t>
              </a:r>
            </a:p>
            <a:p>
              <a:pPr>
                <a:buClr>
                  <a:srgbClr val="07325F"/>
                </a:buClr>
              </a:pPr>
              <a:r>
                <a:rPr lang="en-US" sz="800" dirty="0">
                  <a:solidFill>
                    <a:srgbClr val="000000"/>
                  </a:solidFill>
                </a:rPr>
                <a:t>Global investment platform that seeks to acquire profitable businesses with strong track records of success and demonstrable growth characteristics in U.S.-based business services platforms</a:t>
              </a:r>
            </a:p>
            <a:p>
              <a:pPr>
                <a:buClr>
                  <a:srgbClr val="07325F"/>
                </a:buClr>
              </a:pPr>
              <a:endParaRPr lang="en-US" sz="800" dirty="0">
                <a:solidFill>
                  <a:srgbClr val="000000"/>
                </a:solidFill>
              </a:endParaRPr>
            </a:p>
            <a:p>
              <a:pPr>
                <a:buClr>
                  <a:srgbClr val="07325F"/>
                </a:buClr>
              </a:pPr>
              <a:endParaRPr lang="en-US" sz="800" b="1" dirty="0">
                <a:solidFill>
                  <a:srgbClr val="000000"/>
                </a:solidFill>
              </a:endParaRPr>
            </a:p>
            <a:p>
              <a:pPr>
                <a:buClr>
                  <a:srgbClr val="07325F"/>
                </a:buClr>
              </a:pPr>
              <a:endParaRPr lang="en-US" sz="800" b="1" dirty="0">
                <a:solidFill>
                  <a:srgbClr val="000000"/>
                </a:solidFill>
              </a:endParaRPr>
            </a:p>
          </p:txBody>
        </p:sp>
        <p:pic>
          <p:nvPicPr>
            <p:cNvPr id="31" name="Picture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44372" y="1275122"/>
              <a:ext cx="713508" cy="3073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 name="Picture 2" descr="H:\Templates\_US\Lincoln International Logo Files\Lincoln International Logos\EPS files\LI Logo.emf"/>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r="72596"/>
            <a:stretch/>
          </p:blipFill>
          <p:spPr bwMode="auto">
            <a:xfrm>
              <a:off x="8548095" y="1315842"/>
              <a:ext cx="253677" cy="245712"/>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4"/>
            <p:cNvSpPr>
              <a:spLocks noChangeArrowheads="1"/>
            </p:cNvSpPr>
            <p:nvPr/>
          </p:nvSpPr>
          <p:spPr bwMode="auto">
            <a:xfrm>
              <a:off x="6744372" y="1063332"/>
              <a:ext cx="2057400" cy="192018"/>
            </a:xfrm>
            <a:prstGeom prst="rect">
              <a:avLst/>
            </a:prstGeom>
            <a:solidFill>
              <a:srgbClr val="07325F"/>
            </a:solidFill>
            <a:ln w="6350">
              <a:noFill/>
              <a:miter lim="800000"/>
              <a:headEnd/>
              <a:tailEnd/>
            </a:ln>
            <a:effectLst/>
            <a:extLst/>
          </p:spPr>
          <p:txBody>
            <a:bodyPr wrap="none" anchor="ctr"/>
            <a:lstStyle/>
            <a:p>
              <a:pPr algn="ctr" defTabSz="855663"/>
              <a:r>
                <a:rPr lang="en-US" sz="800" b="1" dirty="0">
                  <a:solidFill>
                    <a:srgbClr val="FFFFFF"/>
                  </a:solidFill>
                </a:rPr>
                <a:t>Quilvest</a:t>
              </a:r>
            </a:p>
          </p:txBody>
        </p:sp>
        <p:sp>
          <p:nvSpPr>
            <p:cNvPr id="34" name="Rectangle 3"/>
            <p:cNvSpPr>
              <a:spLocks noChangeArrowheads="1"/>
            </p:cNvSpPr>
            <p:nvPr/>
          </p:nvSpPr>
          <p:spPr bwMode="auto">
            <a:xfrm>
              <a:off x="4610548" y="1063332"/>
              <a:ext cx="2057400" cy="246888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Key Contact: Troy Noard</a:t>
              </a:r>
            </a:p>
            <a:p>
              <a:pPr>
                <a:buClr>
                  <a:srgbClr val="07325F"/>
                </a:buClr>
              </a:pPr>
              <a:r>
                <a:rPr lang="en-US" sz="800" dirty="0">
                  <a:solidFill>
                    <a:srgbClr val="000000"/>
                  </a:solidFill>
                </a:rPr>
                <a:t>Location: Chicago, IL</a:t>
              </a:r>
            </a:p>
            <a:p>
              <a:pPr>
                <a:buClr>
                  <a:srgbClr val="07325F"/>
                </a:buClr>
              </a:pPr>
              <a:r>
                <a:rPr lang="en-US" sz="800" dirty="0">
                  <a:solidFill>
                    <a:srgbClr val="000000"/>
                  </a:solidFill>
                </a:rPr>
                <a:t>Fund Size: $500 million</a:t>
              </a:r>
            </a:p>
            <a:p>
              <a:pPr>
                <a:buClr>
                  <a:srgbClr val="07325F"/>
                </a:buClr>
              </a:pPr>
              <a:r>
                <a:rPr lang="en-US" sz="800" dirty="0">
                  <a:solidFill>
                    <a:srgbClr val="000000"/>
                  </a:solidFill>
                </a:rPr>
                <a:t>Deals Shown Since 2010: 134</a:t>
              </a:r>
            </a:p>
            <a:p>
              <a:pPr>
                <a:buClr>
                  <a:srgbClr val="07325F"/>
                </a:buClr>
              </a:pPr>
              <a:endParaRPr lang="en-US" sz="800" dirty="0">
                <a:solidFill>
                  <a:srgbClr val="000000"/>
                </a:solidFill>
              </a:endParaRPr>
            </a:p>
            <a:p>
              <a:pPr>
                <a:buClr>
                  <a:srgbClr val="07325F"/>
                </a:buClr>
              </a:pPr>
              <a:r>
                <a:rPr lang="en-US" sz="800" b="1" dirty="0">
                  <a:solidFill>
                    <a:srgbClr val="000000"/>
                  </a:solidFill>
                </a:rPr>
                <a:t>Lincoln Rationale</a:t>
              </a:r>
            </a:p>
            <a:p>
              <a:pPr>
                <a:buClr>
                  <a:srgbClr val="07325F"/>
                </a:buClr>
              </a:pPr>
              <a:r>
                <a:rPr lang="en-US" sz="800" dirty="0">
                  <a:solidFill>
                    <a:srgbClr val="000000"/>
                  </a:solidFill>
                </a:rPr>
                <a:t>Business services is a core investment focus area; Typical buyout investments range from $25 million to $100 million per transaction in businesses with $5 million to $25 million of operating cash flow</a:t>
              </a:r>
            </a:p>
            <a:p>
              <a:pPr>
                <a:buClr>
                  <a:srgbClr val="07325F"/>
                </a:buClr>
              </a:pPr>
              <a:endParaRPr lang="en-US" sz="800" dirty="0">
                <a:solidFill>
                  <a:srgbClr val="000000"/>
                </a:solidFill>
              </a:endParaRPr>
            </a:p>
          </p:txBody>
        </p:sp>
        <p:pic>
          <p:nvPicPr>
            <p:cNvPr id="35" name="Picture 2" descr="H:\Templates\_US\Lincoln International Logo Files\Lincoln International Logos\EPS files\LI Logo.emf"/>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r="72596"/>
            <a:stretch/>
          </p:blipFill>
          <p:spPr bwMode="auto">
            <a:xfrm>
              <a:off x="6414271" y="1315842"/>
              <a:ext cx="253677" cy="24571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0548" y="1301806"/>
              <a:ext cx="457331" cy="2720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Rectangle 4"/>
            <p:cNvSpPr>
              <a:spLocks noChangeArrowheads="1"/>
            </p:cNvSpPr>
            <p:nvPr/>
          </p:nvSpPr>
          <p:spPr bwMode="auto">
            <a:xfrm>
              <a:off x="4610548" y="1063332"/>
              <a:ext cx="2057400" cy="192018"/>
            </a:xfrm>
            <a:prstGeom prst="rect">
              <a:avLst/>
            </a:prstGeom>
            <a:solidFill>
              <a:srgbClr val="07325F"/>
            </a:solidFill>
            <a:ln w="6350">
              <a:noFill/>
              <a:miter lim="800000"/>
              <a:headEnd/>
              <a:tailEnd/>
            </a:ln>
            <a:effectLst/>
            <a:extLst/>
          </p:spPr>
          <p:txBody>
            <a:bodyPr wrap="none" anchor="ctr"/>
            <a:lstStyle/>
            <a:p>
              <a:pPr algn="ctr" defTabSz="855663"/>
              <a:r>
                <a:rPr lang="en-US" sz="800" b="1" dirty="0">
                  <a:solidFill>
                    <a:srgbClr val="FFFFFF"/>
                  </a:solidFill>
                </a:rPr>
                <a:t>PSP Capital Partners</a:t>
              </a:r>
            </a:p>
          </p:txBody>
        </p:sp>
        <p:grpSp>
          <p:nvGrpSpPr>
            <p:cNvPr id="38" name="Group 37"/>
            <p:cNvGrpSpPr/>
            <p:nvPr/>
          </p:nvGrpSpPr>
          <p:grpSpPr>
            <a:xfrm>
              <a:off x="342900" y="1063332"/>
              <a:ext cx="2057400" cy="2468880"/>
              <a:chOff x="2476724" y="1063332"/>
              <a:chExt cx="2057400" cy="2606040"/>
            </a:xfrm>
          </p:grpSpPr>
          <p:sp>
            <p:nvSpPr>
              <p:cNvPr id="44" name="Rectangle 3"/>
              <p:cNvSpPr>
                <a:spLocks noChangeArrowheads="1"/>
              </p:cNvSpPr>
              <p:nvPr/>
            </p:nvSpPr>
            <p:spPr bwMode="auto">
              <a:xfrm>
                <a:off x="2476724" y="1063332"/>
                <a:ext cx="2057400" cy="260604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Relationship Manager: Peter Connolly </a:t>
                </a:r>
              </a:p>
              <a:p>
                <a:pPr>
                  <a:buClr>
                    <a:srgbClr val="07325F"/>
                  </a:buClr>
                </a:pPr>
                <a:r>
                  <a:rPr lang="en-US" sz="800" dirty="0">
                    <a:solidFill>
                      <a:srgbClr val="000000"/>
                    </a:solidFill>
                  </a:rPr>
                  <a:t>Location: New York, NY</a:t>
                </a:r>
              </a:p>
              <a:p>
                <a:pPr>
                  <a:buClr>
                    <a:srgbClr val="07325F"/>
                  </a:buClr>
                </a:pPr>
                <a:r>
                  <a:rPr lang="en-US" sz="800" dirty="0">
                    <a:solidFill>
                      <a:srgbClr val="000000"/>
                    </a:solidFill>
                  </a:rPr>
                  <a:t>Fund Size: $750 million</a:t>
                </a:r>
              </a:p>
              <a:p>
                <a:pPr>
                  <a:buClr>
                    <a:srgbClr val="07325F"/>
                  </a:buClr>
                </a:pPr>
                <a:r>
                  <a:rPr lang="en-US" sz="800" dirty="0">
                    <a:solidFill>
                      <a:srgbClr val="000000"/>
                    </a:solidFill>
                  </a:rPr>
                  <a:t>Deals Shown Since 2010: 23</a:t>
                </a:r>
              </a:p>
              <a:p>
                <a:pPr>
                  <a:buClr>
                    <a:srgbClr val="07325F"/>
                  </a:buClr>
                </a:pPr>
                <a:endParaRPr lang="en-US" sz="800" dirty="0">
                  <a:solidFill>
                    <a:srgbClr val="000000"/>
                  </a:solidFill>
                </a:endParaRPr>
              </a:p>
              <a:p>
                <a:pPr>
                  <a:buClr>
                    <a:srgbClr val="07325F"/>
                  </a:buClr>
                </a:pPr>
                <a:r>
                  <a:rPr lang="en-US" sz="800" b="1" dirty="0">
                    <a:solidFill>
                      <a:srgbClr val="000000"/>
                    </a:solidFill>
                  </a:rPr>
                  <a:t>Lincoln Rationale</a:t>
                </a:r>
              </a:p>
              <a:p>
                <a:pPr>
                  <a:buClr>
                    <a:srgbClr val="07325F"/>
                  </a:buClr>
                </a:pPr>
                <a:r>
                  <a:rPr lang="en-US" sz="800" dirty="0">
                    <a:solidFill>
                      <a:srgbClr val="000000"/>
                    </a:solidFill>
                  </a:rPr>
                  <a:t>Focus on business services acquisitions; deep expertise in expanding businesses’ international footprint, seeks investments with market leading position</a:t>
                </a:r>
              </a:p>
            </p:txBody>
          </p:sp>
          <p:sp>
            <p:nvSpPr>
              <p:cNvPr id="45" name="Rectangle 4"/>
              <p:cNvSpPr>
                <a:spLocks noChangeArrowheads="1"/>
              </p:cNvSpPr>
              <p:nvPr/>
            </p:nvSpPr>
            <p:spPr bwMode="auto">
              <a:xfrm>
                <a:off x="2476724" y="1063332"/>
                <a:ext cx="2057400" cy="192018"/>
              </a:xfrm>
              <a:prstGeom prst="rect">
                <a:avLst/>
              </a:prstGeom>
              <a:solidFill>
                <a:srgbClr val="07325F"/>
              </a:solidFill>
              <a:ln w="6350">
                <a:noFill/>
                <a:miter lim="800000"/>
                <a:headEnd/>
                <a:tailEnd/>
              </a:ln>
              <a:effectLst/>
              <a:extLst/>
            </p:spPr>
            <p:txBody>
              <a:bodyPr wrap="none" anchor="ctr"/>
              <a:lstStyle/>
              <a:p>
                <a:pPr algn="ctr" defTabSz="855663"/>
                <a:r>
                  <a:rPr lang="en-US" sz="800" b="1" dirty="0">
                    <a:solidFill>
                      <a:srgbClr val="FFFFFF"/>
                    </a:solidFill>
                  </a:rPr>
                  <a:t>Cobepa</a:t>
                </a:r>
              </a:p>
            </p:txBody>
          </p:sp>
        </p:grpSp>
        <p:pic>
          <p:nvPicPr>
            <p:cNvPr id="39" name="Picture 8" descr="Cobepa"/>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655" y="1286641"/>
              <a:ext cx="399971" cy="252613"/>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p:cNvGrpSpPr/>
            <p:nvPr/>
          </p:nvGrpSpPr>
          <p:grpSpPr>
            <a:xfrm>
              <a:off x="2476724" y="1063332"/>
              <a:ext cx="2057400" cy="2468880"/>
              <a:chOff x="2476724" y="1063332"/>
              <a:chExt cx="2057400" cy="2468880"/>
            </a:xfrm>
          </p:grpSpPr>
          <p:sp>
            <p:nvSpPr>
              <p:cNvPr id="41" name="Rectangle 3"/>
              <p:cNvSpPr>
                <a:spLocks noChangeArrowheads="1"/>
              </p:cNvSpPr>
              <p:nvPr/>
            </p:nvSpPr>
            <p:spPr bwMode="auto">
              <a:xfrm>
                <a:off x="2476724" y="1063332"/>
                <a:ext cx="2057400" cy="2468880"/>
              </a:xfrm>
              <a:prstGeom prst="rect">
                <a:avLst/>
              </a:prstGeom>
              <a:solidFill>
                <a:schemeClr val="bg1"/>
              </a:solidFill>
              <a:ln w="6350">
                <a:noFill/>
                <a:miter lim="800000"/>
                <a:headEnd/>
                <a:tailEnd/>
              </a:ln>
              <a:effectLst>
                <a:outerShdw blurRad="38100" dist="38100" dir="2700000" algn="tl" rotWithShape="0">
                  <a:srgbClr val="000000">
                    <a:alpha val="40000"/>
                  </a:srgbClr>
                </a:outerShdw>
              </a:effectLst>
              <a:extLst/>
            </p:spPr>
            <p:txBody>
              <a:bodyPr wrap="square" lIns="45720" tIns="548640" rIns="27432" anchor="t"/>
              <a:lstStyle/>
              <a:p>
                <a:pPr>
                  <a:buClr>
                    <a:srgbClr val="07325F"/>
                  </a:buClr>
                </a:pPr>
                <a:r>
                  <a:rPr lang="en-US" sz="800" dirty="0">
                    <a:solidFill>
                      <a:srgbClr val="000000"/>
                    </a:solidFill>
                  </a:rPr>
                  <a:t>Key Contact: Jason Moskowitz</a:t>
                </a:r>
                <a:endParaRPr lang="en-US" sz="800" dirty="0">
                  <a:solidFill>
                    <a:srgbClr val="FF0000"/>
                  </a:solidFill>
                </a:endParaRPr>
              </a:p>
              <a:p>
                <a:pPr>
                  <a:buClr>
                    <a:srgbClr val="07325F"/>
                  </a:buClr>
                </a:pPr>
                <a:r>
                  <a:rPr lang="en-US" sz="800" dirty="0">
                    <a:solidFill>
                      <a:srgbClr val="000000"/>
                    </a:solidFill>
                  </a:rPr>
                  <a:t>Location: Elmhurst, IL</a:t>
                </a:r>
              </a:p>
              <a:p>
                <a:pPr>
                  <a:buClr>
                    <a:srgbClr val="07325F"/>
                  </a:buClr>
                </a:pPr>
                <a:r>
                  <a:rPr lang="en-US" sz="800" dirty="0">
                    <a:solidFill>
                      <a:srgbClr val="000000"/>
                    </a:solidFill>
                  </a:rPr>
                  <a:t>Fund Size: $500 million</a:t>
                </a:r>
              </a:p>
              <a:p>
                <a:pPr>
                  <a:buClr>
                    <a:srgbClr val="07325F"/>
                  </a:buClr>
                </a:pPr>
                <a:r>
                  <a:rPr lang="en-US" sz="800" dirty="0">
                    <a:solidFill>
                      <a:srgbClr val="000000"/>
                    </a:solidFill>
                  </a:rPr>
                  <a:t>Deals Shown Since 2010: 70</a:t>
                </a:r>
              </a:p>
              <a:p>
                <a:pPr>
                  <a:buClr>
                    <a:srgbClr val="07325F"/>
                  </a:buClr>
                </a:pPr>
                <a:endParaRPr lang="en-US" sz="800" dirty="0">
                  <a:solidFill>
                    <a:srgbClr val="000000"/>
                  </a:solidFill>
                </a:endParaRPr>
              </a:p>
              <a:p>
                <a:pPr>
                  <a:buClr>
                    <a:srgbClr val="07325F"/>
                  </a:buClr>
                </a:pPr>
                <a:r>
                  <a:rPr lang="en-US" sz="800" b="1" dirty="0">
                    <a:solidFill>
                      <a:srgbClr val="000000"/>
                    </a:solidFill>
                  </a:rPr>
                  <a:t>Lincoln Rationale</a:t>
                </a:r>
                <a:br>
                  <a:rPr lang="en-US" sz="800" b="1" dirty="0">
                    <a:solidFill>
                      <a:srgbClr val="000000"/>
                    </a:solidFill>
                  </a:rPr>
                </a:br>
                <a:r>
                  <a:rPr lang="en-US" sz="800" dirty="0">
                    <a:solidFill>
                      <a:srgbClr val="000000"/>
                    </a:solidFill>
                  </a:rPr>
                  <a:t>Long-term holding philosophy and prefers to invest $30 million to $200 million of equity in business services companies</a:t>
                </a:r>
              </a:p>
            </p:txBody>
          </p:sp>
          <p:sp>
            <p:nvSpPr>
              <p:cNvPr id="42" name="Rectangle 4"/>
              <p:cNvSpPr>
                <a:spLocks noChangeArrowheads="1"/>
              </p:cNvSpPr>
              <p:nvPr/>
            </p:nvSpPr>
            <p:spPr bwMode="auto">
              <a:xfrm>
                <a:off x="2476724" y="1063332"/>
                <a:ext cx="2057400" cy="192018"/>
              </a:xfrm>
              <a:prstGeom prst="rect">
                <a:avLst/>
              </a:prstGeom>
              <a:solidFill>
                <a:srgbClr val="07325F"/>
              </a:solidFill>
              <a:ln w="6350">
                <a:noFill/>
                <a:miter lim="800000"/>
                <a:headEnd/>
                <a:tailEnd/>
              </a:ln>
              <a:effectLst/>
              <a:extLst/>
            </p:spPr>
            <p:txBody>
              <a:bodyPr wrap="none" anchor="ctr"/>
              <a:lstStyle/>
              <a:p>
                <a:pPr algn="ctr" defTabSz="855663"/>
                <a:r>
                  <a:rPr lang="en-US" sz="800" b="1" dirty="0">
                    <a:solidFill>
                      <a:srgbClr val="FFFFFF"/>
                    </a:solidFill>
                  </a:rPr>
                  <a:t>Duchossois Group</a:t>
                </a:r>
              </a:p>
            </p:txBody>
          </p:sp>
          <p:pic>
            <p:nvPicPr>
              <p:cNvPr id="43" name="Picture 42"/>
              <p:cNvPicPr>
                <a:picLocks noChangeAspect="1"/>
              </p:cNvPicPr>
              <p:nvPr/>
            </p:nvPicPr>
            <p:blipFill>
              <a:blip r:embed="rId13"/>
              <a:stretch>
                <a:fillRect/>
              </a:stretch>
            </p:blipFill>
            <p:spPr>
              <a:xfrm>
                <a:off x="2476724" y="1379663"/>
                <a:ext cx="1653462" cy="116339"/>
              </a:xfrm>
              <a:prstGeom prst="rect">
                <a:avLst/>
              </a:prstGeom>
            </p:spPr>
          </p:pic>
        </p:grpSp>
      </p:grpSp>
      <p:grpSp>
        <p:nvGrpSpPr>
          <p:cNvPr id="46" name="Group 45"/>
          <p:cNvGrpSpPr/>
          <p:nvPr/>
        </p:nvGrpSpPr>
        <p:grpSpPr>
          <a:xfrm>
            <a:off x="593454" y="4542252"/>
            <a:ext cx="7957093" cy="1061106"/>
            <a:chOff x="720235" y="5335382"/>
            <a:chExt cx="7957093" cy="901930"/>
          </a:xfrm>
        </p:grpSpPr>
        <p:sp>
          <p:nvSpPr>
            <p:cNvPr id="47" name="O13_Text"/>
            <p:cNvSpPr txBox="1">
              <a:spLocks noChangeArrowheads="1"/>
            </p:cNvSpPr>
            <p:nvPr>
              <p:custDataLst>
                <p:tags r:id="rId5"/>
              </p:custDataLst>
            </p:nvPr>
          </p:nvSpPr>
          <p:spPr bwMode="auto">
            <a:xfrm>
              <a:off x="720235" y="5589071"/>
              <a:ext cx="7955280" cy="648241"/>
            </a:xfrm>
            <a:prstGeom prst="rect">
              <a:avLst/>
            </a:prstGeom>
            <a:noFill/>
            <a:ln w="19050">
              <a:solidFill>
                <a:srgbClr val="07325F"/>
              </a:solidFill>
              <a:miter lim="800000"/>
              <a:headEnd/>
              <a:tailEnd/>
            </a:ln>
            <a:effectLst/>
            <a:extLst>
              <a:ext uri="{909E8E84-426E-40DD-AFC4-6F175D3DCCD1}">
                <a14:hiddenFill xmlns:a14="http://schemas.microsoft.com/office/drawing/2010/main">
                  <a:solidFill>
                    <a:srgbClr val="000080">
                      <a:alpha val="50195"/>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956" tIns="35973" rIns="71956" bIns="35973"/>
            <a:lstStyle>
              <a:lvl1pPr marL="342900" indent="-342900" defTabSz="912813" eaLnBrk="0" hangingPunct="0">
                <a:defRPr sz="2200" b="1">
                  <a:solidFill>
                    <a:schemeClr val="tx1"/>
                  </a:solidFill>
                  <a:latin typeface="Times New Roman" pitchFamily="18" charset="0"/>
                </a:defRPr>
              </a:lvl1pPr>
              <a:lvl2pPr marL="179388" indent="-179388" defTabSz="912813" eaLnBrk="0" hangingPunct="0">
                <a:defRPr sz="2200" b="1">
                  <a:solidFill>
                    <a:schemeClr val="tx1"/>
                  </a:solidFill>
                  <a:latin typeface="Times New Roman" pitchFamily="18" charset="0"/>
                </a:defRPr>
              </a:lvl2pPr>
              <a:lvl3pPr marL="1143000" indent="-228600" defTabSz="912813" eaLnBrk="0" hangingPunct="0">
                <a:defRPr sz="2200" b="1">
                  <a:solidFill>
                    <a:schemeClr val="tx1"/>
                  </a:solidFill>
                  <a:latin typeface="Times New Roman" pitchFamily="18" charset="0"/>
                </a:defRPr>
              </a:lvl3pPr>
              <a:lvl4pPr marL="1600200" indent="-228600" defTabSz="912813" eaLnBrk="0" hangingPunct="0">
                <a:defRPr sz="2200" b="1">
                  <a:solidFill>
                    <a:schemeClr val="tx1"/>
                  </a:solidFill>
                  <a:latin typeface="Times New Roman" pitchFamily="18" charset="0"/>
                </a:defRPr>
              </a:lvl4pPr>
              <a:lvl5pPr marL="2057400" indent="-228600" defTabSz="912813" eaLnBrk="0" hangingPunct="0">
                <a:defRPr sz="2200" b="1">
                  <a:solidFill>
                    <a:schemeClr val="tx1"/>
                  </a:solidFill>
                  <a:latin typeface="Times New Roman" pitchFamily="18" charset="0"/>
                </a:defRPr>
              </a:lvl5pPr>
              <a:lvl6pPr marL="2514600" indent="-228600" algn="r" defTabSz="912813" eaLnBrk="0" fontAlgn="base" hangingPunct="0">
                <a:spcBef>
                  <a:spcPct val="0"/>
                </a:spcBef>
                <a:spcAft>
                  <a:spcPct val="0"/>
                </a:spcAft>
                <a:defRPr sz="2200" b="1">
                  <a:solidFill>
                    <a:schemeClr val="tx1"/>
                  </a:solidFill>
                  <a:latin typeface="Times New Roman" pitchFamily="18" charset="0"/>
                </a:defRPr>
              </a:lvl6pPr>
              <a:lvl7pPr marL="2971800" indent="-228600" algn="r" defTabSz="912813" eaLnBrk="0" fontAlgn="base" hangingPunct="0">
                <a:spcBef>
                  <a:spcPct val="0"/>
                </a:spcBef>
                <a:spcAft>
                  <a:spcPct val="0"/>
                </a:spcAft>
                <a:defRPr sz="2200" b="1">
                  <a:solidFill>
                    <a:schemeClr val="tx1"/>
                  </a:solidFill>
                  <a:latin typeface="Times New Roman" pitchFamily="18" charset="0"/>
                </a:defRPr>
              </a:lvl7pPr>
              <a:lvl8pPr marL="3429000" indent="-228600" algn="r" defTabSz="912813" eaLnBrk="0" fontAlgn="base" hangingPunct="0">
                <a:spcBef>
                  <a:spcPct val="0"/>
                </a:spcBef>
                <a:spcAft>
                  <a:spcPct val="0"/>
                </a:spcAft>
                <a:defRPr sz="2200" b="1">
                  <a:solidFill>
                    <a:schemeClr val="tx1"/>
                  </a:solidFill>
                  <a:latin typeface="Times New Roman" pitchFamily="18" charset="0"/>
                </a:defRPr>
              </a:lvl8pPr>
              <a:lvl9pPr marL="3886200" indent="-228600" algn="r" defTabSz="912813" eaLnBrk="0" fontAlgn="base" hangingPunct="0">
                <a:spcBef>
                  <a:spcPct val="0"/>
                </a:spcBef>
                <a:spcAft>
                  <a:spcPct val="0"/>
                </a:spcAft>
                <a:defRPr sz="2200" b="1">
                  <a:solidFill>
                    <a:schemeClr val="tx1"/>
                  </a:solidFill>
                  <a:latin typeface="Times New Roman" pitchFamily="18" charset="0"/>
                </a:defRPr>
              </a:lvl9pPr>
            </a:lstStyle>
            <a:p>
              <a:pPr lvl="1" algn="l" eaLnBrk="1" hangingPunct="1">
                <a:lnSpc>
                  <a:spcPts val="800"/>
                </a:lnSpc>
                <a:spcBef>
                  <a:spcPts val="200"/>
                </a:spcBef>
                <a:buClr>
                  <a:srgbClr val="000080"/>
                </a:buClr>
                <a:buSzPct val="100000"/>
                <a:buFont typeface="Symbol" pitchFamily="18" charset="2"/>
                <a:buNone/>
              </a:pPr>
              <a:endParaRPr lang="en-US" sz="900" b="0" dirty="0">
                <a:latin typeface="Arial Narrow" pitchFamily="34" charset="0"/>
              </a:endParaRPr>
            </a:p>
          </p:txBody>
        </p:sp>
        <p:sp>
          <p:nvSpPr>
            <p:cNvPr id="48" name="B11_BlueBox"/>
            <p:cNvSpPr txBox="1">
              <a:spLocks noChangeArrowheads="1"/>
            </p:cNvSpPr>
            <p:nvPr>
              <p:custDataLst>
                <p:tags r:id="rId6"/>
              </p:custDataLst>
            </p:nvPr>
          </p:nvSpPr>
          <p:spPr bwMode="auto">
            <a:xfrm>
              <a:off x="722048" y="5335382"/>
              <a:ext cx="7955280" cy="252413"/>
            </a:xfrm>
            <a:prstGeom prst="rect">
              <a:avLst/>
            </a:prstGeom>
            <a:solidFill>
              <a:srgbClr val="07325F"/>
            </a:solidFill>
            <a:ln w="19050">
              <a:solidFill>
                <a:srgbClr val="0732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defTabSz="855663" eaLnBrk="0" hangingPunct="0">
                <a:defRPr sz="2200" b="1">
                  <a:solidFill>
                    <a:schemeClr val="tx1"/>
                  </a:solidFill>
                  <a:latin typeface="Times New Roman" pitchFamily="18" charset="0"/>
                </a:defRPr>
              </a:lvl1pPr>
              <a:lvl2pPr marL="742950" indent="-285750" defTabSz="855663" eaLnBrk="0" hangingPunct="0">
                <a:defRPr sz="2200" b="1">
                  <a:solidFill>
                    <a:schemeClr val="tx1"/>
                  </a:solidFill>
                  <a:latin typeface="Times New Roman" pitchFamily="18" charset="0"/>
                </a:defRPr>
              </a:lvl2pPr>
              <a:lvl3pPr marL="1143000" indent="-228600" defTabSz="855663" eaLnBrk="0" hangingPunct="0">
                <a:defRPr sz="2200" b="1">
                  <a:solidFill>
                    <a:schemeClr val="tx1"/>
                  </a:solidFill>
                  <a:latin typeface="Times New Roman" pitchFamily="18" charset="0"/>
                </a:defRPr>
              </a:lvl3pPr>
              <a:lvl4pPr marL="1600200" indent="-228600" defTabSz="855663" eaLnBrk="0" hangingPunct="0">
                <a:defRPr sz="2200" b="1">
                  <a:solidFill>
                    <a:schemeClr val="tx1"/>
                  </a:solidFill>
                  <a:latin typeface="Times New Roman" pitchFamily="18" charset="0"/>
                </a:defRPr>
              </a:lvl4pPr>
              <a:lvl5pPr marL="2057400" indent="-228600" defTabSz="855663" eaLnBrk="0" hangingPunct="0">
                <a:defRPr sz="2200" b="1">
                  <a:solidFill>
                    <a:schemeClr val="tx1"/>
                  </a:solidFill>
                  <a:latin typeface="Times New Roman" pitchFamily="18" charset="0"/>
                </a:defRPr>
              </a:lvl5pPr>
              <a:lvl6pPr marL="2514600" indent="-228600" algn="r" defTabSz="855663" eaLnBrk="0" fontAlgn="base" hangingPunct="0">
                <a:spcBef>
                  <a:spcPct val="0"/>
                </a:spcBef>
                <a:spcAft>
                  <a:spcPct val="0"/>
                </a:spcAft>
                <a:defRPr sz="2200" b="1">
                  <a:solidFill>
                    <a:schemeClr val="tx1"/>
                  </a:solidFill>
                  <a:latin typeface="Times New Roman" pitchFamily="18" charset="0"/>
                </a:defRPr>
              </a:lvl6pPr>
              <a:lvl7pPr marL="2971800" indent="-228600" algn="r" defTabSz="855663" eaLnBrk="0" fontAlgn="base" hangingPunct="0">
                <a:spcBef>
                  <a:spcPct val="0"/>
                </a:spcBef>
                <a:spcAft>
                  <a:spcPct val="0"/>
                </a:spcAft>
                <a:defRPr sz="2200" b="1">
                  <a:solidFill>
                    <a:schemeClr val="tx1"/>
                  </a:solidFill>
                  <a:latin typeface="Times New Roman" pitchFamily="18" charset="0"/>
                </a:defRPr>
              </a:lvl7pPr>
              <a:lvl8pPr marL="3429000" indent="-228600" algn="r" defTabSz="855663" eaLnBrk="0" fontAlgn="base" hangingPunct="0">
                <a:spcBef>
                  <a:spcPct val="0"/>
                </a:spcBef>
                <a:spcAft>
                  <a:spcPct val="0"/>
                </a:spcAft>
                <a:defRPr sz="2200" b="1">
                  <a:solidFill>
                    <a:schemeClr val="tx1"/>
                  </a:solidFill>
                  <a:latin typeface="Times New Roman" pitchFamily="18" charset="0"/>
                </a:defRPr>
              </a:lvl8pPr>
              <a:lvl9pPr marL="3886200" indent="-228600" algn="r" defTabSz="855663" eaLnBrk="0" fontAlgn="base" hangingPunct="0">
                <a:spcBef>
                  <a:spcPct val="0"/>
                </a:spcBef>
                <a:spcAft>
                  <a:spcPct val="0"/>
                </a:spcAft>
                <a:defRPr sz="2200" b="1">
                  <a:solidFill>
                    <a:schemeClr val="tx1"/>
                  </a:solidFill>
                  <a:latin typeface="Times New Roman" pitchFamily="18" charset="0"/>
                </a:defRPr>
              </a:lvl9pPr>
            </a:lstStyle>
            <a:p>
              <a:pPr algn="ctr" eaLnBrk="1" hangingPunct="1"/>
              <a:r>
                <a:rPr lang="en-US" sz="800" dirty="0">
                  <a:solidFill>
                    <a:srgbClr val="FFFFFF"/>
                  </a:solidFill>
                  <a:latin typeface="+mn-lt"/>
                </a:rPr>
                <a:t>Examples of Other Family Investment Offices to Consider</a:t>
              </a:r>
            </a:p>
          </p:txBody>
        </p:sp>
      </p:grpSp>
      <p:sp>
        <p:nvSpPr>
          <p:cNvPr id="49" name="O13_Text"/>
          <p:cNvSpPr txBox="1">
            <a:spLocks noChangeArrowheads="1"/>
          </p:cNvSpPr>
          <p:nvPr>
            <p:custDataLst>
              <p:tags r:id="rId2"/>
            </p:custDataLst>
          </p:nvPr>
        </p:nvSpPr>
        <p:spPr bwMode="auto">
          <a:xfrm>
            <a:off x="763137" y="4795941"/>
            <a:ext cx="2341563" cy="396082"/>
          </a:xfrm>
          <a:prstGeom prst="rect">
            <a:avLst/>
          </a:prstGeom>
          <a:noFill/>
          <a:ln>
            <a:noFill/>
          </a:ln>
          <a:effectLst/>
          <a:extLst>
            <a:ext uri="{909E8E84-426E-40DD-AFC4-6F175D3DCCD1}">
              <a14:hiddenFill xmlns:a14="http://schemas.microsoft.com/office/drawing/2010/main">
                <a:solidFill>
                  <a:srgbClr val="000080">
                    <a:alpha val="50195"/>
                  </a:srgbClr>
                </a:solidFill>
              </a14:hiddenFill>
            </a:ext>
            <a:ext uri="{91240B29-F687-4F45-9708-019B960494DF}">
              <a14:hiddenLine xmlns:a14="http://schemas.microsoft.com/office/drawing/2010/main" w="1905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956" tIns="35973" rIns="71956" bIns="35973"/>
          <a:lstStyle>
            <a:lvl1pPr marL="342900" indent="-342900" defTabSz="912813" eaLnBrk="0" hangingPunct="0">
              <a:defRPr sz="2200" b="1">
                <a:solidFill>
                  <a:schemeClr val="tx1"/>
                </a:solidFill>
                <a:latin typeface="Times New Roman" pitchFamily="18" charset="0"/>
              </a:defRPr>
            </a:lvl1pPr>
            <a:lvl2pPr marL="179388" indent="-179388" defTabSz="912813" eaLnBrk="0" hangingPunct="0">
              <a:defRPr sz="2200" b="1">
                <a:solidFill>
                  <a:schemeClr val="tx1"/>
                </a:solidFill>
                <a:latin typeface="Times New Roman" pitchFamily="18" charset="0"/>
              </a:defRPr>
            </a:lvl2pPr>
            <a:lvl3pPr marL="1143000" indent="-228600" defTabSz="912813" eaLnBrk="0" hangingPunct="0">
              <a:defRPr sz="2200" b="1">
                <a:solidFill>
                  <a:schemeClr val="tx1"/>
                </a:solidFill>
                <a:latin typeface="Times New Roman" pitchFamily="18" charset="0"/>
              </a:defRPr>
            </a:lvl3pPr>
            <a:lvl4pPr marL="1600200" indent="-228600" defTabSz="912813" eaLnBrk="0" hangingPunct="0">
              <a:defRPr sz="2200" b="1">
                <a:solidFill>
                  <a:schemeClr val="tx1"/>
                </a:solidFill>
                <a:latin typeface="Times New Roman" pitchFamily="18" charset="0"/>
              </a:defRPr>
            </a:lvl4pPr>
            <a:lvl5pPr marL="2057400" indent="-228600" defTabSz="912813" eaLnBrk="0" hangingPunct="0">
              <a:defRPr sz="2200" b="1">
                <a:solidFill>
                  <a:schemeClr val="tx1"/>
                </a:solidFill>
                <a:latin typeface="Times New Roman" pitchFamily="18" charset="0"/>
              </a:defRPr>
            </a:lvl5pPr>
            <a:lvl6pPr marL="2514600" indent="-228600" algn="r" defTabSz="912813" eaLnBrk="0" fontAlgn="base" hangingPunct="0">
              <a:spcBef>
                <a:spcPct val="0"/>
              </a:spcBef>
              <a:spcAft>
                <a:spcPct val="0"/>
              </a:spcAft>
              <a:defRPr sz="2200" b="1">
                <a:solidFill>
                  <a:schemeClr val="tx1"/>
                </a:solidFill>
                <a:latin typeface="Times New Roman" pitchFamily="18" charset="0"/>
              </a:defRPr>
            </a:lvl6pPr>
            <a:lvl7pPr marL="2971800" indent="-228600" algn="r" defTabSz="912813" eaLnBrk="0" fontAlgn="base" hangingPunct="0">
              <a:spcBef>
                <a:spcPct val="0"/>
              </a:spcBef>
              <a:spcAft>
                <a:spcPct val="0"/>
              </a:spcAft>
              <a:defRPr sz="2200" b="1">
                <a:solidFill>
                  <a:schemeClr val="tx1"/>
                </a:solidFill>
                <a:latin typeface="Times New Roman" pitchFamily="18" charset="0"/>
              </a:defRPr>
            </a:lvl7pPr>
            <a:lvl8pPr marL="3429000" indent="-228600" algn="r" defTabSz="912813" eaLnBrk="0" fontAlgn="base" hangingPunct="0">
              <a:spcBef>
                <a:spcPct val="0"/>
              </a:spcBef>
              <a:spcAft>
                <a:spcPct val="0"/>
              </a:spcAft>
              <a:defRPr sz="2200" b="1">
                <a:solidFill>
                  <a:schemeClr val="tx1"/>
                </a:solidFill>
                <a:latin typeface="Times New Roman" pitchFamily="18" charset="0"/>
              </a:defRPr>
            </a:lvl8pPr>
            <a:lvl9pPr marL="3886200" indent="-228600" algn="r" defTabSz="912813" eaLnBrk="0" fontAlgn="base" hangingPunct="0">
              <a:spcBef>
                <a:spcPct val="0"/>
              </a:spcBef>
              <a:spcAft>
                <a:spcPct val="0"/>
              </a:spcAft>
              <a:defRPr sz="2200" b="1">
                <a:solidFill>
                  <a:schemeClr val="tx1"/>
                </a:solidFill>
                <a:latin typeface="Times New Roman" pitchFamily="18" charset="0"/>
              </a:defRPr>
            </a:lvl9pPr>
          </a:lstStyle>
          <a:p>
            <a:pPr marL="173038" lvl="1" indent="-173038" defTabSz="914400" eaLnBrk="1" hangingPunct="1">
              <a:lnSpc>
                <a:spcPts val="1400"/>
              </a:lnSpc>
              <a:spcAft>
                <a:spcPts val="100"/>
              </a:spcAft>
              <a:buClr>
                <a:srgbClr val="07325F"/>
              </a:buClr>
              <a:buSzPct val="100000"/>
              <a:buFont typeface="Wingdings"/>
              <a:buChar char="§"/>
            </a:pPr>
            <a:r>
              <a:rPr lang="en-US" sz="800" dirty="0">
                <a:latin typeface="+mn-lt"/>
              </a:rPr>
              <a:t>Chaifetz Group</a:t>
            </a:r>
          </a:p>
          <a:p>
            <a:pPr marL="173038" lvl="1" indent="-173038" defTabSz="914400" eaLnBrk="1" hangingPunct="1">
              <a:lnSpc>
                <a:spcPts val="1400"/>
              </a:lnSpc>
              <a:spcAft>
                <a:spcPts val="100"/>
              </a:spcAft>
              <a:buClr>
                <a:srgbClr val="07325F"/>
              </a:buClr>
              <a:buSzPct val="100000"/>
              <a:buFont typeface="Wingdings"/>
              <a:buChar char="§"/>
            </a:pPr>
            <a:r>
              <a:rPr lang="en-US" sz="800" dirty="0">
                <a:latin typeface="+mn-lt"/>
              </a:rPr>
              <a:t>DNS Capital</a:t>
            </a:r>
          </a:p>
          <a:p>
            <a:pPr marL="173038" lvl="1" indent="-173038" defTabSz="914400" eaLnBrk="1" hangingPunct="1">
              <a:lnSpc>
                <a:spcPts val="1400"/>
              </a:lnSpc>
              <a:spcAft>
                <a:spcPts val="100"/>
              </a:spcAft>
              <a:buClr>
                <a:srgbClr val="07325F"/>
              </a:buClr>
              <a:buSzPct val="100000"/>
              <a:buFont typeface="Wingdings"/>
              <a:buChar char="§"/>
            </a:pPr>
            <a:r>
              <a:rPr lang="en-US" sz="800" dirty="0">
                <a:latin typeface="+mn-lt"/>
              </a:rPr>
              <a:t>Equity International</a:t>
            </a:r>
          </a:p>
          <a:p>
            <a:pPr marL="173038" lvl="1" indent="-173038" defTabSz="914400" eaLnBrk="1" hangingPunct="1">
              <a:lnSpc>
                <a:spcPts val="1400"/>
              </a:lnSpc>
              <a:spcAft>
                <a:spcPts val="100"/>
              </a:spcAft>
              <a:buClr>
                <a:srgbClr val="07325F"/>
              </a:buClr>
              <a:buSzPct val="100000"/>
              <a:buFont typeface="Wingdings"/>
              <a:buChar char="§"/>
            </a:pPr>
            <a:r>
              <a:rPr lang="en-US" sz="800" dirty="0" err="1">
                <a:latin typeface="+mn-lt"/>
              </a:rPr>
              <a:t>Freemark</a:t>
            </a:r>
            <a:r>
              <a:rPr lang="en-US" sz="800" dirty="0">
                <a:latin typeface="+mn-lt"/>
              </a:rPr>
              <a:t> Partners</a:t>
            </a:r>
          </a:p>
        </p:txBody>
      </p:sp>
      <p:sp>
        <p:nvSpPr>
          <p:cNvPr id="50" name="O13_Text"/>
          <p:cNvSpPr txBox="1">
            <a:spLocks noChangeArrowheads="1"/>
          </p:cNvSpPr>
          <p:nvPr>
            <p:custDataLst>
              <p:tags r:id="rId3"/>
            </p:custDataLst>
          </p:nvPr>
        </p:nvSpPr>
        <p:spPr bwMode="auto">
          <a:xfrm>
            <a:off x="3438554" y="4795941"/>
            <a:ext cx="2318379" cy="396082"/>
          </a:xfrm>
          <a:prstGeom prst="rect">
            <a:avLst/>
          </a:prstGeom>
          <a:noFill/>
          <a:ln>
            <a:noFill/>
          </a:ln>
          <a:effectLst/>
          <a:extLst>
            <a:ext uri="{909E8E84-426E-40DD-AFC4-6F175D3DCCD1}">
              <a14:hiddenFill xmlns:a14="http://schemas.microsoft.com/office/drawing/2010/main">
                <a:solidFill>
                  <a:srgbClr val="000080">
                    <a:alpha val="50195"/>
                  </a:srgbClr>
                </a:solidFill>
              </a14:hiddenFill>
            </a:ext>
            <a:ext uri="{91240B29-F687-4F45-9708-019B960494DF}">
              <a14:hiddenLine xmlns:a14="http://schemas.microsoft.com/office/drawing/2010/main" w="1905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956" tIns="35973" rIns="71956" bIns="35973"/>
          <a:lstStyle>
            <a:lvl1pPr marL="342900" indent="-342900" defTabSz="912813" eaLnBrk="0" hangingPunct="0">
              <a:defRPr sz="2200" b="1">
                <a:solidFill>
                  <a:schemeClr val="tx1"/>
                </a:solidFill>
                <a:latin typeface="Times New Roman" pitchFamily="18" charset="0"/>
              </a:defRPr>
            </a:lvl1pPr>
            <a:lvl2pPr marL="179388" indent="-179388" defTabSz="912813" eaLnBrk="0" hangingPunct="0">
              <a:defRPr sz="2200" b="1">
                <a:solidFill>
                  <a:schemeClr val="tx1"/>
                </a:solidFill>
                <a:latin typeface="Times New Roman" pitchFamily="18" charset="0"/>
              </a:defRPr>
            </a:lvl2pPr>
            <a:lvl3pPr marL="1143000" indent="-228600" defTabSz="912813" eaLnBrk="0" hangingPunct="0">
              <a:defRPr sz="2200" b="1">
                <a:solidFill>
                  <a:schemeClr val="tx1"/>
                </a:solidFill>
                <a:latin typeface="Times New Roman" pitchFamily="18" charset="0"/>
              </a:defRPr>
            </a:lvl3pPr>
            <a:lvl4pPr marL="1600200" indent="-228600" defTabSz="912813" eaLnBrk="0" hangingPunct="0">
              <a:defRPr sz="2200" b="1">
                <a:solidFill>
                  <a:schemeClr val="tx1"/>
                </a:solidFill>
                <a:latin typeface="Times New Roman" pitchFamily="18" charset="0"/>
              </a:defRPr>
            </a:lvl4pPr>
            <a:lvl5pPr marL="2057400" indent="-228600" defTabSz="912813" eaLnBrk="0" hangingPunct="0">
              <a:defRPr sz="2200" b="1">
                <a:solidFill>
                  <a:schemeClr val="tx1"/>
                </a:solidFill>
                <a:latin typeface="Times New Roman" pitchFamily="18" charset="0"/>
              </a:defRPr>
            </a:lvl5pPr>
            <a:lvl6pPr marL="2514600" indent="-228600" algn="r" defTabSz="912813" eaLnBrk="0" fontAlgn="base" hangingPunct="0">
              <a:spcBef>
                <a:spcPct val="0"/>
              </a:spcBef>
              <a:spcAft>
                <a:spcPct val="0"/>
              </a:spcAft>
              <a:defRPr sz="2200" b="1">
                <a:solidFill>
                  <a:schemeClr val="tx1"/>
                </a:solidFill>
                <a:latin typeface="Times New Roman" pitchFamily="18" charset="0"/>
              </a:defRPr>
            </a:lvl6pPr>
            <a:lvl7pPr marL="2971800" indent="-228600" algn="r" defTabSz="912813" eaLnBrk="0" fontAlgn="base" hangingPunct="0">
              <a:spcBef>
                <a:spcPct val="0"/>
              </a:spcBef>
              <a:spcAft>
                <a:spcPct val="0"/>
              </a:spcAft>
              <a:defRPr sz="2200" b="1">
                <a:solidFill>
                  <a:schemeClr val="tx1"/>
                </a:solidFill>
                <a:latin typeface="Times New Roman" pitchFamily="18" charset="0"/>
              </a:defRPr>
            </a:lvl7pPr>
            <a:lvl8pPr marL="3429000" indent="-228600" algn="r" defTabSz="912813" eaLnBrk="0" fontAlgn="base" hangingPunct="0">
              <a:spcBef>
                <a:spcPct val="0"/>
              </a:spcBef>
              <a:spcAft>
                <a:spcPct val="0"/>
              </a:spcAft>
              <a:defRPr sz="2200" b="1">
                <a:solidFill>
                  <a:schemeClr val="tx1"/>
                </a:solidFill>
                <a:latin typeface="Times New Roman" pitchFamily="18" charset="0"/>
              </a:defRPr>
            </a:lvl8pPr>
            <a:lvl9pPr marL="3886200" indent="-228600" algn="r" defTabSz="912813" eaLnBrk="0" fontAlgn="base" hangingPunct="0">
              <a:spcBef>
                <a:spcPct val="0"/>
              </a:spcBef>
              <a:spcAft>
                <a:spcPct val="0"/>
              </a:spcAft>
              <a:defRPr sz="2200" b="1">
                <a:solidFill>
                  <a:schemeClr val="tx1"/>
                </a:solidFill>
                <a:latin typeface="Times New Roman" pitchFamily="18" charset="0"/>
              </a:defRPr>
            </a:lvl9pPr>
          </a:lstStyle>
          <a:p>
            <a:pPr marL="173038" lvl="1" indent="-173038" defTabSz="914400" eaLnBrk="1" hangingPunct="1">
              <a:lnSpc>
                <a:spcPts val="1400"/>
              </a:lnSpc>
              <a:spcAft>
                <a:spcPts val="100"/>
              </a:spcAft>
              <a:buClr>
                <a:srgbClr val="07325F"/>
              </a:buClr>
              <a:buSzPct val="100000"/>
              <a:buFont typeface="Wingdings"/>
              <a:buChar char="§"/>
            </a:pPr>
            <a:r>
              <a:rPr lang="en-US" sz="800" dirty="0">
                <a:latin typeface="+mn-lt"/>
              </a:rPr>
              <a:t>Keystone Capital</a:t>
            </a:r>
          </a:p>
          <a:p>
            <a:pPr marL="173038" lvl="1" indent="-173038" defTabSz="914400" eaLnBrk="1" hangingPunct="1">
              <a:lnSpc>
                <a:spcPts val="1400"/>
              </a:lnSpc>
              <a:spcAft>
                <a:spcPts val="100"/>
              </a:spcAft>
              <a:buClr>
                <a:srgbClr val="07325F"/>
              </a:buClr>
              <a:buSzPct val="100000"/>
              <a:buFont typeface="Wingdings"/>
              <a:buChar char="§"/>
            </a:pPr>
            <a:r>
              <a:rPr lang="en-US" sz="800" dirty="0">
                <a:latin typeface="+mn-lt"/>
              </a:rPr>
              <a:t>MSD Capital</a:t>
            </a:r>
          </a:p>
          <a:p>
            <a:pPr marL="173038" lvl="1" indent="-173038" defTabSz="914400" eaLnBrk="1" hangingPunct="1">
              <a:lnSpc>
                <a:spcPts val="1400"/>
              </a:lnSpc>
              <a:spcAft>
                <a:spcPts val="100"/>
              </a:spcAft>
              <a:buClr>
                <a:srgbClr val="07325F"/>
              </a:buClr>
              <a:buSzPct val="100000"/>
              <a:buFont typeface="Wingdings"/>
              <a:buChar char="§"/>
            </a:pPr>
            <a:r>
              <a:rPr lang="en-US" sz="800" dirty="0">
                <a:latin typeface="+mn-lt"/>
              </a:rPr>
              <a:t>Perot Capital</a:t>
            </a:r>
          </a:p>
          <a:p>
            <a:pPr marL="173038" lvl="1" indent="-173038" defTabSz="914400" eaLnBrk="1" hangingPunct="1">
              <a:lnSpc>
                <a:spcPts val="1400"/>
              </a:lnSpc>
              <a:spcAft>
                <a:spcPts val="100"/>
              </a:spcAft>
              <a:buClr>
                <a:srgbClr val="07325F"/>
              </a:buClr>
              <a:buSzPct val="100000"/>
              <a:buFont typeface="Wingdings"/>
              <a:buChar char="§"/>
            </a:pPr>
            <a:r>
              <a:rPr lang="en-US" sz="800" dirty="0" err="1">
                <a:latin typeface="+mn-lt"/>
              </a:rPr>
              <a:t>Roch</a:t>
            </a:r>
            <a:r>
              <a:rPr lang="en-US" sz="800" dirty="0">
                <a:latin typeface="+mn-lt"/>
              </a:rPr>
              <a:t> Capital</a:t>
            </a:r>
          </a:p>
        </p:txBody>
      </p:sp>
      <p:sp>
        <p:nvSpPr>
          <p:cNvPr id="51" name="O13_Text"/>
          <p:cNvSpPr txBox="1">
            <a:spLocks noChangeArrowheads="1"/>
          </p:cNvSpPr>
          <p:nvPr>
            <p:custDataLst>
              <p:tags r:id="rId4"/>
            </p:custDataLst>
          </p:nvPr>
        </p:nvSpPr>
        <p:spPr bwMode="auto">
          <a:xfrm>
            <a:off x="5943336" y="4795941"/>
            <a:ext cx="2484438" cy="396082"/>
          </a:xfrm>
          <a:prstGeom prst="rect">
            <a:avLst/>
          </a:prstGeom>
          <a:noFill/>
          <a:ln>
            <a:noFill/>
          </a:ln>
          <a:effectLst/>
          <a:extLst>
            <a:ext uri="{909E8E84-426E-40DD-AFC4-6F175D3DCCD1}">
              <a14:hiddenFill xmlns:a14="http://schemas.microsoft.com/office/drawing/2010/main">
                <a:solidFill>
                  <a:srgbClr val="000080">
                    <a:alpha val="50195"/>
                  </a:srgbClr>
                </a:solidFill>
              </a14:hiddenFill>
            </a:ext>
            <a:ext uri="{91240B29-F687-4F45-9708-019B960494DF}">
              <a14:hiddenLine xmlns:a14="http://schemas.microsoft.com/office/drawing/2010/main" w="19050">
                <a:solidFill>
                  <a:srgbClr val="0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1956" tIns="35973" rIns="71956" bIns="35973"/>
          <a:lstStyle>
            <a:lvl1pPr marL="342900" indent="-342900" defTabSz="912813" eaLnBrk="0" hangingPunct="0">
              <a:defRPr sz="2200" b="1">
                <a:solidFill>
                  <a:schemeClr val="tx1"/>
                </a:solidFill>
                <a:latin typeface="Times New Roman" pitchFamily="18" charset="0"/>
              </a:defRPr>
            </a:lvl1pPr>
            <a:lvl2pPr marL="179388" indent="-179388" defTabSz="912813" eaLnBrk="0" hangingPunct="0">
              <a:defRPr sz="2200" b="1">
                <a:solidFill>
                  <a:schemeClr val="tx1"/>
                </a:solidFill>
                <a:latin typeface="Times New Roman" pitchFamily="18" charset="0"/>
              </a:defRPr>
            </a:lvl2pPr>
            <a:lvl3pPr marL="1143000" indent="-228600" defTabSz="912813" eaLnBrk="0" hangingPunct="0">
              <a:defRPr sz="2200" b="1">
                <a:solidFill>
                  <a:schemeClr val="tx1"/>
                </a:solidFill>
                <a:latin typeface="Times New Roman" pitchFamily="18" charset="0"/>
              </a:defRPr>
            </a:lvl3pPr>
            <a:lvl4pPr marL="1600200" indent="-228600" defTabSz="912813" eaLnBrk="0" hangingPunct="0">
              <a:defRPr sz="2200" b="1">
                <a:solidFill>
                  <a:schemeClr val="tx1"/>
                </a:solidFill>
                <a:latin typeface="Times New Roman" pitchFamily="18" charset="0"/>
              </a:defRPr>
            </a:lvl4pPr>
            <a:lvl5pPr marL="2057400" indent="-228600" defTabSz="912813" eaLnBrk="0" hangingPunct="0">
              <a:defRPr sz="2200" b="1">
                <a:solidFill>
                  <a:schemeClr val="tx1"/>
                </a:solidFill>
                <a:latin typeface="Times New Roman" pitchFamily="18" charset="0"/>
              </a:defRPr>
            </a:lvl5pPr>
            <a:lvl6pPr marL="2514600" indent="-228600" algn="r" defTabSz="912813" eaLnBrk="0" fontAlgn="base" hangingPunct="0">
              <a:spcBef>
                <a:spcPct val="0"/>
              </a:spcBef>
              <a:spcAft>
                <a:spcPct val="0"/>
              </a:spcAft>
              <a:defRPr sz="2200" b="1">
                <a:solidFill>
                  <a:schemeClr val="tx1"/>
                </a:solidFill>
                <a:latin typeface="Times New Roman" pitchFamily="18" charset="0"/>
              </a:defRPr>
            </a:lvl6pPr>
            <a:lvl7pPr marL="2971800" indent="-228600" algn="r" defTabSz="912813" eaLnBrk="0" fontAlgn="base" hangingPunct="0">
              <a:spcBef>
                <a:spcPct val="0"/>
              </a:spcBef>
              <a:spcAft>
                <a:spcPct val="0"/>
              </a:spcAft>
              <a:defRPr sz="2200" b="1">
                <a:solidFill>
                  <a:schemeClr val="tx1"/>
                </a:solidFill>
                <a:latin typeface="Times New Roman" pitchFamily="18" charset="0"/>
              </a:defRPr>
            </a:lvl7pPr>
            <a:lvl8pPr marL="3429000" indent="-228600" algn="r" defTabSz="912813" eaLnBrk="0" fontAlgn="base" hangingPunct="0">
              <a:spcBef>
                <a:spcPct val="0"/>
              </a:spcBef>
              <a:spcAft>
                <a:spcPct val="0"/>
              </a:spcAft>
              <a:defRPr sz="2200" b="1">
                <a:solidFill>
                  <a:schemeClr val="tx1"/>
                </a:solidFill>
                <a:latin typeface="Times New Roman" pitchFamily="18" charset="0"/>
              </a:defRPr>
            </a:lvl8pPr>
            <a:lvl9pPr marL="3886200" indent="-228600" algn="r" defTabSz="912813" eaLnBrk="0" fontAlgn="base" hangingPunct="0">
              <a:spcBef>
                <a:spcPct val="0"/>
              </a:spcBef>
              <a:spcAft>
                <a:spcPct val="0"/>
              </a:spcAft>
              <a:defRPr sz="2200" b="1">
                <a:solidFill>
                  <a:schemeClr val="tx1"/>
                </a:solidFill>
                <a:latin typeface="Times New Roman" pitchFamily="18" charset="0"/>
              </a:defRPr>
            </a:lvl9pPr>
          </a:lstStyle>
          <a:p>
            <a:pPr marL="173038" lvl="1" indent="-173038" defTabSz="914400" eaLnBrk="1" hangingPunct="1">
              <a:lnSpc>
                <a:spcPts val="1400"/>
              </a:lnSpc>
              <a:spcAft>
                <a:spcPts val="100"/>
              </a:spcAft>
              <a:buClr>
                <a:srgbClr val="07325F"/>
              </a:buClr>
              <a:buSzPct val="100000"/>
              <a:buFont typeface="Wingdings"/>
              <a:buChar char="§"/>
            </a:pPr>
            <a:r>
              <a:rPr lang="en-US" sz="800" dirty="0" err="1">
                <a:latin typeface="+mn-lt"/>
              </a:rPr>
              <a:t>Siedler</a:t>
            </a:r>
            <a:r>
              <a:rPr lang="en-US" sz="800" dirty="0">
                <a:latin typeface="+mn-lt"/>
              </a:rPr>
              <a:t> Equity Partners</a:t>
            </a:r>
          </a:p>
          <a:p>
            <a:pPr marL="173038" lvl="1" indent="-173038" defTabSz="914400" eaLnBrk="1" hangingPunct="1">
              <a:lnSpc>
                <a:spcPts val="1400"/>
              </a:lnSpc>
              <a:spcAft>
                <a:spcPts val="100"/>
              </a:spcAft>
              <a:buClr>
                <a:srgbClr val="07325F"/>
              </a:buClr>
              <a:buSzPct val="100000"/>
              <a:buFont typeface="Wingdings"/>
              <a:buChar char="§"/>
            </a:pPr>
            <a:r>
              <a:rPr lang="en-US" sz="800" dirty="0">
                <a:latin typeface="+mn-lt"/>
              </a:rPr>
              <a:t>The Stephens Group</a:t>
            </a:r>
          </a:p>
        </p:txBody>
      </p:sp>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29</a:t>
            </a:r>
          </a:p>
        </p:txBody>
      </p:sp>
    </p:spTree>
    <p:extLst>
      <p:ext uri="{BB962C8B-B14F-4D97-AF65-F5344CB8AC3E}">
        <p14:creationId xmlns:p14="http://schemas.microsoft.com/office/powerpoint/2010/main" val="2943491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Table of Contents</a:t>
            </a:r>
          </a:p>
        </p:txBody>
      </p:sp>
      <p:graphicFrame>
        <p:nvGraphicFramePr>
          <p:cNvPr id="5" name="TOCtable"/>
          <p:cNvGraphicFramePr>
            <a:graphicFrameLocks noGrp="1"/>
          </p:cNvGraphicFramePr>
          <p:nvPr>
            <p:extLst>
              <p:ext uri="{D42A27DB-BD31-4B8C-83A1-F6EECF244321}">
                <p14:modId xmlns:p14="http://schemas.microsoft.com/office/powerpoint/2010/main" val="3384099087"/>
              </p:ext>
            </p:extLst>
          </p:nvPr>
        </p:nvGraphicFramePr>
        <p:xfrm>
          <a:off x="342900" y="2098760"/>
          <a:ext cx="8567928" cy="2468880"/>
        </p:xfrm>
        <a:graphic>
          <a:graphicData uri="http://schemas.openxmlformats.org/drawingml/2006/table">
            <a:tbl>
              <a:tblPr firstRow="1" bandRow="1">
                <a:tableStyleId>{5C22544A-7EE6-4342-B048-85BDC9FD1C3A}</a:tableStyleId>
              </a:tblPr>
              <a:tblGrid>
                <a:gridCol w="987552">
                  <a:extLst>
                    <a:ext uri="{9D8B030D-6E8A-4147-A177-3AD203B41FA5}">
                      <a16:colId xmlns:a16="http://schemas.microsoft.com/office/drawing/2014/main" val="1579355523"/>
                    </a:ext>
                  </a:extLst>
                </a:gridCol>
                <a:gridCol w="6967728">
                  <a:extLst>
                    <a:ext uri="{9D8B030D-6E8A-4147-A177-3AD203B41FA5}">
                      <a16:colId xmlns:a16="http://schemas.microsoft.com/office/drawing/2014/main" val="2917604967"/>
                    </a:ext>
                  </a:extLst>
                </a:gridCol>
                <a:gridCol w="612648">
                  <a:extLst>
                    <a:ext uri="{9D8B030D-6E8A-4147-A177-3AD203B41FA5}">
                      <a16:colId xmlns:a16="http://schemas.microsoft.com/office/drawing/2014/main" val="1550566186"/>
                    </a:ext>
                  </a:extLst>
                </a:gridCol>
              </a:tblGrid>
              <a:tr h="246888">
                <a:tc>
                  <a:txBody>
                    <a:bodyPr/>
                    <a:lstStyle/>
                    <a:p>
                      <a:pPr algn="r"/>
                      <a:r>
                        <a:rPr lang="en-US" sz="1000" b="1" i="0" u="none" dirty="0">
                          <a:solidFill>
                            <a:srgbClr val="000000"/>
                          </a:solidFill>
                          <a:latin typeface="Tahoma" panose="020B0604030504040204" pitchFamily="34" charset="0"/>
                        </a:rPr>
                        <a:t>Section 1</a:t>
                      </a:r>
                    </a:p>
                  </a:txBody>
                  <a:tcPr marL="0" marR="73152" marT="0" marB="0" anchor="ctr">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Executive Summary</a:t>
                      </a:r>
                    </a:p>
                  </a:txBody>
                  <a:tcPr marR="73152" marT="0" marB="0" anchor="ctr">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4</a:t>
                      </a:r>
                    </a:p>
                  </a:txBody>
                  <a:tcPr marL="0" marR="0" marT="0" marB="0" anchor="ctr">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3754649216"/>
                  </a:ext>
                </a:extLst>
              </a:tr>
              <a:tr h="246888">
                <a:tc>
                  <a:txBody>
                    <a:bodyPr/>
                    <a:lstStyle/>
                    <a:p>
                      <a:pPr algn="r"/>
                      <a:r>
                        <a:rPr lang="en-US" sz="1000" b="1" i="0" u="none" dirty="0">
                          <a:solidFill>
                            <a:srgbClr val="000000"/>
                          </a:solidFill>
                          <a:latin typeface="Tahoma" panose="020B0604030504040204" pitchFamily="34" charset="0"/>
                        </a:rPr>
                        <a:t>Section 2</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Overview of Lincoln International</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7</a:t>
                      </a: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1550199503"/>
                  </a:ext>
                </a:extLst>
              </a:tr>
              <a:tr h="246888">
                <a:tc>
                  <a:txBody>
                    <a:bodyPr/>
                    <a:lstStyle/>
                    <a:p>
                      <a:pPr algn="r"/>
                      <a:r>
                        <a:rPr lang="en-US" sz="1000" b="1" i="0" u="none" dirty="0">
                          <a:solidFill>
                            <a:srgbClr val="000000"/>
                          </a:solidFill>
                          <a:latin typeface="Tahoma" panose="020B0604030504040204" pitchFamily="34" charset="0"/>
                        </a:rPr>
                        <a:t>Section 3</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Positioning Lucas for an Outlier Valuation</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11</a:t>
                      </a: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4208452028"/>
                  </a:ext>
                </a:extLst>
              </a:tr>
              <a:tr h="246888">
                <a:tc>
                  <a:txBody>
                    <a:bodyPr/>
                    <a:lstStyle/>
                    <a:p>
                      <a:pPr algn="r"/>
                      <a:r>
                        <a:rPr lang="en-US" sz="1000" b="1" i="0" u="none" dirty="0">
                          <a:solidFill>
                            <a:srgbClr val="000000"/>
                          </a:solidFill>
                          <a:latin typeface="Tahoma" panose="020B0604030504040204" pitchFamily="34" charset="0"/>
                        </a:rPr>
                        <a:t>Section 5</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Valuation Analysis</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16</a:t>
                      </a: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1898041131"/>
                  </a:ext>
                </a:extLst>
              </a:tr>
              <a:tr h="246888">
                <a:tc>
                  <a:txBody>
                    <a:bodyPr/>
                    <a:lstStyle/>
                    <a:p>
                      <a:pPr algn="r"/>
                      <a:r>
                        <a:rPr lang="en-US" sz="1000" b="1" i="0" u="none" dirty="0">
                          <a:solidFill>
                            <a:srgbClr val="000000"/>
                          </a:solidFill>
                          <a:latin typeface="Tahoma" panose="020B0604030504040204" pitchFamily="34" charset="0"/>
                        </a:rPr>
                        <a:t>Section 4</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Potential Acquirers and Process Considerations</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24</a:t>
                      </a: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2708185775"/>
                  </a:ext>
                </a:extLst>
              </a:tr>
              <a:tr h="246888">
                <a:tc>
                  <a:txBody>
                    <a:bodyPr/>
                    <a:lstStyle/>
                    <a:p>
                      <a:pPr algn="r"/>
                      <a:r>
                        <a:rPr lang="en-US" sz="1000" b="1" i="0" u="none" dirty="0">
                          <a:solidFill>
                            <a:srgbClr val="000000"/>
                          </a:solidFill>
                          <a:latin typeface="Tahoma" panose="020B0604030504040204" pitchFamily="34" charset="0"/>
                        </a:rPr>
                        <a:t>Section 6</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1" i="0" u="none" dirty="0">
                          <a:solidFill>
                            <a:srgbClr val="000000"/>
                          </a:solidFill>
                          <a:latin typeface="Tahoma" panose="020B0604030504040204" pitchFamily="34" charset="0"/>
                        </a:rPr>
                        <a:t>Why Lincoln</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r>
                        <a:rPr lang="en-US" sz="1000" b="1" i="0" u="none" dirty="0">
                          <a:solidFill>
                            <a:srgbClr val="000000"/>
                          </a:solidFill>
                          <a:latin typeface="Tahoma" panose="020B0604030504040204" pitchFamily="34" charset="0"/>
                        </a:rPr>
                        <a:t>32</a:t>
                      </a: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3420652153"/>
                  </a:ext>
                </a:extLst>
              </a:tr>
              <a:tr h="246888">
                <a:tc>
                  <a:txBody>
                    <a:bodyPr/>
                    <a:lstStyle/>
                    <a:p>
                      <a:pPr algn="r"/>
                      <a:endParaRPr lang="en-US" sz="1000" b="1" i="0" u="none" dirty="0">
                        <a:solidFill>
                          <a:srgbClr val="000000"/>
                        </a:solidFill>
                        <a:latin typeface="Tahoma" panose="020B0604030504040204" pitchFamily="34" charset="0"/>
                      </a:endParaRP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endParaRPr lang="en-US" sz="1000" b="1" i="0" u="none" dirty="0">
                        <a:solidFill>
                          <a:srgbClr val="000000"/>
                        </a:solidFill>
                        <a:latin typeface="Tahoma" panose="020B0604030504040204" pitchFamily="34" charset="0"/>
                      </a:endParaRP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endParaRPr lang="en-US" sz="1000" b="1" i="0" u="none" dirty="0">
                        <a:solidFill>
                          <a:srgbClr val="000000"/>
                        </a:solidFill>
                        <a:latin typeface="Tahoma" panose="020B0604030504040204" pitchFamily="34" charset="0"/>
                      </a:endParaRP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4187345092"/>
                  </a:ext>
                </a:extLst>
              </a:tr>
              <a:tr h="246888">
                <a:tc>
                  <a:txBody>
                    <a:bodyPr/>
                    <a:lstStyle/>
                    <a:p>
                      <a:pPr algn="r"/>
                      <a:r>
                        <a:rPr lang="en-US" sz="1000" b="0" i="0" u="none" dirty="0">
                          <a:solidFill>
                            <a:srgbClr val="000000"/>
                          </a:solidFill>
                          <a:latin typeface="Tahoma" panose="020B0604030504040204" pitchFamily="34" charset="0"/>
                        </a:rPr>
                        <a:t>Appendix A</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0" i="0" u="none" dirty="0">
                          <a:solidFill>
                            <a:srgbClr val="000000"/>
                          </a:solidFill>
                          <a:latin typeface="Tahoma" panose="020B0604030504040204" pitchFamily="34" charset="0"/>
                        </a:rPr>
                        <a:t>Detailed Valuation Analysis</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endParaRPr lang="en-US" sz="1000" b="0" i="0" u="none" dirty="0">
                        <a:solidFill>
                          <a:srgbClr val="000000"/>
                        </a:solidFill>
                        <a:latin typeface="Tahoma" panose="020B0604030504040204" pitchFamily="34" charset="0"/>
                      </a:endParaRP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1713726437"/>
                  </a:ext>
                </a:extLst>
              </a:tr>
              <a:tr h="246888">
                <a:tc>
                  <a:txBody>
                    <a:bodyPr/>
                    <a:lstStyle/>
                    <a:p>
                      <a:pPr algn="r"/>
                      <a:r>
                        <a:rPr lang="en-US" sz="1000" b="0" i="0" u="none" dirty="0">
                          <a:solidFill>
                            <a:srgbClr val="000000"/>
                          </a:solidFill>
                          <a:latin typeface="Tahoma" panose="020B0604030504040204" pitchFamily="34" charset="0"/>
                        </a:rPr>
                        <a:t>Appendix B</a:t>
                      </a:r>
                    </a:p>
                  </a:txBody>
                  <a:tcPr marL="0"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l"/>
                      <a:r>
                        <a:rPr lang="en-US" sz="1000" b="0" i="0" u="none" dirty="0">
                          <a:solidFill>
                            <a:srgbClr val="000000"/>
                          </a:solidFill>
                          <a:latin typeface="Tahoma" panose="020B0604030504040204" pitchFamily="34" charset="0"/>
                        </a:rPr>
                        <a:t>Potential Strategic Acquirer Detail</a:t>
                      </a:r>
                    </a:p>
                  </a:txBody>
                  <a:tcPr marR="73152"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tc>
                  <a:txBody>
                    <a:bodyPr/>
                    <a:lstStyle/>
                    <a:p>
                      <a:pPr algn="r"/>
                      <a:endParaRPr lang="en-US" sz="1000" b="0" i="0" u="none" dirty="0">
                        <a:solidFill>
                          <a:srgbClr val="000000"/>
                        </a:solidFill>
                        <a:latin typeface="Tahoma" panose="020B0604030504040204" pitchFamily="34" charset="0"/>
                      </a:endParaRPr>
                    </a:p>
                  </a:txBody>
                  <a:tcPr marL="0" marR="0" marT="0" marB="0" anchor="ctr">
                    <a:lnT w="9525" cap="flat" cmpd="sng" algn="ctr">
                      <a:solidFill>
                        <a:srgbClr val="E5E5E5"/>
                      </a:solidFill>
                      <a:prstDash val="sysDot"/>
                      <a:round/>
                      <a:headEnd type="none" w="med" len="med"/>
                      <a:tailEnd type="none" w="med" len="med"/>
                    </a:lnT>
                    <a:lnB w="9525" cap="flat" cmpd="sng" algn="ctr">
                      <a:solidFill>
                        <a:srgbClr val="E5E5E5"/>
                      </a:solidFill>
                      <a:prstDash val="sysDot"/>
                      <a:round/>
                      <a:headEnd type="none" w="med" len="med"/>
                      <a:tailEnd type="none" w="med" len="med"/>
                    </a:lnB>
                    <a:solidFill>
                      <a:srgbClr val="FFFFFF"/>
                    </a:solidFill>
                  </a:tcPr>
                </a:tc>
                <a:extLst>
                  <a:ext uri="{0D108BD9-81ED-4DB2-BD59-A6C34878D82A}">
                    <a16:rowId xmlns:a16="http://schemas.microsoft.com/office/drawing/2014/main" val="1962994128"/>
                  </a:ext>
                </a:extLst>
              </a:tr>
              <a:tr h="246888">
                <a:tc>
                  <a:txBody>
                    <a:bodyPr/>
                    <a:lstStyle/>
                    <a:p>
                      <a:pPr algn="r"/>
                      <a:endParaRPr lang="en-US" sz="1000" b="0" i="0" u="none" dirty="0">
                        <a:solidFill>
                          <a:srgbClr val="000000"/>
                        </a:solidFill>
                        <a:latin typeface="Tahoma" panose="020B0604030504040204" pitchFamily="34" charset="0"/>
                      </a:endParaRPr>
                    </a:p>
                  </a:txBody>
                  <a:tcPr marL="0" marR="73152" marT="0" marB="0" anchor="ctr">
                    <a:lnT w="9525" cap="flat" cmpd="sng" algn="ctr">
                      <a:solidFill>
                        <a:srgbClr val="E5E5E5"/>
                      </a:solidFill>
                      <a:prstDash val="sysDot"/>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solidFill>
                  </a:tcPr>
                </a:tc>
                <a:tc>
                  <a:txBody>
                    <a:bodyPr/>
                    <a:lstStyle/>
                    <a:p>
                      <a:pPr algn="l"/>
                      <a:endParaRPr lang="en-US" sz="1000" b="0" i="0" u="none" dirty="0">
                        <a:solidFill>
                          <a:srgbClr val="000000"/>
                        </a:solidFill>
                        <a:latin typeface="Tahoma" panose="020B0604030504040204" pitchFamily="34" charset="0"/>
                      </a:endParaRPr>
                    </a:p>
                  </a:txBody>
                  <a:tcPr marR="73152" marT="0" marB="0" anchor="ctr">
                    <a:lnT w="9525" cap="flat" cmpd="sng" algn="ctr">
                      <a:solidFill>
                        <a:srgbClr val="E5E5E5"/>
                      </a:solidFill>
                      <a:prstDash val="sysDot"/>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solidFill>
                  </a:tcPr>
                </a:tc>
                <a:tc>
                  <a:txBody>
                    <a:bodyPr/>
                    <a:lstStyle/>
                    <a:p>
                      <a:pPr algn="r"/>
                      <a:endParaRPr lang="en-US" sz="1000" b="0" i="0" u="none" dirty="0">
                        <a:solidFill>
                          <a:srgbClr val="000000"/>
                        </a:solidFill>
                        <a:latin typeface="Tahoma" panose="020B0604030504040204" pitchFamily="34" charset="0"/>
                      </a:endParaRPr>
                    </a:p>
                  </a:txBody>
                  <a:tcPr marL="0" marR="0" marT="0" marB="0" anchor="ctr">
                    <a:lnT w="9525" cap="flat" cmpd="sng" algn="ctr">
                      <a:solidFill>
                        <a:srgbClr val="E5E5E5"/>
                      </a:solidFill>
                      <a:prstDash val="sysDot"/>
                      <a:round/>
                      <a:headEnd type="none" w="med" len="med"/>
                      <a:tailEnd type="none" w="med" len="med"/>
                    </a:lnT>
                    <a:lnB w="12700" cap="flat" cmpd="sng" algn="ctr">
                      <a:solidFill>
                        <a:schemeClr val="lt1">
                          <a:alpha val="0"/>
                        </a:schemeClr>
                      </a:solidFill>
                      <a:prstDash val="solid"/>
                      <a:round/>
                      <a:headEnd type="none" w="med" len="med"/>
                      <a:tailEnd type="none" w="med" len="med"/>
                    </a:lnB>
                    <a:solidFill>
                      <a:srgbClr val="FFFFFF"/>
                    </a:solidFill>
                  </a:tcPr>
                </a:tc>
                <a:extLst>
                  <a:ext uri="{0D108BD9-81ED-4DB2-BD59-A6C34878D82A}">
                    <a16:rowId xmlns:a16="http://schemas.microsoft.com/office/drawing/2014/main" val="2801776107"/>
                  </a:ext>
                </a:extLst>
              </a:tr>
            </a:tbl>
          </a:graphicData>
        </a:graphic>
      </p:graphicFrame>
    </p:spTree>
    <p:extLst>
      <p:ext uri="{BB962C8B-B14F-4D97-AF65-F5344CB8AC3E}">
        <p14:creationId xmlns:p14="http://schemas.microsoft.com/office/powerpoint/2010/main" val="4019587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27669228"/>
              </p:ext>
            </p:extLst>
          </p:nvPr>
        </p:nvGraphicFramePr>
        <p:xfrm>
          <a:off x="342900" y="1077913"/>
          <a:ext cx="8458200" cy="256032"/>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Summary </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4" name="Title 7"/>
          <p:cNvSpPr>
            <a:spLocks noGrp="1"/>
          </p:cNvSpPr>
          <p:nvPr>
            <p:ph type="title"/>
          </p:nvPr>
        </p:nvSpPr>
        <p:spPr/>
        <p:txBody>
          <a:bodyPr/>
          <a:lstStyle/>
          <a:p>
            <a:r>
              <a:rPr lang="en-US" dirty="0">
                <a:solidFill>
                  <a:srgbClr val="FFFFFF"/>
                </a:solidFill>
              </a:rPr>
              <a:t>The “Lincoln Process” – Keys to Driving a Successful Outcome </a:t>
            </a:r>
            <a:endParaRPr lang="en-US" dirty="0"/>
          </a:p>
        </p:txBody>
      </p:sp>
      <p:sp>
        <p:nvSpPr>
          <p:cNvPr id="5" name="AutoShape 36"/>
          <p:cNvSpPr>
            <a:spLocks noChangeArrowheads="1"/>
          </p:cNvSpPr>
          <p:nvPr/>
        </p:nvSpPr>
        <p:spPr bwMode="auto">
          <a:xfrm rot="10800000">
            <a:off x="342900" y="3454400"/>
            <a:ext cx="8456612" cy="404032"/>
          </a:xfrm>
          <a:prstGeom prst="triangle">
            <a:avLst/>
          </a:prstGeom>
          <a:gradFill>
            <a:gsLst>
              <a:gs pos="100000">
                <a:schemeClr val="bg1"/>
              </a:gs>
              <a:gs pos="0">
                <a:schemeClr val="accent5"/>
              </a:gs>
            </a:gsLst>
            <a:lin ang="5400000" scaled="0"/>
          </a:gradFill>
          <a:ln w="3175">
            <a:noFill/>
            <a:miter lim="800000"/>
            <a:headEnd/>
            <a:tailEnd/>
          </a:ln>
          <a:effectLst/>
        </p:spPr>
        <p:txBody>
          <a:bodyPr vert="eaVert" wrap="none" anchor="ctr"/>
          <a:lstStyle/>
          <a:p>
            <a:pPr algn="ctr" fontAlgn="base">
              <a:spcBef>
                <a:spcPct val="0"/>
              </a:spcBef>
              <a:spcAft>
                <a:spcPct val="0"/>
              </a:spcAft>
            </a:pPr>
            <a:endParaRPr lang="en-US" sz="1000" dirty="0">
              <a:solidFill>
                <a:srgbClr val="000000"/>
              </a:solidFill>
              <a:cs typeface="Tahoma" panose="020B0604030504040204" pitchFamily="34" charset="0"/>
            </a:endParaRPr>
          </a:p>
        </p:txBody>
      </p:sp>
      <p:grpSp>
        <p:nvGrpSpPr>
          <p:cNvPr id="6" name="Group 5"/>
          <p:cNvGrpSpPr/>
          <p:nvPr/>
        </p:nvGrpSpPr>
        <p:grpSpPr>
          <a:xfrm>
            <a:off x="388517" y="4096526"/>
            <a:ext cx="8410995" cy="1610634"/>
            <a:chOff x="880506" y="1330664"/>
            <a:chExt cx="7710535" cy="1610634"/>
          </a:xfrm>
        </p:grpSpPr>
        <p:sp>
          <p:nvSpPr>
            <p:cNvPr id="7" name="Rectangle 5"/>
            <p:cNvSpPr/>
            <p:nvPr/>
          </p:nvSpPr>
          <p:spPr>
            <a:xfrm>
              <a:off x="1614695" y="1458560"/>
              <a:ext cx="6807810" cy="1479748"/>
            </a:xfrm>
            <a:custGeom>
              <a:avLst/>
              <a:gdLst>
                <a:gd name="connsiteX0" fmla="*/ 0 w 6807810"/>
                <a:gd name="connsiteY0" fmla="*/ 0 h 1474074"/>
                <a:gd name="connsiteX1" fmla="*/ 6807810 w 6807810"/>
                <a:gd name="connsiteY1" fmla="*/ 0 h 1474074"/>
                <a:gd name="connsiteX2" fmla="*/ 6807810 w 6807810"/>
                <a:gd name="connsiteY2" fmla="*/ 1474074 h 1474074"/>
                <a:gd name="connsiteX3" fmla="*/ 0 w 6807810"/>
                <a:gd name="connsiteY3" fmla="*/ 1474074 h 1474074"/>
                <a:gd name="connsiteX4" fmla="*/ 0 w 6807810"/>
                <a:gd name="connsiteY4" fmla="*/ 0 h 1474074"/>
                <a:gd name="connsiteX0" fmla="*/ 0 w 6807810"/>
                <a:gd name="connsiteY0" fmla="*/ 5667 h 1479741"/>
                <a:gd name="connsiteX1" fmla="*/ 3455010 w 6807810"/>
                <a:gd name="connsiteY1" fmla="*/ 0 h 1479741"/>
                <a:gd name="connsiteX2" fmla="*/ 6807810 w 6807810"/>
                <a:gd name="connsiteY2" fmla="*/ 5667 h 1479741"/>
                <a:gd name="connsiteX3" fmla="*/ 6807810 w 6807810"/>
                <a:gd name="connsiteY3" fmla="*/ 1479741 h 1479741"/>
                <a:gd name="connsiteX4" fmla="*/ 0 w 6807810"/>
                <a:gd name="connsiteY4" fmla="*/ 1479741 h 1479741"/>
                <a:gd name="connsiteX5" fmla="*/ 0 w 6807810"/>
                <a:gd name="connsiteY5" fmla="*/ 5667 h 1479741"/>
                <a:gd name="connsiteX0" fmla="*/ 0 w 6807810"/>
                <a:gd name="connsiteY0" fmla="*/ 1479741 h 1479741"/>
                <a:gd name="connsiteX1" fmla="*/ 3455010 w 6807810"/>
                <a:gd name="connsiteY1" fmla="*/ 0 h 1479741"/>
                <a:gd name="connsiteX2" fmla="*/ 6807810 w 6807810"/>
                <a:gd name="connsiteY2" fmla="*/ 5667 h 1479741"/>
                <a:gd name="connsiteX3" fmla="*/ 6807810 w 6807810"/>
                <a:gd name="connsiteY3" fmla="*/ 1479741 h 1479741"/>
                <a:gd name="connsiteX4" fmla="*/ 0 w 6807810"/>
                <a:gd name="connsiteY4" fmla="*/ 1479741 h 1479741"/>
                <a:gd name="connsiteX0" fmla="*/ 0 w 6807810"/>
                <a:gd name="connsiteY0" fmla="*/ 1479741 h 1479741"/>
                <a:gd name="connsiteX1" fmla="*/ 3455010 w 6807810"/>
                <a:gd name="connsiteY1" fmla="*/ 0 h 1479741"/>
                <a:gd name="connsiteX2" fmla="*/ 6807810 w 6807810"/>
                <a:gd name="connsiteY2" fmla="*/ 1479741 h 1479741"/>
                <a:gd name="connsiteX3" fmla="*/ 0 w 6807810"/>
                <a:gd name="connsiteY3" fmla="*/ 1479741 h 1479741"/>
                <a:gd name="connsiteX0" fmla="*/ 0 w 6807810"/>
                <a:gd name="connsiteY0" fmla="*/ 1479741 h 1479741"/>
                <a:gd name="connsiteX1" fmla="*/ 1715110 w 6807810"/>
                <a:gd name="connsiteY1" fmla="*/ 73660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5 h 1479745"/>
                <a:gd name="connsiteX1" fmla="*/ 1289660 w 6807810"/>
                <a:gd name="connsiteY1" fmla="*/ 1212855 h 1479745"/>
                <a:gd name="connsiteX2" fmla="*/ 3455010 w 6807810"/>
                <a:gd name="connsiteY2" fmla="*/ 4 h 1479745"/>
                <a:gd name="connsiteX3" fmla="*/ 6807810 w 6807810"/>
                <a:gd name="connsiteY3" fmla="*/ 1479745 h 1479745"/>
                <a:gd name="connsiteX4" fmla="*/ 0 w 6807810"/>
                <a:gd name="connsiteY4" fmla="*/ 1479745 h 1479745"/>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7048006"/>
                <a:gd name="connsiteY0" fmla="*/ 1480953 h 1480953"/>
                <a:gd name="connsiteX1" fmla="*/ 1848460 w 7048006"/>
                <a:gd name="connsiteY1" fmla="*/ 833063 h 1480953"/>
                <a:gd name="connsiteX2" fmla="*/ 3455010 w 7048006"/>
                <a:gd name="connsiteY2" fmla="*/ 1212 h 1480953"/>
                <a:gd name="connsiteX3" fmla="*/ 5321910 w 7048006"/>
                <a:gd name="connsiteY3" fmla="*/ 667963 h 1480953"/>
                <a:gd name="connsiteX4" fmla="*/ 6807810 w 7048006"/>
                <a:gd name="connsiteY4" fmla="*/ 1480953 h 1480953"/>
                <a:gd name="connsiteX5" fmla="*/ 0 w 7048006"/>
                <a:gd name="connsiteY5" fmla="*/ 1480953 h 1480953"/>
                <a:gd name="connsiteX0" fmla="*/ 0 w 7023462"/>
                <a:gd name="connsiteY0" fmla="*/ 1480621 h 1480621"/>
                <a:gd name="connsiteX1" fmla="*/ 1848460 w 7023462"/>
                <a:gd name="connsiteY1" fmla="*/ 832731 h 1480621"/>
                <a:gd name="connsiteX2" fmla="*/ 3455010 w 7023462"/>
                <a:gd name="connsiteY2" fmla="*/ 880 h 1480621"/>
                <a:gd name="connsiteX3" fmla="*/ 5036160 w 7023462"/>
                <a:gd name="connsiteY3" fmla="*/ 845431 h 1480621"/>
                <a:gd name="connsiteX4" fmla="*/ 6807810 w 7023462"/>
                <a:gd name="connsiteY4" fmla="*/ 1480621 h 1480621"/>
                <a:gd name="connsiteX5" fmla="*/ 0 w 7023462"/>
                <a:gd name="connsiteY5" fmla="*/ 1480621 h 1480621"/>
                <a:gd name="connsiteX0" fmla="*/ 0 w 6807810"/>
                <a:gd name="connsiteY0" fmla="*/ 1480621 h 1480621"/>
                <a:gd name="connsiteX1" fmla="*/ 1848460 w 6807810"/>
                <a:gd name="connsiteY1" fmla="*/ 832731 h 1480621"/>
                <a:gd name="connsiteX2" fmla="*/ 3455010 w 6807810"/>
                <a:gd name="connsiteY2" fmla="*/ 880 h 1480621"/>
                <a:gd name="connsiteX3" fmla="*/ 5036160 w 6807810"/>
                <a:gd name="connsiteY3" fmla="*/ 845431 h 1480621"/>
                <a:gd name="connsiteX4" fmla="*/ 6807810 w 6807810"/>
                <a:gd name="connsiteY4" fmla="*/ 1480621 h 1480621"/>
                <a:gd name="connsiteX5" fmla="*/ 0 w 6807810"/>
                <a:gd name="connsiteY5" fmla="*/ 1480621 h 1480621"/>
                <a:gd name="connsiteX0" fmla="*/ 0 w 6807810"/>
                <a:gd name="connsiteY0" fmla="*/ 1480621 h 1480621"/>
                <a:gd name="connsiteX1" fmla="*/ 1848460 w 6807810"/>
                <a:gd name="connsiteY1" fmla="*/ 832731 h 1480621"/>
                <a:gd name="connsiteX2" fmla="*/ 3455010 w 6807810"/>
                <a:gd name="connsiteY2" fmla="*/ 880 h 1480621"/>
                <a:gd name="connsiteX3" fmla="*/ 5036160 w 6807810"/>
                <a:gd name="connsiteY3" fmla="*/ 845431 h 1480621"/>
                <a:gd name="connsiteX4" fmla="*/ 6807810 w 6807810"/>
                <a:gd name="connsiteY4" fmla="*/ 1480621 h 1480621"/>
                <a:gd name="connsiteX5" fmla="*/ 0 w 6807810"/>
                <a:gd name="connsiteY5" fmla="*/ 1480621 h 1480621"/>
                <a:gd name="connsiteX0" fmla="*/ 0 w 6807810"/>
                <a:gd name="connsiteY0" fmla="*/ 1481015 h 1481015"/>
                <a:gd name="connsiteX1" fmla="*/ 1848460 w 6807810"/>
                <a:gd name="connsiteY1" fmla="*/ 833125 h 1481015"/>
                <a:gd name="connsiteX2" fmla="*/ 3455010 w 6807810"/>
                <a:gd name="connsiteY2" fmla="*/ 1274 h 1481015"/>
                <a:gd name="connsiteX3" fmla="*/ 5036160 w 6807810"/>
                <a:gd name="connsiteY3" fmla="*/ 845825 h 1481015"/>
                <a:gd name="connsiteX4" fmla="*/ 6807810 w 6807810"/>
                <a:gd name="connsiteY4" fmla="*/ 1481015 h 1481015"/>
                <a:gd name="connsiteX5" fmla="*/ 0 w 6807810"/>
                <a:gd name="connsiteY5" fmla="*/ 1481015 h 1481015"/>
                <a:gd name="connsiteX0" fmla="*/ 0 w 6807810"/>
                <a:gd name="connsiteY0" fmla="*/ 1479748 h 1479748"/>
                <a:gd name="connsiteX1" fmla="*/ 1848460 w 6807810"/>
                <a:gd name="connsiteY1" fmla="*/ 831858 h 1479748"/>
                <a:gd name="connsiteX2" fmla="*/ 3455010 w 6807810"/>
                <a:gd name="connsiteY2" fmla="*/ 7 h 1479748"/>
                <a:gd name="connsiteX3" fmla="*/ 5036160 w 6807810"/>
                <a:gd name="connsiteY3" fmla="*/ 844558 h 1479748"/>
                <a:gd name="connsiteX4" fmla="*/ 6807810 w 6807810"/>
                <a:gd name="connsiteY4" fmla="*/ 1479748 h 1479748"/>
                <a:gd name="connsiteX5" fmla="*/ 0 w 6807810"/>
                <a:gd name="connsiteY5" fmla="*/ 1479748 h 1479748"/>
                <a:gd name="connsiteX0" fmla="*/ 0 w 6807810"/>
                <a:gd name="connsiteY0" fmla="*/ 1479748 h 1479748"/>
                <a:gd name="connsiteX1" fmla="*/ 1848460 w 6807810"/>
                <a:gd name="connsiteY1" fmla="*/ 831858 h 1479748"/>
                <a:gd name="connsiteX2" fmla="*/ 3455010 w 6807810"/>
                <a:gd name="connsiteY2" fmla="*/ 7 h 1479748"/>
                <a:gd name="connsiteX3" fmla="*/ 5036160 w 6807810"/>
                <a:gd name="connsiteY3" fmla="*/ 844558 h 1479748"/>
                <a:gd name="connsiteX4" fmla="*/ 6807810 w 6807810"/>
                <a:gd name="connsiteY4" fmla="*/ 1479748 h 1479748"/>
                <a:gd name="connsiteX5" fmla="*/ 0 w 6807810"/>
                <a:gd name="connsiteY5" fmla="*/ 1479748 h 1479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07810" h="1479748">
                  <a:moveTo>
                    <a:pt x="0" y="1479748"/>
                  </a:moveTo>
                  <a:cubicBezTo>
                    <a:pt x="163187" y="1473335"/>
                    <a:pt x="980423" y="1530421"/>
                    <a:pt x="1848460" y="831858"/>
                  </a:cubicBezTo>
                  <a:cubicBezTo>
                    <a:pt x="2341643" y="510124"/>
                    <a:pt x="2625277" y="-2109"/>
                    <a:pt x="3455010" y="7"/>
                  </a:cubicBezTo>
                  <a:cubicBezTo>
                    <a:pt x="4119643" y="12972"/>
                    <a:pt x="4547210" y="394735"/>
                    <a:pt x="5036160" y="844558"/>
                  </a:cubicBezTo>
                  <a:cubicBezTo>
                    <a:pt x="5626710" y="1332482"/>
                    <a:pt x="6310495" y="1477600"/>
                    <a:pt x="6807810" y="1479748"/>
                  </a:cubicBezTo>
                  <a:lnTo>
                    <a:pt x="0" y="1479748"/>
                  </a:lnTo>
                  <a:close/>
                </a:path>
              </a:pathLst>
            </a:custGeom>
            <a:solidFill>
              <a:schemeClr val="accent2"/>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8" name="Rectangle 5"/>
            <p:cNvSpPr/>
            <p:nvPr/>
          </p:nvSpPr>
          <p:spPr>
            <a:xfrm>
              <a:off x="1614694" y="1458560"/>
              <a:ext cx="4249315" cy="1480773"/>
            </a:xfrm>
            <a:custGeom>
              <a:avLst/>
              <a:gdLst>
                <a:gd name="connsiteX0" fmla="*/ 0 w 6807810"/>
                <a:gd name="connsiteY0" fmla="*/ 0 h 1474074"/>
                <a:gd name="connsiteX1" fmla="*/ 6807810 w 6807810"/>
                <a:gd name="connsiteY1" fmla="*/ 0 h 1474074"/>
                <a:gd name="connsiteX2" fmla="*/ 6807810 w 6807810"/>
                <a:gd name="connsiteY2" fmla="*/ 1474074 h 1474074"/>
                <a:gd name="connsiteX3" fmla="*/ 0 w 6807810"/>
                <a:gd name="connsiteY3" fmla="*/ 1474074 h 1474074"/>
                <a:gd name="connsiteX4" fmla="*/ 0 w 6807810"/>
                <a:gd name="connsiteY4" fmla="*/ 0 h 1474074"/>
                <a:gd name="connsiteX0" fmla="*/ 0 w 6807810"/>
                <a:gd name="connsiteY0" fmla="*/ 5667 h 1479741"/>
                <a:gd name="connsiteX1" fmla="*/ 3455010 w 6807810"/>
                <a:gd name="connsiteY1" fmla="*/ 0 h 1479741"/>
                <a:gd name="connsiteX2" fmla="*/ 6807810 w 6807810"/>
                <a:gd name="connsiteY2" fmla="*/ 5667 h 1479741"/>
                <a:gd name="connsiteX3" fmla="*/ 6807810 w 6807810"/>
                <a:gd name="connsiteY3" fmla="*/ 1479741 h 1479741"/>
                <a:gd name="connsiteX4" fmla="*/ 0 w 6807810"/>
                <a:gd name="connsiteY4" fmla="*/ 1479741 h 1479741"/>
                <a:gd name="connsiteX5" fmla="*/ 0 w 6807810"/>
                <a:gd name="connsiteY5" fmla="*/ 5667 h 1479741"/>
                <a:gd name="connsiteX0" fmla="*/ 0 w 6807810"/>
                <a:gd name="connsiteY0" fmla="*/ 1479741 h 1479741"/>
                <a:gd name="connsiteX1" fmla="*/ 3455010 w 6807810"/>
                <a:gd name="connsiteY1" fmla="*/ 0 h 1479741"/>
                <a:gd name="connsiteX2" fmla="*/ 6807810 w 6807810"/>
                <a:gd name="connsiteY2" fmla="*/ 5667 h 1479741"/>
                <a:gd name="connsiteX3" fmla="*/ 6807810 w 6807810"/>
                <a:gd name="connsiteY3" fmla="*/ 1479741 h 1479741"/>
                <a:gd name="connsiteX4" fmla="*/ 0 w 6807810"/>
                <a:gd name="connsiteY4" fmla="*/ 1479741 h 1479741"/>
                <a:gd name="connsiteX0" fmla="*/ 0 w 6807810"/>
                <a:gd name="connsiteY0" fmla="*/ 1479741 h 1479741"/>
                <a:gd name="connsiteX1" fmla="*/ 3455010 w 6807810"/>
                <a:gd name="connsiteY1" fmla="*/ 0 h 1479741"/>
                <a:gd name="connsiteX2" fmla="*/ 6807810 w 6807810"/>
                <a:gd name="connsiteY2" fmla="*/ 1479741 h 1479741"/>
                <a:gd name="connsiteX3" fmla="*/ 0 w 6807810"/>
                <a:gd name="connsiteY3" fmla="*/ 1479741 h 1479741"/>
                <a:gd name="connsiteX0" fmla="*/ 0 w 6807810"/>
                <a:gd name="connsiteY0" fmla="*/ 1479741 h 1479741"/>
                <a:gd name="connsiteX1" fmla="*/ 1715110 w 6807810"/>
                <a:gd name="connsiteY1" fmla="*/ 73660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1 h 1479741"/>
                <a:gd name="connsiteX1" fmla="*/ 1289660 w 6807810"/>
                <a:gd name="connsiteY1" fmla="*/ 1212851 h 1479741"/>
                <a:gd name="connsiteX2" fmla="*/ 3455010 w 6807810"/>
                <a:gd name="connsiteY2" fmla="*/ 0 h 1479741"/>
                <a:gd name="connsiteX3" fmla="*/ 6807810 w 6807810"/>
                <a:gd name="connsiteY3" fmla="*/ 1479741 h 1479741"/>
                <a:gd name="connsiteX4" fmla="*/ 0 w 6807810"/>
                <a:gd name="connsiteY4" fmla="*/ 1479741 h 1479741"/>
                <a:gd name="connsiteX0" fmla="*/ 0 w 6807810"/>
                <a:gd name="connsiteY0" fmla="*/ 1479745 h 1479745"/>
                <a:gd name="connsiteX1" fmla="*/ 1289660 w 6807810"/>
                <a:gd name="connsiteY1" fmla="*/ 1212855 h 1479745"/>
                <a:gd name="connsiteX2" fmla="*/ 3455010 w 6807810"/>
                <a:gd name="connsiteY2" fmla="*/ 4 h 1479745"/>
                <a:gd name="connsiteX3" fmla="*/ 6807810 w 6807810"/>
                <a:gd name="connsiteY3" fmla="*/ 1479745 h 1479745"/>
                <a:gd name="connsiteX4" fmla="*/ 0 w 6807810"/>
                <a:gd name="connsiteY4" fmla="*/ 1479745 h 1479745"/>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6807810"/>
                <a:gd name="connsiteY0" fmla="*/ 1479748 h 1479748"/>
                <a:gd name="connsiteX1" fmla="*/ 1848460 w 6807810"/>
                <a:gd name="connsiteY1" fmla="*/ 831858 h 1479748"/>
                <a:gd name="connsiteX2" fmla="*/ 3455010 w 6807810"/>
                <a:gd name="connsiteY2" fmla="*/ 7 h 1479748"/>
                <a:gd name="connsiteX3" fmla="*/ 6807810 w 6807810"/>
                <a:gd name="connsiteY3" fmla="*/ 1479748 h 1479748"/>
                <a:gd name="connsiteX4" fmla="*/ 0 w 6807810"/>
                <a:gd name="connsiteY4" fmla="*/ 1479748 h 1479748"/>
                <a:gd name="connsiteX0" fmla="*/ 0 w 7048006"/>
                <a:gd name="connsiteY0" fmla="*/ 1480953 h 1480953"/>
                <a:gd name="connsiteX1" fmla="*/ 1848460 w 7048006"/>
                <a:gd name="connsiteY1" fmla="*/ 833063 h 1480953"/>
                <a:gd name="connsiteX2" fmla="*/ 3455010 w 7048006"/>
                <a:gd name="connsiteY2" fmla="*/ 1212 h 1480953"/>
                <a:gd name="connsiteX3" fmla="*/ 5321910 w 7048006"/>
                <a:gd name="connsiteY3" fmla="*/ 667963 h 1480953"/>
                <a:gd name="connsiteX4" fmla="*/ 6807810 w 7048006"/>
                <a:gd name="connsiteY4" fmla="*/ 1480953 h 1480953"/>
                <a:gd name="connsiteX5" fmla="*/ 0 w 7048006"/>
                <a:gd name="connsiteY5" fmla="*/ 1480953 h 1480953"/>
                <a:gd name="connsiteX0" fmla="*/ 0 w 7023462"/>
                <a:gd name="connsiteY0" fmla="*/ 1480621 h 1480621"/>
                <a:gd name="connsiteX1" fmla="*/ 1848460 w 7023462"/>
                <a:gd name="connsiteY1" fmla="*/ 832731 h 1480621"/>
                <a:gd name="connsiteX2" fmla="*/ 3455010 w 7023462"/>
                <a:gd name="connsiteY2" fmla="*/ 880 h 1480621"/>
                <a:gd name="connsiteX3" fmla="*/ 5036160 w 7023462"/>
                <a:gd name="connsiteY3" fmla="*/ 845431 h 1480621"/>
                <a:gd name="connsiteX4" fmla="*/ 6807810 w 7023462"/>
                <a:gd name="connsiteY4" fmla="*/ 1480621 h 1480621"/>
                <a:gd name="connsiteX5" fmla="*/ 0 w 7023462"/>
                <a:gd name="connsiteY5" fmla="*/ 1480621 h 1480621"/>
                <a:gd name="connsiteX0" fmla="*/ 0 w 6807810"/>
                <a:gd name="connsiteY0" fmla="*/ 1480621 h 1480621"/>
                <a:gd name="connsiteX1" fmla="*/ 1848460 w 6807810"/>
                <a:gd name="connsiteY1" fmla="*/ 832731 h 1480621"/>
                <a:gd name="connsiteX2" fmla="*/ 3455010 w 6807810"/>
                <a:gd name="connsiteY2" fmla="*/ 880 h 1480621"/>
                <a:gd name="connsiteX3" fmla="*/ 5036160 w 6807810"/>
                <a:gd name="connsiteY3" fmla="*/ 845431 h 1480621"/>
                <a:gd name="connsiteX4" fmla="*/ 6807810 w 6807810"/>
                <a:gd name="connsiteY4" fmla="*/ 1480621 h 1480621"/>
                <a:gd name="connsiteX5" fmla="*/ 0 w 6807810"/>
                <a:gd name="connsiteY5" fmla="*/ 1480621 h 1480621"/>
                <a:gd name="connsiteX0" fmla="*/ 0 w 6807810"/>
                <a:gd name="connsiteY0" fmla="*/ 1480621 h 1480621"/>
                <a:gd name="connsiteX1" fmla="*/ 1848460 w 6807810"/>
                <a:gd name="connsiteY1" fmla="*/ 832731 h 1480621"/>
                <a:gd name="connsiteX2" fmla="*/ 3455010 w 6807810"/>
                <a:gd name="connsiteY2" fmla="*/ 880 h 1480621"/>
                <a:gd name="connsiteX3" fmla="*/ 5036160 w 6807810"/>
                <a:gd name="connsiteY3" fmla="*/ 845431 h 1480621"/>
                <a:gd name="connsiteX4" fmla="*/ 6807810 w 6807810"/>
                <a:gd name="connsiteY4" fmla="*/ 1480621 h 1480621"/>
                <a:gd name="connsiteX5" fmla="*/ 0 w 6807810"/>
                <a:gd name="connsiteY5" fmla="*/ 1480621 h 1480621"/>
                <a:gd name="connsiteX0" fmla="*/ 0 w 6807810"/>
                <a:gd name="connsiteY0" fmla="*/ 1481015 h 1481015"/>
                <a:gd name="connsiteX1" fmla="*/ 1848460 w 6807810"/>
                <a:gd name="connsiteY1" fmla="*/ 833125 h 1481015"/>
                <a:gd name="connsiteX2" fmla="*/ 3455010 w 6807810"/>
                <a:gd name="connsiteY2" fmla="*/ 1274 h 1481015"/>
                <a:gd name="connsiteX3" fmla="*/ 5036160 w 6807810"/>
                <a:gd name="connsiteY3" fmla="*/ 845825 h 1481015"/>
                <a:gd name="connsiteX4" fmla="*/ 6807810 w 6807810"/>
                <a:gd name="connsiteY4" fmla="*/ 1481015 h 1481015"/>
                <a:gd name="connsiteX5" fmla="*/ 0 w 6807810"/>
                <a:gd name="connsiteY5" fmla="*/ 1481015 h 1481015"/>
                <a:gd name="connsiteX0" fmla="*/ 0 w 6807810"/>
                <a:gd name="connsiteY0" fmla="*/ 1510181 h 1510181"/>
                <a:gd name="connsiteX1" fmla="*/ 1848460 w 6807810"/>
                <a:gd name="connsiteY1" fmla="*/ 862291 h 1510181"/>
                <a:gd name="connsiteX2" fmla="*/ 3455010 w 6807810"/>
                <a:gd name="connsiteY2" fmla="*/ 30440 h 1510181"/>
                <a:gd name="connsiteX3" fmla="*/ 4246355 w 6807810"/>
                <a:gd name="connsiteY3" fmla="*/ 246762 h 1510181"/>
                <a:gd name="connsiteX4" fmla="*/ 5036160 w 6807810"/>
                <a:gd name="connsiteY4" fmla="*/ 874991 h 1510181"/>
                <a:gd name="connsiteX5" fmla="*/ 6807810 w 6807810"/>
                <a:gd name="connsiteY5" fmla="*/ 1510181 h 1510181"/>
                <a:gd name="connsiteX6" fmla="*/ 0 w 6807810"/>
                <a:gd name="connsiteY6" fmla="*/ 1510181 h 1510181"/>
                <a:gd name="connsiteX0" fmla="*/ 0 w 6807810"/>
                <a:gd name="connsiteY0" fmla="*/ 1510181 h 1510181"/>
                <a:gd name="connsiteX1" fmla="*/ 1848460 w 6807810"/>
                <a:gd name="connsiteY1" fmla="*/ 862291 h 1510181"/>
                <a:gd name="connsiteX2" fmla="*/ 3455010 w 6807810"/>
                <a:gd name="connsiteY2" fmla="*/ 30440 h 1510181"/>
                <a:gd name="connsiteX3" fmla="*/ 4246355 w 6807810"/>
                <a:gd name="connsiteY3" fmla="*/ 246762 h 1510181"/>
                <a:gd name="connsiteX4" fmla="*/ 5036160 w 6807810"/>
                <a:gd name="connsiteY4" fmla="*/ 874991 h 1510181"/>
                <a:gd name="connsiteX5" fmla="*/ 6807810 w 6807810"/>
                <a:gd name="connsiteY5" fmla="*/ 1510181 h 1510181"/>
                <a:gd name="connsiteX6" fmla="*/ 4246355 w 6807810"/>
                <a:gd name="connsiteY6" fmla="*/ 1504062 h 1510181"/>
                <a:gd name="connsiteX7" fmla="*/ 0 w 6807810"/>
                <a:gd name="connsiteY7" fmla="*/ 1510181 h 1510181"/>
                <a:gd name="connsiteX0" fmla="*/ 0 w 5036712"/>
                <a:gd name="connsiteY0" fmla="*/ 1510181 h 1510181"/>
                <a:gd name="connsiteX1" fmla="*/ 1848460 w 5036712"/>
                <a:gd name="connsiteY1" fmla="*/ 862291 h 1510181"/>
                <a:gd name="connsiteX2" fmla="*/ 3455010 w 5036712"/>
                <a:gd name="connsiteY2" fmla="*/ 30440 h 1510181"/>
                <a:gd name="connsiteX3" fmla="*/ 4246355 w 5036712"/>
                <a:gd name="connsiteY3" fmla="*/ 246762 h 1510181"/>
                <a:gd name="connsiteX4" fmla="*/ 5036160 w 5036712"/>
                <a:gd name="connsiteY4" fmla="*/ 874991 h 1510181"/>
                <a:gd name="connsiteX5" fmla="*/ 4246355 w 5036712"/>
                <a:gd name="connsiteY5" fmla="*/ 1504062 h 1510181"/>
                <a:gd name="connsiteX6" fmla="*/ 0 w 5036712"/>
                <a:gd name="connsiteY6" fmla="*/ 1510181 h 1510181"/>
                <a:gd name="connsiteX0" fmla="*/ 0 w 4592312"/>
                <a:gd name="connsiteY0" fmla="*/ 1524705 h 1524705"/>
                <a:gd name="connsiteX1" fmla="*/ 1848460 w 4592312"/>
                <a:gd name="connsiteY1" fmla="*/ 876815 h 1524705"/>
                <a:gd name="connsiteX2" fmla="*/ 3455010 w 4592312"/>
                <a:gd name="connsiteY2" fmla="*/ 44964 h 1524705"/>
                <a:gd name="connsiteX3" fmla="*/ 4246355 w 4592312"/>
                <a:gd name="connsiteY3" fmla="*/ 261286 h 1524705"/>
                <a:gd name="connsiteX4" fmla="*/ 4246355 w 4592312"/>
                <a:gd name="connsiteY4" fmla="*/ 1518586 h 1524705"/>
                <a:gd name="connsiteX5" fmla="*/ 0 w 4592312"/>
                <a:gd name="connsiteY5" fmla="*/ 1524705 h 1524705"/>
                <a:gd name="connsiteX0" fmla="*/ 0 w 4592312"/>
                <a:gd name="connsiteY0" fmla="*/ 1524705 h 1524705"/>
                <a:gd name="connsiteX1" fmla="*/ 1848460 w 4592312"/>
                <a:gd name="connsiteY1" fmla="*/ 876815 h 1524705"/>
                <a:gd name="connsiteX2" fmla="*/ 3455010 w 4592312"/>
                <a:gd name="connsiteY2" fmla="*/ 44964 h 1524705"/>
                <a:gd name="connsiteX3" fmla="*/ 4246355 w 4592312"/>
                <a:gd name="connsiteY3" fmla="*/ 261286 h 1524705"/>
                <a:gd name="connsiteX4" fmla="*/ 4246355 w 4592312"/>
                <a:gd name="connsiteY4" fmla="*/ 1518586 h 1524705"/>
                <a:gd name="connsiteX5" fmla="*/ 0 w 4592312"/>
                <a:gd name="connsiteY5" fmla="*/ 1524705 h 1524705"/>
                <a:gd name="connsiteX0" fmla="*/ 0 w 4592312"/>
                <a:gd name="connsiteY0" fmla="*/ 1524705 h 1524705"/>
                <a:gd name="connsiteX1" fmla="*/ 1848460 w 4592312"/>
                <a:gd name="connsiteY1" fmla="*/ 876815 h 1524705"/>
                <a:gd name="connsiteX2" fmla="*/ 3455010 w 4592312"/>
                <a:gd name="connsiteY2" fmla="*/ 44964 h 1524705"/>
                <a:gd name="connsiteX3" fmla="*/ 4246355 w 4592312"/>
                <a:gd name="connsiteY3" fmla="*/ 261286 h 1524705"/>
                <a:gd name="connsiteX4" fmla="*/ 4246355 w 4592312"/>
                <a:gd name="connsiteY4" fmla="*/ 1518586 h 1524705"/>
                <a:gd name="connsiteX5" fmla="*/ 0 w 4592312"/>
                <a:gd name="connsiteY5" fmla="*/ 1524705 h 1524705"/>
                <a:gd name="connsiteX0" fmla="*/ 0 w 4592312"/>
                <a:gd name="connsiteY0" fmla="*/ 1524705 h 1524705"/>
                <a:gd name="connsiteX1" fmla="*/ 1848460 w 4592312"/>
                <a:gd name="connsiteY1" fmla="*/ 876815 h 1524705"/>
                <a:gd name="connsiteX2" fmla="*/ 3455010 w 4592312"/>
                <a:gd name="connsiteY2" fmla="*/ 44964 h 1524705"/>
                <a:gd name="connsiteX3" fmla="*/ 4246355 w 4592312"/>
                <a:gd name="connsiteY3" fmla="*/ 261286 h 1524705"/>
                <a:gd name="connsiteX4" fmla="*/ 4246355 w 4592312"/>
                <a:gd name="connsiteY4" fmla="*/ 1518586 h 1524705"/>
                <a:gd name="connsiteX5" fmla="*/ 0 w 4592312"/>
                <a:gd name="connsiteY5" fmla="*/ 1524705 h 1524705"/>
                <a:gd name="connsiteX0" fmla="*/ 0 w 4561989"/>
                <a:gd name="connsiteY0" fmla="*/ 1524705 h 1524705"/>
                <a:gd name="connsiteX1" fmla="*/ 1848460 w 4561989"/>
                <a:gd name="connsiteY1" fmla="*/ 876815 h 1524705"/>
                <a:gd name="connsiteX2" fmla="*/ 3455010 w 4561989"/>
                <a:gd name="connsiteY2" fmla="*/ 44964 h 1524705"/>
                <a:gd name="connsiteX3" fmla="*/ 4246355 w 4561989"/>
                <a:gd name="connsiteY3" fmla="*/ 261286 h 1524705"/>
                <a:gd name="connsiteX4" fmla="*/ 4246355 w 4561989"/>
                <a:gd name="connsiteY4" fmla="*/ 1518586 h 1524705"/>
                <a:gd name="connsiteX5" fmla="*/ 0 w 4561989"/>
                <a:gd name="connsiteY5" fmla="*/ 1524705 h 1524705"/>
                <a:gd name="connsiteX0" fmla="*/ 0 w 4249315"/>
                <a:gd name="connsiteY0" fmla="*/ 1524705 h 1524705"/>
                <a:gd name="connsiteX1" fmla="*/ 1848460 w 4249315"/>
                <a:gd name="connsiteY1" fmla="*/ 876815 h 1524705"/>
                <a:gd name="connsiteX2" fmla="*/ 3455010 w 4249315"/>
                <a:gd name="connsiteY2" fmla="*/ 44964 h 1524705"/>
                <a:gd name="connsiteX3" fmla="*/ 4246355 w 4249315"/>
                <a:gd name="connsiteY3" fmla="*/ 261286 h 1524705"/>
                <a:gd name="connsiteX4" fmla="*/ 4246355 w 4249315"/>
                <a:gd name="connsiteY4" fmla="*/ 1518586 h 1524705"/>
                <a:gd name="connsiteX5" fmla="*/ 0 w 4249315"/>
                <a:gd name="connsiteY5" fmla="*/ 1524705 h 1524705"/>
                <a:gd name="connsiteX0" fmla="*/ 0 w 4249315"/>
                <a:gd name="connsiteY0" fmla="*/ 1479748 h 1479748"/>
                <a:gd name="connsiteX1" fmla="*/ 1848460 w 4249315"/>
                <a:gd name="connsiteY1" fmla="*/ 831858 h 1479748"/>
                <a:gd name="connsiteX2" fmla="*/ 3455010 w 4249315"/>
                <a:gd name="connsiteY2" fmla="*/ 7 h 1479748"/>
                <a:gd name="connsiteX3" fmla="*/ 4246355 w 4249315"/>
                <a:gd name="connsiteY3" fmla="*/ 216329 h 1479748"/>
                <a:gd name="connsiteX4" fmla="*/ 4246355 w 4249315"/>
                <a:gd name="connsiteY4" fmla="*/ 1473629 h 1479748"/>
                <a:gd name="connsiteX5" fmla="*/ 0 w 4249315"/>
                <a:gd name="connsiteY5" fmla="*/ 1479748 h 1479748"/>
                <a:gd name="connsiteX0" fmla="*/ 0 w 4249315"/>
                <a:gd name="connsiteY0" fmla="*/ 1479748 h 1479748"/>
                <a:gd name="connsiteX1" fmla="*/ 1848460 w 4249315"/>
                <a:gd name="connsiteY1" fmla="*/ 831858 h 1479748"/>
                <a:gd name="connsiteX2" fmla="*/ 3455010 w 4249315"/>
                <a:gd name="connsiteY2" fmla="*/ 7 h 1479748"/>
                <a:gd name="connsiteX3" fmla="*/ 4246355 w 4249315"/>
                <a:gd name="connsiteY3" fmla="*/ 216329 h 1479748"/>
                <a:gd name="connsiteX4" fmla="*/ 4246355 w 4249315"/>
                <a:gd name="connsiteY4" fmla="*/ 1473629 h 1479748"/>
                <a:gd name="connsiteX5" fmla="*/ 0 w 4249315"/>
                <a:gd name="connsiteY5" fmla="*/ 1479748 h 1479748"/>
                <a:gd name="connsiteX0" fmla="*/ 0 w 4249315"/>
                <a:gd name="connsiteY0" fmla="*/ 1479748 h 1480773"/>
                <a:gd name="connsiteX1" fmla="*/ 1848460 w 4249315"/>
                <a:gd name="connsiteY1" fmla="*/ 831858 h 1480773"/>
                <a:gd name="connsiteX2" fmla="*/ 3455010 w 4249315"/>
                <a:gd name="connsiteY2" fmla="*/ 7 h 1480773"/>
                <a:gd name="connsiteX3" fmla="*/ 4246355 w 4249315"/>
                <a:gd name="connsiteY3" fmla="*/ 216329 h 1480773"/>
                <a:gd name="connsiteX4" fmla="*/ 4246355 w 4249315"/>
                <a:gd name="connsiteY4" fmla="*/ 1480773 h 1480773"/>
                <a:gd name="connsiteX5" fmla="*/ 0 w 4249315"/>
                <a:gd name="connsiteY5" fmla="*/ 1479748 h 148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9315" h="1480773">
                  <a:moveTo>
                    <a:pt x="0" y="1479748"/>
                  </a:moveTo>
                  <a:cubicBezTo>
                    <a:pt x="163187" y="1473335"/>
                    <a:pt x="980423" y="1530421"/>
                    <a:pt x="1848460" y="831858"/>
                  </a:cubicBezTo>
                  <a:cubicBezTo>
                    <a:pt x="2341643" y="510124"/>
                    <a:pt x="2625277" y="-2109"/>
                    <a:pt x="3455010" y="7"/>
                  </a:cubicBezTo>
                  <a:cubicBezTo>
                    <a:pt x="3873709" y="11719"/>
                    <a:pt x="4000164" y="85025"/>
                    <a:pt x="4246355" y="216329"/>
                  </a:cubicBezTo>
                  <a:cubicBezTo>
                    <a:pt x="4251246" y="474633"/>
                    <a:pt x="4249231" y="1251153"/>
                    <a:pt x="4246355" y="1480773"/>
                  </a:cubicBezTo>
                  <a:lnTo>
                    <a:pt x="0" y="1479748"/>
                  </a:lnTo>
                  <a:close/>
                </a:path>
              </a:pathLst>
            </a:custGeom>
            <a:solidFill>
              <a:srgbClr val="BFBFBF"/>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9" name="Rectangle 23"/>
            <p:cNvSpPr>
              <a:spLocks noChangeArrowheads="1"/>
            </p:cNvSpPr>
            <p:nvPr/>
          </p:nvSpPr>
          <p:spPr bwMode="auto">
            <a:xfrm>
              <a:off x="6573319" y="1537977"/>
              <a:ext cx="1852605" cy="646331"/>
            </a:xfrm>
            <a:prstGeom prst="rect">
              <a:avLst/>
            </a:prstGeom>
            <a:noFill/>
            <a:ln w="9525">
              <a:noFill/>
              <a:miter lim="800000"/>
              <a:headEnd/>
              <a:tailEnd/>
            </a:ln>
          </p:spPr>
          <p:txBody>
            <a:bodyPr wrap="square">
              <a:spAutoFit/>
            </a:bodyPr>
            <a:lstStyle/>
            <a:p>
              <a:pPr defTabSz="855663">
                <a:buClr>
                  <a:srgbClr val="07325F"/>
                </a:buClr>
                <a:buSzPct val="100000"/>
              </a:pPr>
              <a:r>
                <a:rPr lang="en-US" sz="900" b="1" dirty="0">
                  <a:solidFill>
                    <a:srgbClr val="000000"/>
                  </a:solidFill>
                </a:rPr>
                <a:t>Outlier Results</a:t>
              </a:r>
            </a:p>
            <a:p>
              <a:pPr marL="177800" indent="-177800" defTabSz="855663">
                <a:buClr>
                  <a:srgbClr val="07325F"/>
                </a:buClr>
                <a:buSzPct val="100000"/>
                <a:buFont typeface="Wingdings"/>
                <a:buChar char="§"/>
              </a:pPr>
              <a:r>
                <a:rPr lang="en-US" sz="900" dirty="0">
                  <a:solidFill>
                    <a:srgbClr val="000000"/>
                  </a:solidFill>
                </a:rPr>
                <a:t>Premium Valuation</a:t>
              </a:r>
            </a:p>
            <a:p>
              <a:pPr marL="177800" indent="-177800" defTabSz="855663">
                <a:buClr>
                  <a:srgbClr val="07325F"/>
                </a:buClr>
                <a:buSzPct val="100000"/>
                <a:buFont typeface="Wingdings"/>
                <a:buChar char="§"/>
              </a:pPr>
              <a:r>
                <a:rPr lang="en-US" sz="900" dirty="0">
                  <a:solidFill>
                    <a:srgbClr val="000000"/>
                  </a:solidFill>
                </a:rPr>
                <a:t>Best Terms</a:t>
              </a:r>
            </a:p>
            <a:p>
              <a:pPr marL="177800" indent="-177800" defTabSz="855663">
                <a:buClr>
                  <a:srgbClr val="07325F"/>
                </a:buClr>
                <a:buSzPct val="100000"/>
                <a:buFont typeface="Wingdings"/>
                <a:buChar char="§"/>
              </a:pPr>
              <a:r>
                <a:rPr lang="en-US" sz="900" dirty="0">
                  <a:solidFill>
                    <a:srgbClr val="000000"/>
                  </a:solidFill>
                </a:rPr>
                <a:t>The Right Partner</a:t>
              </a:r>
            </a:p>
          </p:txBody>
        </p:sp>
        <p:grpSp>
          <p:nvGrpSpPr>
            <p:cNvPr id="10" name="Group 9"/>
            <p:cNvGrpSpPr/>
            <p:nvPr/>
          </p:nvGrpSpPr>
          <p:grpSpPr>
            <a:xfrm>
              <a:off x="5945707" y="1330664"/>
              <a:ext cx="2645334" cy="256241"/>
              <a:chOff x="5945707" y="1330664"/>
              <a:chExt cx="2645334" cy="256241"/>
            </a:xfrm>
          </p:grpSpPr>
          <p:cxnSp>
            <p:nvCxnSpPr>
              <p:cNvPr id="17" name="Straight Connector 16"/>
              <p:cNvCxnSpPr/>
              <p:nvPr/>
            </p:nvCxnSpPr>
            <p:spPr bwMode="auto">
              <a:xfrm>
                <a:off x="5945707" y="1541185"/>
                <a:ext cx="2645334" cy="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8" name="Straight Connector 17"/>
              <p:cNvCxnSpPr/>
              <p:nvPr/>
            </p:nvCxnSpPr>
            <p:spPr bwMode="auto">
              <a:xfrm>
                <a:off x="8591041" y="1495465"/>
                <a:ext cx="0" cy="9144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Straight Connector 18"/>
              <p:cNvCxnSpPr/>
              <p:nvPr/>
            </p:nvCxnSpPr>
            <p:spPr bwMode="auto">
              <a:xfrm>
                <a:off x="5945707" y="1495465"/>
                <a:ext cx="0" cy="9144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Rectangle 23"/>
              <p:cNvSpPr>
                <a:spLocks noChangeArrowheads="1"/>
              </p:cNvSpPr>
              <p:nvPr/>
            </p:nvSpPr>
            <p:spPr bwMode="auto">
              <a:xfrm>
                <a:off x="6446137" y="1330664"/>
                <a:ext cx="1809568" cy="230832"/>
              </a:xfrm>
              <a:prstGeom prst="rect">
                <a:avLst/>
              </a:prstGeom>
              <a:noFill/>
              <a:ln w="9525">
                <a:noFill/>
                <a:miter lim="800000"/>
                <a:headEnd/>
                <a:tailEnd/>
              </a:ln>
            </p:spPr>
            <p:txBody>
              <a:bodyPr wrap="square">
                <a:spAutoFit/>
              </a:bodyPr>
              <a:lstStyle/>
              <a:p>
                <a:pPr marL="177800" indent="-177800" algn="ctr" defTabSz="855663"/>
                <a:r>
                  <a:rPr lang="en-US" sz="900" b="1" dirty="0">
                    <a:solidFill>
                      <a:srgbClr val="000000"/>
                    </a:solidFill>
                    <a:latin typeface="+mn-lt"/>
                  </a:rPr>
                  <a:t>The Lincoln Difference</a:t>
                </a:r>
              </a:p>
            </p:txBody>
          </p:sp>
          <p:pic>
            <p:nvPicPr>
              <p:cNvPr id="21" name="Picture 20" descr="LincolnIntl-big"/>
              <p:cNvPicPr>
                <a:picLocks noChangeAspect="1" noChangeArrowheads="1"/>
              </p:cNvPicPr>
              <p:nvPr/>
            </p:nvPicPr>
            <p:blipFill>
              <a:blip r:embed="rId3"/>
              <a:srcRect r="73703"/>
              <a:stretch>
                <a:fillRect/>
              </a:stretch>
            </p:blipFill>
            <p:spPr bwMode="auto">
              <a:xfrm>
                <a:off x="6452075" y="1380993"/>
                <a:ext cx="121244" cy="130175"/>
              </a:xfrm>
              <a:prstGeom prst="rect">
                <a:avLst/>
              </a:prstGeom>
              <a:noFill/>
              <a:ln w="9525">
                <a:noFill/>
                <a:miter lim="800000"/>
                <a:headEnd/>
                <a:tailEnd/>
              </a:ln>
            </p:spPr>
          </p:pic>
        </p:grpSp>
        <p:grpSp>
          <p:nvGrpSpPr>
            <p:cNvPr id="11" name="Group 10"/>
            <p:cNvGrpSpPr/>
            <p:nvPr/>
          </p:nvGrpSpPr>
          <p:grpSpPr>
            <a:xfrm>
              <a:off x="880506" y="1383828"/>
              <a:ext cx="380895" cy="1554480"/>
              <a:chOff x="880506" y="1383828"/>
              <a:chExt cx="380895" cy="1554480"/>
            </a:xfrm>
          </p:grpSpPr>
          <p:cxnSp>
            <p:nvCxnSpPr>
              <p:cNvPr id="13" name="Straight Connector 12"/>
              <p:cNvCxnSpPr/>
              <p:nvPr/>
            </p:nvCxnSpPr>
            <p:spPr bwMode="auto">
              <a:xfrm flipV="1">
                <a:off x="1063579" y="1383828"/>
                <a:ext cx="0" cy="155448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23"/>
              <p:cNvSpPr>
                <a:spLocks noChangeArrowheads="1"/>
              </p:cNvSpPr>
              <p:nvPr/>
            </p:nvSpPr>
            <p:spPr bwMode="auto">
              <a:xfrm rot="16200000">
                <a:off x="663848" y="1993060"/>
                <a:ext cx="814212" cy="380895"/>
              </a:xfrm>
              <a:prstGeom prst="rect">
                <a:avLst/>
              </a:prstGeom>
              <a:solidFill>
                <a:schemeClr val="bg1"/>
              </a:solidFill>
              <a:ln w="9525">
                <a:noFill/>
                <a:miter lim="800000"/>
                <a:headEnd/>
                <a:tailEnd/>
              </a:ln>
            </p:spPr>
            <p:txBody>
              <a:bodyPr wrap="square" lIns="0" tIns="0" rIns="0" bIns="0">
                <a:spAutoFit/>
              </a:bodyPr>
              <a:lstStyle/>
              <a:p>
                <a:pPr algn="ctr" defTabSz="855663"/>
                <a:r>
                  <a:rPr lang="en-US" sz="900" dirty="0">
                    <a:solidFill>
                      <a:srgbClr val="000000"/>
                    </a:solidFill>
                  </a:rPr>
                  <a:t>Number of interested parties</a:t>
                </a:r>
              </a:p>
            </p:txBody>
          </p:sp>
          <p:cxnSp>
            <p:nvCxnSpPr>
              <p:cNvPr id="15" name="Straight Connector 14"/>
              <p:cNvCxnSpPr/>
              <p:nvPr/>
            </p:nvCxnSpPr>
            <p:spPr bwMode="auto">
              <a:xfrm flipH="1">
                <a:off x="1017859" y="1383828"/>
                <a:ext cx="91440" cy="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p:cNvCxnSpPr/>
              <p:nvPr/>
            </p:nvCxnSpPr>
            <p:spPr bwMode="auto">
              <a:xfrm flipH="1">
                <a:off x="1017859" y="2938308"/>
                <a:ext cx="91440" cy="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2" name="Straight Connector 11"/>
            <p:cNvCxnSpPr/>
            <p:nvPr/>
          </p:nvCxnSpPr>
          <p:spPr bwMode="auto">
            <a:xfrm>
              <a:off x="1151304" y="2941298"/>
              <a:ext cx="7319596" cy="0"/>
            </a:xfrm>
            <a:prstGeom prst="line">
              <a:avLst/>
            </a:prstGeom>
            <a:solidFill>
              <a:schemeClr val="accent1"/>
            </a:solidFill>
            <a:ln w="3175" cap="flat" cmpd="sng" algn="ctr">
              <a:solidFill>
                <a:srgbClr val="96969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22" name="Subtitle Box"/>
          <p:cNvSpPr txBox="1"/>
          <p:nvPr>
            <p:custDataLst>
              <p:tags r:id="rId1"/>
            </p:custDataLst>
          </p:nvPr>
        </p:nvSpPr>
        <p:spPr>
          <a:xfrm>
            <a:off x="342900" y="718820"/>
            <a:ext cx="8458200" cy="230832"/>
          </a:xfrm>
          <a:prstGeom prst="rect">
            <a:avLst/>
          </a:prstGeom>
          <a:noFill/>
        </p:spPr>
        <p:txBody>
          <a:bodyPr vert="horz" wrap="square" lIns="0" tIns="45720" rIns="0" bIns="0" rtlCol="0" anchor="t">
            <a:spAutoFit/>
          </a:bodyPr>
          <a:lstStyle/>
          <a:p>
            <a:r>
              <a:rPr lang="en-US" sz="1200" i="1" dirty="0">
                <a:solidFill>
                  <a:srgbClr val="07325F"/>
                </a:solidFill>
              </a:rPr>
              <a:t>The “Lincoln Process” is designed, tailored and executed to achieve our client’s specific objectives</a:t>
            </a:r>
          </a:p>
        </p:txBody>
      </p:sp>
      <p:grpSp>
        <p:nvGrpSpPr>
          <p:cNvPr id="33" name="Group 32"/>
          <p:cNvGrpSpPr>
            <a:grpSpLocks noChangeAspect="1"/>
          </p:cNvGrpSpPr>
          <p:nvPr/>
        </p:nvGrpSpPr>
        <p:grpSpPr>
          <a:xfrm>
            <a:off x="3554560" y="4915550"/>
            <a:ext cx="2129984" cy="444168"/>
            <a:chOff x="1450975" y="1814513"/>
            <a:chExt cx="8670926" cy="1808163"/>
          </a:xfrm>
        </p:grpSpPr>
        <p:sp>
          <p:nvSpPr>
            <p:cNvPr id="34"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5"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9"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2" name="TextBox 81">
            <a:extLst>
              <a:ext uri="{FF2B5EF4-FFF2-40B4-BE49-F238E27FC236}">
                <a16:creationId xmlns:a16="http://schemas.microsoft.com/office/drawing/2014/main" id="{D4C9C019-F074-4EF1-889B-2BA826B47B77}"/>
              </a:ext>
            </a:extLst>
          </p:cNvPr>
          <p:cNvSpPr txBox="1"/>
          <p:nvPr/>
        </p:nvSpPr>
        <p:spPr>
          <a:xfrm>
            <a:off x="7229496" y="2072421"/>
            <a:ext cx="1570016" cy="1212409"/>
          </a:xfrm>
          <a:prstGeom prst="rect">
            <a:avLst/>
          </a:prstGeom>
          <a:solidFill>
            <a:srgbClr val="CCE5FF"/>
          </a:solidFill>
          <a:ln w="19050" algn="ctr">
            <a:noFill/>
            <a:miter lim="800000"/>
            <a:headEnd/>
            <a:tailEnd/>
          </a:ln>
          <a:effectLst/>
        </p:spPr>
        <p:txBody>
          <a:bodyPr lIns="91440" tIns="71956" rIns="91440" bIns="71956" anchor="ctr"/>
          <a:lstStyle>
            <a:defPPr>
              <a:defRPr lang="de-DE"/>
            </a:defPPr>
            <a:lvl1pPr algn="ctr" defTabSz="855663">
              <a:spcBef>
                <a:spcPts val="0"/>
              </a:spcBef>
              <a:buClr>
                <a:srgbClr val="000080"/>
              </a:buClr>
              <a:buFont typeface="Wingdings" pitchFamily="2" charset="2"/>
              <a:buNone/>
              <a:defRPr b="1">
                <a:solidFill>
                  <a:srgbClr val="000000"/>
                </a:solidFill>
                <a:latin typeface="Arial Narrow" pitchFamily="34" charset="0"/>
                <a:cs typeface="Arial" pitchFamily="34" charset="0"/>
              </a:defRPr>
            </a:lvl1pPr>
            <a:lvl2pPr>
              <a:defRPr>
                <a:cs typeface="Arial" pitchFamily="34" charset="0"/>
              </a:defRPr>
            </a:lvl2pPr>
            <a:lvl3pPr>
              <a:defRPr>
                <a:cs typeface="Arial" pitchFamily="34" charset="0"/>
              </a:defRPr>
            </a:lvl3pPr>
            <a:lvl4pPr>
              <a:defRPr>
                <a:cs typeface="Arial" pitchFamily="34" charset="0"/>
              </a:defRPr>
            </a:lvl4pPr>
            <a:lvl5pPr>
              <a:defRPr>
                <a:cs typeface="Arial" pitchFamily="34" charset="0"/>
              </a:defRPr>
            </a:lvl5pPr>
            <a:lvl6pPr>
              <a:defRPr>
                <a:cs typeface="Arial" pitchFamily="34" charset="0"/>
              </a:defRPr>
            </a:lvl6pPr>
            <a:lvl7pPr>
              <a:defRPr>
                <a:cs typeface="Arial" pitchFamily="34" charset="0"/>
              </a:defRPr>
            </a:lvl7pPr>
            <a:lvl8pPr>
              <a:defRPr>
                <a:cs typeface="Arial" pitchFamily="34" charset="0"/>
              </a:defRPr>
            </a:lvl8pPr>
            <a:lvl9pPr>
              <a:defRPr>
                <a:cs typeface="Arial" pitchFamily="34" charset="0"/>
              </a:defRPr>
            </a:lvl9pPr>
          </a:lstStyle>
          <a:p>
            <a:r>
              <a:rPr lang="en-US" sz="900" dirty="0">
                <a:latin typeface="+mn-lt"/>
              </a:rPr>
              <a:t>Protect – and advocate for – Lucas' management team</a:t>
            </a:r>
          </a:p>
        </p:txBody>
      </p:sp>
      <p:sp>
        <p:nvSpPr>
          <p:cNvPr id="84" name="TextBox 83">
            <a:extLst>
              <a:ext uri="{FF2B5EF4-FFF2-40B4-BE49-F238E27FC236}">
                <a16:creationId xmlns:a16="http://schemas.microsoft.com/office/drawing/2014/main" id="{05974783-C7F9-4200-B22B-DE64C92E3D14}"/>
              </a:ext>
            </a:extLst>
          </p:cNvPr>
          <p:cNvSpPr txBox="1"/>
          <p:nvPr/>
        </p:nvSpPr>
        <p:spPr>
          <a:xfrm>
            <a:off x="369644" y="2068678"/>
            <a:ext cx="1570016" cy="1216152"/>
          </a:xfrm>
          <a:prstGeom prst="rect">
            <a:avLst/>
          </a:prstGeom>
          <a:solidFill>
            <a:srgbClr val="CCE5FF"/>
          </a:solidFill>
          <a:ln w="19050" algn="ctr">
            <a:noFill/>
            <a:miter lim="800000"/>
            <a:headEnd/>
            <a:tailEnd/>
          </a:ln>
          <a:effectLst/>
        </p:spPr>
        <p:txBody>
          <a:bodyPr lIns="91440" tIns="71956" rIns="91440" bIns="71956" anchor="ctr"/>
          <a:lstStyle>
            <a:defPPr>
              <a:defRPr lang="de-DE"/>
            </a:defPPr>
            <a:lvl1pPr algn="ctr" defTabSz="855663">
              <a:spcBef>
                <a:spcPts val="0"/>
              </a:spcBef>
              <a:buClr>
                <a:srgbClr val="000080"/>
              </a:buClr>
              <a:buFont typeface="Wingdings" pitchFamily="2" charset="2"/>
              <a:buNone/>
              <a:defRPr b="1">
                <a:solidFill>
                  <a:srgbClr val="000000"/>
                </a:solidFill>
                <a:latin typeface="Arial Narrow" pitchFamily="34" charset="0"/>
                <a:cs typeface="Arial" pitchFamily="34" charset="0"/>
              </a:defRPr>
            </a:lvl1pPr>
            <a:lvl2pPr>
              <a:defRPr>
                <a:cs typeface="Arial" pitchFamily="34" charset="0"/>
              </a:defRPr>
            </a:lvl2pPr>
            <a:lvl3pPr>
              <a:defRPr>
                <a:cs typeface="Arial" pitchFamily="34" charset="0"/>
              </a:defRPr>
            </a:lvl3pPr>
            <a:lvl4pPr>
              <a:defRPr>
                <a:cs typeface="Arial" pitchFamily="34" charset="0"/>
              </a:defRPr>
            </a:lvl4pPr>
            <a:lvl5pPr>
              <a:defRPr>
                <a:cs typeface="Arial" pitchFamily="34" charset="0"/>
              </a:defRPr>
            </a:lvl5pPr>
            <a:lvl6pPr>
              <a:defRPr>
                <a:cs typeface="Arial" pitchFamily="34" charset="0"/>
              </a:defRPr>
            </a:lvl6pPr>
            <a:lvl7pPr>
              <a:defRPr>
                <a:cs typeface="Arial" pitchFamily="34" charset="0"/>
              </a:defRPr>
            </a:lvl7pPr>
            <a:lvl8pPr>
              <a:defRPr>
                <a:cs typeface="Arial" pitchFamily="34" charset="0"/>
              </a:defRPr>
            </a:lvl8pPr>
            <a:lvl9pPr>
              <a:defRPr>
                <a:cs typeface="Arial" pitchFamily="34" charset="0"/>
              </a:defRPr>
            </a:lvl9pPr>
          </a:lstStyle>
          <a:p>
            <a:r>
              <a:rPr lang="en-US" sz="900" dirty="0">
                <a:latin typeface="+mn-lt"/>
              </a:rPr>
              <a:t>Superior process execution - senior commitment, aggressive advocacy</a:t>
            </a:r>
            <a:endParaRPr lang="en-US" sz="900" baseline="30000" dirty="0">
              <a:latin typeface="+mn-lt"/>
            </a:endParaRPr>
          </a:p>
        </p:txBody>
      </p:sp>
      <p:sp>
        <p:nvSpPr>
          <p:cNvPr id="85" name="TextBox 84">
            <a:extLst>
              <a:ext uri="{FF2B5EF4-FFF2-40B4-BE49-F238E27FC236}">
                <a16:creationId xmlns:a16="http://schemas.microsoft.com/office/drawing/2014/main" id="{DAFF8275-38DE-44FD-907B-48EEBBE38E00}"/>
              </a:ext>
            </a:extLst>
          </p:cNvPr>
          <p:cNvSpPr txBox="1"/>
          <p:nvPr/>
        </p:nvSpPr>
        <p:spPr>
          <a:xfrm>
            <a:off x="2084607" y="2072421"/>
            <a:ext cx="1570016" cy="1212409"/>
          </a:xfrm>
          <a:prstGeom prst="rect">
            <a:avLst/>
          </a:prstGeom>
          <a:solidFill>
            <a:srgbClr val="CCE5FF"/>
          </a:solidFill>
          <a:ln w="19050" algn="ctr">
            <a:noFill/>
            <a:miter lim="800000"/>
            <a:headEnd/>
            <a:tailEnd/>
          </a:ln>
          <a:effectLst/>
        </p:spPr>
        <p:txBody>
          <a:bodyPr lIns="91440" tIns="71956" rIns="91440" bIns="71956" anchor="ctr"/>
          <a:lstStyle>
            <a:defPPr>
              <a:defRPr lang="de-DE"/>
            </a:defPPr>
            <a:lvl1pPr algn="ctr" defTabSz="855663">
              <a:spcBef>
                <a:spcPts val="0"/>
              </a:spcBef>
              <a:buClr>
                <a:srgbClr val="000080"/>
              </a:buClr>
              <a:buFont typeface="Wingdings" pitchFamily="2" charset="2"/>
              <a:buNone/>
              <a:defRPr b="1">
                <a:solidFill>
                  <a:srgbClr val="000000"/>
                </a:solidFill>
                <a:latin typeface="Arial Narrow" pitchFamily="34" charset="0"/>
                <a:cs typeface="Arial" pitchFamily="34" charset="0"/>
              </a:defRPr>
            </a:lvl1pPr>
            <a:lvl2pPr>
              <a:defRPr>
                <a:cs typeface="Arial" pitchFamily="34" charset="0"/>
              </a:defRPr>
            </a:lvl2pPr>
            <a:lvl3pPr>
              <a:defRPr>
                <a:cs typeface="Arial" pitchFamily="34" charset="0"/>
              </a:defRPr>
            </a:lvl3pPr>
            <a:lvl4pPr>
              <a:defRPr>
                <a:cs typeface="Arial" pitchFamily="34" charset="0"/>
              </a:defRPr>
            </a:lvl4pPr>
            <a:lvl5pPr>
              <a:defRPr>
                <a:cs typeface="Arial" pitchFamily="34" charset="0"/>
              </a:defRPr>
            </a:lvl5pPr>
            <a:lvl6pPr>
              <a:defRPr>
                <a:cs typeface="Arial" pitchFamily="34" charset="0"/>
              </a:defRPr>
            </a:lvl6pPr>
            <a:lvl7pPr>
              <a:defRPr>
                <a:cs typeface="Arial" pitchFamily="34" charset="0"/>
              </a:defRPr>
            </a:lvl7pPr>
            <a:lvl8pPr>
              <a:defRPr>
                <a:cs typeface="Arial" pitchFamily="34" charset="0"/>
              </a:defRPr>
            </a:lvl8pPr>
            <a:lvl9pPr>
              <a:defRPr>
                <a:cs typeface="Arial" pitchFamily="34" charset="0"/>
              </a:defRPr>
            </a:lvl9pPr>
          </a:lstStyle>
          <a:p>
            <a:r>
              <a:rPr lang="en-US" sz="900" dirty="0">
                <a:latin typeface="+mn-lt"/>
              </a:rPr>
              <a:t>Customized, thoughtful pre-marketing process targeting ‘Tier 1’ strategic and financial buyers</a:t>
            </a:r>
          </a:p>
        </p:txBody>
      </p:sp>
      <p:sp>
        <p:nvSpPr>
          <p:cNvPr id="86" name="TextBox 85">
            <a:extLst>
              <a:ext uri="{FF2B5EF4-FFF2-40B4-BE49-F238E27FC236}">
                <a16:creationId xmlns:a16="http://schemas.microsoft.com/office/drawing/2014/main" id="{FBB7D682-B0C2-415C-838F-D9B34F40640F}"/>
              </a:ext>
            </a:extLst>
          </p:cNvPr>
          <p:cNvSpPr txBox="1"/>
          <p:nvPr/>
        </p:nvSpPr>
        <p:spPr>
          <a:xfrm>
            <a:off x="3799570" y="2072421"/>
            <a:ext cx="1570016" cy="1212409"/>
          </a:xfrm>
          <a:prstGeom prst="rect">
            <a:avLst/>
          </a:prstGeom>
          <a:solidFill>
            <a:srgbClr val="CCE5FF"/>
          </a:solidFill>
          <a:ln w="19050" algn="ctr">
            <a:noFill/>
            <a:miter lim="800000"/>
            <a:headEnd/>
            <a:tailEnd/>
          </a:ln>
          <a:effectLst/>
        </p:spPr>
        <p:txBody>
          <a:bodyPr lIns="91440" tIns="71956" rIns="91440" bIns="71956" anchor="ctr"/>
          <a:lstStyle>
            <a:defPPr>
              <a:defRPr lang="de-DE"/>
            </a:defPPr>
            <a:lvl1pPr algn="ctr" defTabSz="855663">
              <a:spcBef>
                <a:spcPts val="0"/>
              </a:spcBef>
              <a:buClr>
                <a:srgbClr val="000080"/>
              </a:buClr>
              <a:buFont typeface="Wingdings" pitchFamily="2" charset="2"/>
              <a:buNone/>
              <a:defRPr b="1">
                <a:solidFill>
                  <a:srgbClr val="000000"/>
                </a:solidFill>
                <a:latin typeface="Arial Narrow" pitchFamily="34" charset="0"/>
                <a:cs typeface="Arial" pitchFamily="34" charset="0"/>
              </a:defRPr>
            </a:lvl1pPr>
            <a:lvl2pPr>
              <a:defRPr>
                <a:cs typeface="Arial" pitchFamily="34" charset="0"/>
              </a:defRPr>
            </a:lvl2pPr>
            <a:lvl3pPr>
              <a:defRPr>
                <a:cs typeface="Arial" pitchFamily="34" charset="0"/>
              </a:defRPr>
            </a:lvl3pPr>
            <a:lvl4pPr>
              <a:defRPr>
                <a:cs typeface="Arial" pitchFamily="34" charset="0"/>
              </a:defRPr>
            </a:lvl4pPr>
            <a:lvl5pPr>
              <a:defRPr>
                <a:cs typeface="Arial" pitchFamily="34" charset="0"/>
              </a:defRPr>
            </a:lvl5pPr>
            <a:lvl6pPr>
              <a:defRPr>
                <a:cs typeface="Arial" pitchFamily="34" charset="0"/>
              </a:defRPr>
            </a:lvl6pPr>
            <a:lvl7pPr>
              <a:defRPr>
                <a:cs typeface="Arial" pitchFamily="34" charset="0"/>
              </a:defRPr>
            </a:lvl7pPr>
            <a:lvl8pPr>
              <a:defRPr>
                <a:cs typeface="Arial" pitchFamily="34" charset="0"/>
              </a:defRPr>
            </a:lvl8pPr>
            <a:lvl9pPr>
              <a:defRPr>
                <a:cs typeface="Arial" pitchFamily="34" charset="0"/>
              </a:defRPr>
            </a:lvl9pPr>
          </a:lstStyle>
          <a:p>
            <a:r>
              <a:rPr lang="en-US" sz="900" dirty="0">
                <a:latin typeface="+mn-lt"/>
              </a:rPr>
              <a:t>Use competition and proprietary resources to maximize value and certainty to close</a:t>
            </a:r>
          </a:p>
        </p:txBody>
      </p:sp>
      <p:sp>
        <p:nvSpPr>
          <p:cNvPr id="87" name="TextBox 86">
            <a:extLst>
              <a:ext uri="{FF2B5EF4-FFF2-40B4-BE49-F238E27FC236}">
                <a16:creationId xmlns:a16="http://schemas.microsoft.com/office/drawing/2014/main" id="{E7BB02A8-C01C-47F6-A63C-02BBDEE4102E}"/>
              </a:ext>
            </a:extLst>
          </p:cNvPr>
          <p:cNvSpPr txBox="1"/>
          <p:nvPr/>
        </p:nvSpPr>
        <p:spPr>
          <a:xfrm>
            <a:off x="5514533" y="2076613"/>
            <a:ext cx="1570016" cy="1212409"/>
          </a:xfrm>
          <a:prstGeom prst="rect">
            <a:avLst/>
          </a:prstGeom>
          <a:solidFill>
            <a:srgbClr val="CCE5FF"/>
          </a:solidFill>
          <a:ln w="19050" algn="ctr">
            <a:noFill/>
            <a:miter lim="800000"/>
            <a:headEnd/>
            <a:tailEnd/>
          </a:ln>
          <a:effectLst/>
        </p:spPr>
        <p:txBody>
          <a:bodyPr lIns="91440" tIns="71956" rIns="91440" bIns="71956" anchor="ctr"/>
          <a:lstStyle>
            <a:defPPr>
              <a:defRPr lang="de-DE"/>
            </a:defPPr>
            <a:lvl1pPr algn="ctr" defTabSz="855663">
              <a:spcBef>
                <a:spcPts val="0"/>
              </a:spcBef>
              <a:buClr>
                <a:srgbClr val="000080"/>
              </a:buClr>
              <a:buFont typeface="Wingdings" pitchFamily="2" charset="2"/>
              <a:buNone/>
              <a:defRPr b="1">
                <a:solidFill>
                  <a:srgbClr val="000000"/>
                </a:solidFill>
                <a:latin typeface="Arial Narrow" pitchFamily="34" charset="0"/>
                <a:cs typeface="Arial" pitchFamily="34" charset="0"/>
              </a:defRPr>
            </a:lvl1pPr>
            <a:lvl2pPr>
              <a:defRPr>
                <a:cs typeface="Arial" pitchFamily="34" charset="0"/>
              </a:defRPr>
            </a:lvl2pPr>
            <a:lvl3pPr>
              <a:defRPr>
                <a:cs typeface="Arial" pitchFamily="34" charset="0"/>
              </a:defRPr>
            </a:lvl3pPr>
            <a:lvl4pPr>
              <a:defRPr>
                <a:cs typeface="Arial" pitchFamily="34" charset="0"/>
              </a:defRPr>
            </a:lvl4pPr>
            <a:lvl5pPr>
              <a:defRPr>
                <a:cs typeface="Arial" pitchFamily="34" charset="0"/>
              </a:defRPr>
            </a:lvl5pPr>
            <a:lvl6pPr>
              <a:defRPr>
                <a:cs typeface="Arial" pitchFamily="34" charset="0"/>
              </a:defRPr>
            </a:lvl6pPr>
            <a:lvl7pPr>
              <a:defRPr>
                <a:cs typeface="Arial" pitchFamily="34" charset="0"/>
              </a:defRPr>
            </a:lvl7pPr>
            <a:lvl8pPr>
              <a:defRPr>
                <a:cs typeface="Arial" pitchFamily="34" charset="0"/>
              </a:defRPr>
            </a:lvl8pPr>
            <a:lvl9pPr>
              <a:defRPr>
                <a:cs typeface="Arial" pitchFamily="34" charset="0"/>
              </a:defRPr>
            </a:lvl9pPr>
          </a:lstStyle>
          <a:p>
            <a:r>
              <a:rPr lang="en-US" sz="900" dirty="0">
                <a:latin typeface="+mn-lt"/>
              </a:rPr>
              <a:t>Selling the debt financing concurrently with the sale process</a:t>
            </a:r>
          </a:p>
        </p:txBody>
      </p:sp>
      <p:sp>
        <p:nvSpPr>
          <p:cNvPr id="2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30</a:t>
            </a:r>
          </a:p>
        </p:txBody>
      </p:sp>
    </p:spTree>
    <p:extLst>
      <p:ext uri="{BB962C8B-B14F-4D97-AF65-F5344CB8AC3E}">
        <p14:creationId xmlns:p14="http://schemas.microsoft.com/office/powerpoint/2010/main" val="38327219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1"/>
          <p:cNvSpPr>
            <a:spLocks noGrp="1"/>
          </p:cNvSpPr>
          <p:nvPr>
            <p:ph type="title"/>
          </p:nvPr>
        </p:nvSpPr>
        <p:spPr>
          <a:xfrm>
            <a:off x="342900" y="118872"/>
            <a:ext cx="7127748" cy="585216"/>
          </a:xfrm>
        </p:spPr>
        <p:txBody>
          <a:bodyPr/>
          <a:lstStyle/>
          <a:p>
            <a:r>
              <a:rPr lang="en-US" dirty="0"/>
              <a:t>Illustrative Process Timeline</a:t>
            </a:r>
          </a:p>
        </p:txBody>
      </p:sp>
      <p:sp>
        <p:nvSpPr>
          <p:cNvPr id="40" name="Subtitle Box"/>
          <p:cNvSpPr txBox="1"/>
          <p:nvPr/>
        </p:nvSpPr>
        <p:spPr>
          <a:xfrm>
            <a:off x="342900" y="718820"/>
            <a:ext cx="8472487" cy="230832"/>
          </a:xfrm>
          <a:prstGeom prst="rect">
            <a:avLst/>
          </a:prstGeom>
          <a:noFill/>
        </p:spPr>
        <p:txBody>
          <a:bodyPr vert="horz" wrap="square" lIns="0" tIns="45720" rIns="0" bIns="0" rtlCol="0" anchor="t">
            <a:spAutoFit/>
          </a:bodyPr>
          <a:lstStyle/>
          <a:p>
            <a:r>
              <a:rPr lang="en-US" sz="1200" i="1" dirty="0">
                <a:solidFill>
                  <a:srgbClr val="07325F"/>
                </a:solidFill>
              </a:rPr>
              <a:t>Lincoln will design and implement an effective process to maximize value and certainty for Lucas and Orchard</a:t>
            </a:r>
          </a:p>
        </p:txBody>
      </p:sp>
      <p:sp>
        <p:nvSpPr>
          <p:cNvPr id="43" name="Right Arrow 40"/>
          <p:cNvSpPr/>
          <p:nvPr/>
        </p:nvSpPr>
        <p:spPr>
          <a:xfrm>
            <a:off x="378095" y="3675741"/>
            <a:ext cx="8143605" cy="555314"/>
          </a:xfrm>
          <a:prstGeom prst="rightArrow">
            <a:avLst/>
          </a:prstGeom>
          <a:solidFill>
            <a:srgbClr val="9F9F9F"/>
          </a:solidFill>
          <a:ln w="9525">
            <a:solidFill>
              <a:schemeClr val="bg1"/>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p>
        </p:txBody>
      </p:sp>
      <p:graphicFrame>
        <p:nvGraphicFramePr>
          <p:cNvPr id="44" name="Table 43"/>
          <p:cNvGraphicFramePr>
            <a:graphicFrameLocks noGrp="1"/>
          </p:cNvGraphicFramePr>
          <p:nvPr>
            <p:extLst>
              <p:ext uri="{D42A27DB-BD31-4B8C-83A1-F6EECF244321}">
                <p14:modId xmlns:p14="http://schemas.microsoft.com/office/powerpoint/2010/main" val="3534019128"/>
              </p:ext>
            </p:extLst>
          </p:nvPr>
        </p:nvGraphicFramePr>
        <p:xfrm>
          <a:off x="368501" y="3831478"/>
          <a:ext cx="7850011" cy="228600"/>
        </p:xfrm>
        <a:graphic>
          <a:graphicData uri="http://schemas.openxmlformats.org/drawingml/2006/table">
            <a:tbl>
              <a:tblPr firstRow="1" bandRow="1">
                <a:tableStyleId>{5C22544A-7EE6-4342-B048-85BDC9FD1C3A}</a:tableStyleId>
              </a:tblPr>
              <a:tblGrid>
                <a:gridCol w="2965249">
                  <a:extLst>
                    <a:ext uri="{9D8B030D-6E8A-4147-A177-3AD203B41FA5}">
                      <a16:colId xmlns:a16="http://schemas.microsoft.com/office/drawing/2014/main" val="20000"/>
                    </a:ext>
                  </a:extLst>
                </a:gridCol>
                <a:gridCol w="1323975">
                  <a:extLst>
                    <a:ext uri="{9D8B030D-6E8A-4147-A177-3AD203B41FA5}">
                      <a16:colId xmlns:a16="http://schemas.microsoft.com/office/drawing/2014/main" val="20001"/>
                    </a:ext>
                  </a:extLst>
                </a:gridCol>
                <a:gridCol w="1238250">
                  <a:extLst>
                    <a:ext uri="{9D8B030D-6E8A-4147-A177-3AD203B41FA5}">
                      <a16:colId xmlns:a16="http://schemas.microsoft.com/office/drawing/2014/main" val="20002"/>
                    </a:ext>
                  </a:extLst>
                </a:gridCol>
                <a:gridCol w="1212451">
                  <a:extLst>
                    <a:ext uri="{9D8B030D-6E8A-4147-A177-3AD203B41FA5}">
                      <a16:colId xmlns:a16="http://schemas.microsoft.com/office/drawing/2014/main" val="20003"/>
                    </a:ext>
                  </a:extLst>
                </a:gridCol>
                <a:gridCol w="1110086">
                  <a:extLst>
                    <a:ext uri="{9D8B030D-6E8A-4147-A177-3AD203B41FA5}">
                      <a16:colId xmlns:a16="http://schemas.microsoft.com/office/drawing/2014/main" val="20004"/>
                    </a:ext>
                  </a:extLst>
                </a:gridCol>
              </a:tblGrid>
              <a:tr h="21797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pitchFamily="34" charset="0"/>
                        </a:rPr>
                        <a:t>Month 1 &amp;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pitchFamily="34" charset="0"/>
                        </a:rPr>
                        <a:t>Month 3</a:t>
                      </a:r>
                    </a:p>
                  </a:txBody>
                  <a:tcPr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pitchFamily="34" charset="0"/>
                        </a:rPr>
                        <a:t>Month 4</a:t>
                      </a:r>
                    </a:p>
                  </a:txBody>
                  <a:tcPr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pitchFamily="34" charset="0"/>
                        </a:rPr>
                        <a:t>   Month 5</a:t>
                      </a:r>
                    </a:p>
                  </a:txBody>
                  <a:tcPr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b="1" dirty="0">
                          <a:solidFill>
                            <a:schemeClr val="bg1"/>
                          </a:solidFill>
                          <a:cs typeface="Arial" pitchFamily="34" charset="0"/>
                        </a:rPr>
                        <a:t>     Month 6</a:t>
                      </a:r>
                    </a:p>
                  </a:txBody>
                  <a:tcPr marR="0"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45" name="Oval 44"/>
          <p:cNvSpPr/>
          <p:nvPr/>
        </p:nvSpPr>
        <p:spPr>
          <a:xfrm>
            <a:off x="3232938" y="3821151"/>
            <a:ext cx="264495" cy="264495"/>
          </a:xfrm>
          <a:prstGeom prst="ellipse">
            <a:avLst/>
          </a:prstGeom>
          <a:solidFill>
            <a:schemeClr val="accent3"/>
          </a:solidFill>
          <a:ln w="25400">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6" name="Oval 45"/>
          <p:cNvSpPr/>
          <p:nvPr/>
        </p:nvSpPr>
        <p:spPr>
          <a:xfrm>
            <a:off x="7114784" y="3821151"/>
            <a:ext cx="264495" cy="264495"/>
          </a:xfrm>
          <a:prstGeom prst="ellipse">
            <a:avLst/>
          </a:prstGeom>
          <a:solidFill>
            <a:schemeClr val="accent3"/>
          </a:solidFill>
          <a:ln w="25400">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7" name="Oval 46"/>
          <p:cNvSpPr/>
          <p:nvPr/>
        </p:nvSpPr>
        <p:spPr>
          <a:xfrm>
            <a:off x="5766006" y="3818575"/>
            <a:ext cx="264495" cy="264495"/>
          </a:xfrm>
          <a:prstGeom prst="ellipse">
            <a:avLst/>
          </a:prstGeom>
          <a:solidFill>
            <a:schemeClr val="accent3"/>
          </a:solidFill>
          <a:ln w="25400">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8" name="Oval 47"/>
          <p:cNvSpPr/>
          <p:nvPr/>
        </p:nvSpPr>
        <p:spPr>
          <a:xfrm>
            <a:off x="4486841" y="3821150"/>
            <a:ext cx="264495" cy="264495"/>
          </a:xfrm>
          <a:prstGeom prst="ellipse">
            <a:avLst/>
          </a:prstGeom>
          <a:solidFill>
            <a:schemeClr val="accent3"/>
          </a:solidFill>
          <a:ln w="25400">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nvGrpSpPr>
          <p:cNvPr id="49" name="Group 48"/>
          <p:cNvGrpSpPr/>
          <p:nvPr/>
        </p:nvGrpSpPr>
        <p:grpSpPr>
          <a:xfrm>
            <a:off x="378094" y="1420346"/>
            <a:ext cx="7848639" cy="2253743"/>
            <a:chOff x="778144" y="1684451"/>
            <a:chExt cx="7848639" cy="2253743"/>
          </a:xfrm>
        </p:grpSpPr>
        <p:sp>
          <p:nvSpPr>
            <p:cNvPr id="50" name="Text Box 25"/>
            <p:cNvSpPr txBox="1">
              <a:spLocks noChangeArrowheads="1"/>
            </p:cNvSpPr>
            <p:nvPr/>
          </p:nvSpPr>
          <p:spPr bwMode="auto">
            <a:xfrm>
              <a:off x="778144" y="2946862"/>
              <a:ext cx="640080" cy="457200"/>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647" rIns="45720" bIns="45647" anchor="ctr"/>
            <a:lstStyle>
              <a:defPPr>
                <a:defRPr lang="en-US"/>
              </a:defPPr>
              <a:lvl1pPr algn="ctr" defTabSz="912813">
                <a:spcBef>
                  <a:spcPct val="30000"/>
                </a:spcBef>
                <a:defRPr sz="700" b="0"/>
              </a:lvl1pPr>
              <a:lvl2pPr marL="742950" indent="-285750" defTabSz="912813" eaLnBrk="0" hangingPunct="0">
                <a:defRPr sz="1200" b="1">
                  <a:latin typeface="Garamond" pitchFamily="18" charset="0"/>
                </a:defRPr>
              </a:lvl2pPr>
              <a:lvl3pPr marL="1143000" indent="-228600" defTabSz="912813" eaLnBrk="0" hangingPunct="0">
                <a:defRPr sz="1200" b="1">
                  <a:latin typeface="Garamond" pitchFamily="18" charset="0"/>
                </a:defRPr>
              </a:lvl3pPr>
              <a:lvl4pPr marL="1600200" indent="-228600" defTabSz="912813" eaLnBrk="0" hangingPunct="0">
                <a:defRPr sz="1200" b="1">
                  <a:latin typeface="Garamond" pitchFamily="18" charset="0"/>
                </a:defRPr>
              </a:lvl4pPr>
              <a:lvl5pPr marL="2057400" indent="-228600" defTabSz="912813" eaLnBrk="0" hangingPunct="0">
                <a:defRPr sz="1200" b="1">
                  <a:latin typeface="Garamond" pitchFamily="18" charset="0"/>
                </a:defRPr>
              </a:lvl5pPr>
              <a:lvl6pPr marL="2514600" indent="-228600" algn="ctr" defTabSz="912813" eaLnBrk="0" fontAlgn="base" hangingPunct="0">
                <a:spcBef>
                  <a:spcPct val="0"/>
                </a:spcBef>
                <a:spcAft>
                  <a:spcPct val="0"/>
                </a:spcAft>
                <a:defRPr sz="1200" b="1">
                  <a:latin typeface="Garamond" pitchFamily="18" charset="0"/>
                </a:defRPr>
              </a:lvl6pPr>
              <a:lvl7pPr marL="2971800" indent="-228600" algn="ctr" defTabSz="912813" eaLnBrk="0" fontAlgn="base" hangingPunct="0">
                <a:spcBef>
                  <a:spcPct val="0"/>
                </a:spcBef>
                <a:spcAft>
                  <a:spcPct val="0"/>
                </a:spcAft>
                <a:defRPr sz="1200" b="1">
                  <a:latin typeface="Garamond" pitchFamily="18" charset="0"/>
                </a:defRPr>
              </a:lvl7pPr>
              <a:lvl8pPr marL="3429000" indent="-228600" algn="ctr" defTabSz="912813" eaLnBrk="0" fontAlgn="base" hangingPunct="0">
                <a:spcBef>
                  <a:spcPct val="0"/>
                </a:spcBef>
                <a:spcAft>
                  <a:spcPct val="0"/>
                </a:spcAft>
                <a:defRPr sz="1200" b="1">
                  <a:latin typeface="Garamond" pitchFamily="18" charset="0"/>
                </a:defRPr>
              </a:lvl8pPr>
              <a:lvl9pPr marL="3886200" indent="-228600" algn="ctr" defTabSz="912813" eaLnBrk="0" fontAlgn="base" hangingPunct="0">
                <a:spcBef>
                  <a:spcPct val="0"/>
                </a:spcBef>
                <a:spcAft>
                  <a:spcPct val="0"/>
                </a:spcAft>
                <a:defRPr sz="1200" b="1">
                  <a:latin typeface="Garamond" pitchFamily="18" charset="0"/>
                </a:defRPr>
              </a:lvl9pPr>
            </a:lstStyle>
            <a:p>
              <a:r>
                <a:rPr lang="en-US" dirty="0"/>
                <a:t>Meeting with management and data </a:t>
              </a:r>
              <a:br>
                <a:rPr lang="en-US" dirty="0"/>
              </a:br>
              <a:r>
                <a:rPr lang="en-US" dirty="0"/>
                <a:t>gathering</a:t>
              </a:r>
            </a:p>
          </p:txBody>
        </p:sp>
        <p:sp>
          <p:nvSpPr>
            <p:cNvPr id="51" name="Text Box 26"/>
            <p:cNvSpPr txBox="1">
              <a:spLocks noChangeArrowheads="1"/>
            </p:cNvSpPr>
            <p:nvPr/>
          </p:nvSpPr>
          <p:spPr bwMode="auto">
            <a:xfrm>
              <a:off x="1448043" y="2946862"/>
              <a:ext cx="431145" cy="457200"/>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647" rIns="45720" bIns="45647" anchor="ctr"/>
            <a:lstStyle>
              <a:defPPr>
                <a:defRPr lang="en-US"/>
              </a:defPPr>
              <a:lvl1pPr algn="ctr" defTabSz="912813">
                <a:spcBef>
                  <a:spcPct val="30000"/>
                </a:spcBef>
                <a:defRPr sz="700" b="0"/>
              </a:lvl1pPr>
              <a:lvl2pPr marL="742950" indent="-285750" defTabSz="912813" eaLnBrk="0" hangingPunct="0">
                <a:defRPr sz="1200" b="1">
                  <a:latin typeface="Garamond" pitchFamily="18" charset="0"/>
                </a:defRPr>
              </a:lvl2pPr>
              <a:lvl3pPr marL="1143000" indent="-228600" defTabSz="912813" eaLnBrk="0" hangingPunct="0">
                <a:defRPr sz="1200" b="1">
                  <a:latin typeface="Garamond" pitchFamily="18" charset="0"/>
                </a:defRPr>
              </a:lvl3pPr>
              <a:lvl4pPr marL="1600200" indent="-228600" defTabSz="912813" eaLnBrk="0" hangingPunct="0">
                <a:defRPr sz="1200" b="1">
                  <a:latin typeface="Garamond" pitchFamily="18" charset="0"/>
                </a:defRPr>
              </a:lvl4pPr>
              <a:lvl5pPr marL="2057400" indent="-228600" defTabSz="912813" eaLnBrk="0" hangingPunct="0">
                <a:defRPr sz="1200" b="1">
                  <a:latin typeface="Garamond" pitchFamily="18" charset="0"/>
                </a:defRPr>
              </a:lvl5pPr>
              <a:lvl6pPr marL="2514600" indent="-228600" algn="ctr" defTabSz="912813" eaLnBrk="0" fontAlgn="base" hangingPunct="0">
                <a:spcBef>
                  <a:spcPct val="0"/>
                </a:spcBef>
                <a:spcAft>
                  <a:spcPct val="0"/>
                </a:spcAft>
                <a:defRPr sz="1200" b="1">
                  <a:latin typeface="Garamond" pitchFamily="18" charset="0"/>
                </a:defRPr>
              </a:lvl6pPr>
              <a:lvl7pPr marL="2971800" indent="-228600" algn="ctr" defTabSz="912813" eaLnBrk="0" fontAlgn="base" hangingPunct="0">
                <a:spcBef>
                  <a:spcPct val="0"/>
                </a:spcBef>
                <a:spcAft>
                  <a:spcPct val="0"/>
                </a:spcAft>
                <a:defRPr sz="1200" b="1">
                  <a:latin typeface="Garamond" pitchFamily="18" charset="0"/>
                </a:defRPr>
              </a:lvl7pPr>
              <a:lvl8pPr marL="3429000" indent="-228600" algn="ctr" defTabSz="912813" eaLnBrk="0" fontAlgn="base" hangingPunct="0">
                <a:spcBef>
                  <a:spcPct val="0"/>
                </a:spcBef>
                <a:spcAft>
                  <a:spcPct val="0"/>
                </a:spcAft>
                <a:defRPr sz="1200" b="1">
                  <a:latin typeface="Garamond" pitchFamily="18" charset="0"/>
                </a:defRPr>
              </a:lvl8pPr>
              <a:lvl9pPr marL="3886200" indent="-228600" algn="ctr" defTabSz="912813" eaLnBrk="0" fontAlgn="base" hangingPunct="0">
                <a:spcBef>
                  <a:spcPct val="0"/>
                </a:spcBef>
                <a:spcAft>
                  <a:spcPct val="0"/>
                </a:spcAft>
                <a:defRPr sz="1200" b="1">
                  <a:latin typeface="Garamond" pitchFamily="18" charset="0"/>
                </a:defRPr>
              </a:lvl9pPr>
            </a:lstStyle>
            <a:p>
              <a:r>
                <a:rPr lang="en-US" dirty="0"/>
                <a:t>Prepare buyers list</a:t>
              </a:r>
            </a:p>
          </p:txBody>
        </p:sp>
        <p:sp>
          <p:nvSpPr>
            <p:cNvPr id="52" name="Rectangle 21"/>
            <p:cNvSpPr>
              <a:spLocks noChangeArrowheads="1"/>
            </p:cNvSpPr>
            <p:nvPr/>
          </p:nvSpPr>
          <p:spPr bwMode="auto">
            <a:xfrm>
              <a:off x="778146" y="3471469"/>
              <a:ext cx="2953882" cy="466725"/>
            </a:xfrm>
            <a:prstGeom prst="rect">
              <a:avLst/>
            </a:prstGeom>
            <a:solidFill>
              <a:schemeClr val="accent2"/>
            </a:solidFill>
            <a:ln w="9525">
              <a:noFill/>
              <a:miter lim="800000"/>
              <a:headEnd/>
              <a:tailEnd/>
            </a:ln>
            <a:effectLst/>
            <a:extLst/>
          </p:spPr>
          <p:txBody>
            <a:bodyPr wrap="none" lIns="81686" tIns="40843" rIns="81686" bIns="40843" anchor="ctr"/>
            <a:lstStyle/>
            <a:p>
              <a:pPr algn="ctr" defTabSz="817563"/>
              <a:r>
                <a:rPr lang="en-US" sz="900" b="1" dirty="0">
                  <a:solidFill>
                    <a:schemeClr val="bg1"/>
                  </a:solidFill>
                  <a:cs typeface="Arial" pitchFamily="34" charset="0"/>
                </a:rPr>
                <a:t>Preparation and Planning</a:t>
              </a:r>
            </a:p>
          </p:txBody>
        </p:sp>
        <p:sp>
          <p:nvSpPr>
            <p:cNvPr id="53" name="Rectangle 22"/>
            <p:cNvSpPr>
              <a:spLocks noChangeArrowheads="1"/>
            </p:cNvSpPr>
            <p:nvPr/>
          </p:nvSpPr>
          <p:spPr bwMode="auto">
            <a:xfrm>
              <a:off x="3832496" y="3471469"/>
              <a:ext cx="2916936" cy="466725"/>
            </a:xfrm>
            <a:prstGeom prst="rect">
              <a:avLst/>
            </a:prstGeom>
            <a:solidFill>
              <a:schemeClr val="accent2"/>
            </a:solidFill>
            <a:ln w="9525">
              <a:noFill/>
              <a:miter lim="800000"/>
              <a:headEnd/>
              <a:tailEnd/>
            </a:ln>
            <a:effectLst/>
            <a:extLst/>
          </p:spPr>
          <p:txBody>
            <a:bodyPr wrap="none" lIns="81686" tIns="40843" rIns="81686" bIns="40843" anchor="ctr"/>
            <a:lstStyle/>
            <a:p>
              <a:pPr algn="ctr" defTabSz="817563"/>
              <a:r>
                <a:rPr lang="en-US" sz="900" b="1" dirty="0">
                  <a:solidFill>
                    <a:schemeClr val="bg1"/>
                  </a:solidFill>
                  <a:cs typeface="Arial" pitchFamily="34" charset="0"/>
                </a:rPr>
                <a:t>Marketing</a:t>
              </a:r>
            </a:p>
          </p:txBody>
        </p:sp>
        <p:sp>
          <p:nvSpPr>
            <p:cNvPr id="54" name="Rectangle 23"/>
            <p:cNvSpPr>
              <a:spLocks noChangeArrowheads="1"/>
            </p:cNvSpPr>
            <p:nvPr/>
          </p:nvSpPr>
          <p:spPr bwMode="auto">
            <a:xfrm>
              <a:off x="6816271" y="3471469"/>
              <a:ext cx="1810512" cy="466725"/>
            </a:xfrm>
            <a:prstGeom prst="rect">
              <a:avLst/>
            </a:prstGeom>
            <a:solidFill>
              <a:schemeClr val="accent2"/>
            </a:solidFill>
            <a:ln w="9525">
              <a:noFill/>
              <a:miter lim="800000"/>
              <a:headEnd/>
              <a:tailEnd/>
            </a:ln>
            <a:effectLst/>
            <a:extLst/>
          </p:spPr>
          <p:txBody>
            <a:bodyPr wrap="none" lIns="81686" tIns="40843" rIns="81686" bIns="40843" anchor="ctr"/>
            <a:lstStyle/>
            <a:p>
              <a:pPr algn="ctr" defTabSz="817563"/>
              <a:r>
                <a:rPr lang="en-US" sz="900" b="1" dirty="0">
                  <a:solidFill>
                    <a:schemeClr val="bg1"/>
                  </a:solidFill>
                  <a:cs typeface="Arial" pitchFamily="34" charset="0"/>
                </a:rPr>
                <a:t>Confirmatory </a:t>
              </a:r>
            </a:p>
            <a:p>
              <a:pPr algn="ctr" defTabSz="817563"/>
              <a:r>
                <a:rPr lang="en-US" sz="900" b="1" dirty="0">
                  <a:solidFill>
                    <a:schemeClr val="bg1"/>
                  </a:solidFill>
                  <a:cs typeface="Arial" pitchFamily="34" charset="0"/>
                </a:rPr>
                <a:t>Diligence and Closing</a:t>
              </a:r>
            </a:p>
          </p:txBody>
        </p:sp>
        <p:sp>
          <p:nvSpPr>
            <p:cNvPr id="55" name="Text Box 28"/>
            <p:cNvSpPr txBox="1">
              <a:spLocks noChangeArrowheads="1"/>
            </p:cNvSpPr>
            <p:nvPr/>
          </p:nvSpPr>
          <p:spPr bwMode="auto">
            <a:xfrm>
              <a:off x="3897482" y="2946862"/>
              <a:ext cx="1049682" cy="457200"/>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647" rIns="45720" bIns="45647" anchor="ctr"/>
            <a:lstStyle>
              <a:defPPr>
                <a:defRPr lang="en-US"/>
              </a:defPPr>
              <a:lvl1pPr algn="ctr" defTabSz="912813">
                <a:spcBef>
                  <a:spcPct val="30000"/>
                </a:spcBef>
                <a:defRPr sz="700" b="0"/>
              </a:lvl1pPr>
              <a:lvl2pPr marL="742950" indent="-285750" defTabSz="912813" eaLnBrk="0" hangingPunct="0">
                <a:defRPr sz="1200" b="1">
                  <a:latin typeface="Garamond" pitchFamily="18" charset="0"/>
                </a:defRPr>
              </a:lvl2pPr>
              <a:lvl3pPr marL="1143000" indent="-228600" defTabSz="912813" eaLnBrk="0" hangingPunct="0">
                <a:defRPr sz="1200" b="1">
                  <a:latin typeface="Garamond" pitchFamily="18" charset="0"/>
                </a:defRPr>
              </a:lvl3pPr>
              <a:lvl4pPr marL="1600200" indent="-228600" defTabSz="912813" eaLnBrk="0" hangingPunct="0">
                <a:defRPr sz="1200" b="1">
                  <a:latin typeface="Garamond" pitchFamily="18" charset="0"/>
                </a:defRPr>
              </a:lvl4pPr>
              <a:lvl5pPr marL="2057400" indent="-228600" defTabSz="912813" eaLnBrk="0" hangingPunct="0">
                <a:defRPr sz="1200" b="1">
                  <a:latin typeface="Garamond" pitchFamily="18" charset="0"/>
                </a:defRPr>
              </a:lvl5pPr>
              <a:lvl6pPr marL="2514600" indent="-228600" algn="ctr" defTabSz="912813" eaLnBrk="0" fontAlgn="base" hangingPunct="0">
                <a:spcBef>
                  <a:spcPct val="0"/>
                </a:spcBef>
                <a:spcAft>
                  <a:spcPct val="0"/>
                </a:spcAft>
                <a:defRPr sz="1200" b="1">
                  <a:latin typeface="Garamond" pitchFamily="18" charset="0"/>
                </a:defRPr>
              </a:lvl6pPr>
              <a:lvl7pPr marL="2971800" indent="-228600" algn="ctr" defTabSz="912813" eaLnBrk="0" fontAlgn="base" hangingPunct="0">
                <a:spcBef>
                  <a:spcPct val="0"/>
                </a:spcBef>
                <a:spcAft>
                  <a:spcPct val="0"/>
                </a:spcAft>
                <a:defRPr sz="1200" b="1">
                  <a:latin typeface="Garamond" pitchFamily="18" charset="0"/>
                </a:defRPr>
              </a:lvl7pPr>
              <a:lvl8pPr marL="3429000" indent="-228600" algn="ctr" defTabSz="912813" eaLnBrk="0" fontAlgn="base" hangingPunct="0">
                <a:spcBef>
                  <a:spcPct val="0"/>
                </a:spcBef>
                <a:spcAft>
                  <a:spcPct val="0"/>
                </a:spcAft>
                <a:defRPr sz="1200" b="1">
                  <a:latin typeface="Garamond" pitchFamily="18" charset="0"/>
                </a:defRPr>
              </a:lvl8pPr>
              <a:lvl9pPr marL="3886200" indent="-228600" algn="ctr" defTabSz="912813" eaLnBrk="0" fontAlgn="base" hangingPunct="0">
                <a:spcBef>
                  <a:spcPct val="0"/>
                </a:spcBef>
                <a:spcAft>
                  <a:spcPct val="0"/>
                </a:spcAft>
                <a:defRPr sz="1200" b="1">
                  <a:latin typeface="Garamond" pitchFamily="18" charset="0"/>
                </a:defRPr>
              </a:lvl9pPr>
            </a:lstStyle>
            <a:p>
              <a:r>
                <a:rPr lang="en-US" dirty="0"/>
                <a:t>Lincoln to contact and educate acquirers and distribute CIP</a:t>
              </a:r>
            </a:p>
          </p:txBody>
        </p:sp>
        <p:sp>
          <p:nvSpPr>
            <p:cNvPr id="56" name="Text Box 33"/>
            <p:cNvSpPr txBox="1">
              <a:spLocks noChangeArrowheads="1"/>
            </p:cNvSpPr>
            <p:nvPr/>
          </p:nvSpPr>
          <p:spPr bwMode="auto">
            <a:xfrm>
              <a:off x="6863898" y="2311411"/>
              <a:ext cx="1754663" cy="1092651"/>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647" rIns="45720" bIns="45647" anchor="ctr"/>
            <a:lstStyle>
              <a:defPPr>
                <a:defRPr lang="en-US"/>
              </a:defPPr>
              <a:lvl1pPr algn="ctr" defTabSz="912813">
                <a:spcBef>
                  <a:spcPct val="30000"/>
                </a:spcBef>
                <a:defRPr sz="700" b="0"/>
              </a:lvl1pPr>
              <a:lvl2pPr marL="742950" indent="-285750" defTabSz="912813" eaLnBrk="0" hangingPunct="0">
                <a:defRPr sz="1200" b="1">
                  <a:latin typeface="Garamond" pitchFamily="18" charset="0"/>
                </a:defRPr>
              </a:lvl2pPr>
              <a:lvl3pPr marL="1143000" indent="-228600" defTabSz="912813" eaLnBrk="0" hangingPunct="0">
                <a:defRPr sz="1200" b="1">
                  <a:latin typeface="Garamond" pitchFamily="18" charset="0"/>
                </a:defRPr>
              </a:lvl3pPr>
              <a:lvl4pPr marL="1600200" indent="-228600" defTabSz="912813" eaLnBrk="0" hangingPunct="0">
                <a:defRPr sz="1200" b="1">
                  <a:latin typeface="Garamond" pitchFamily="18" charset="0"/>
                </a:defRPr>
              </a:lvl4pPr>
              <a:lvl5pPr marL="2057400" indent="-228600" defTabSz="912813" eaLnBrk="0" hangingPunct="0">
                <a:defRPr sz="1200" b="1">
                  <a:latin typeface="Garamond" pitchFamily="18" charset="0"/>
                </a:defRPr>
              </a:lvl5pPr>
              <a:lvl6pPr marL="2514600" indent="-228600" algn="ctr" defTabSz="912813" eaLnBrk="0" fontAlgn="base" hangingPunct="0">
                <a:spcBef>
                  <a:spcPct val="0"/>
                </a:spcBef>
                <a:spcAft>
                  <a:spcPct val="0"/>
                </a:spcAft>
                <a:defRPr sz="1200" b="1">
                  <a:latin typeface="Garamond" pitchFamily="18" charset="0"/>
                </a:defRPr>
              </a:lvl6pPr>
              <a:lvl7pPr marL="2971800" indent="-228600" algn="ctr" defTabSz="912813" eaLnBrk="0" fontAlgn="base" hangingPunct="0">
                <a:spcBef>
                  <a:spcPct val="0"/>
                </a:spcBef>
                <a:spcAft>
                  <a:spcPct val="0"/>
                </a:spcAft>
                <a:defRPr sz="1200" b="1">
                  <a:latin typeface="Garamond" pitchFamily="18" charset="0"/>
                </a:defRPr>
              </a:lvl7pPr>
              <a:lvl8pPr marL="3429000" indent="-228600" algn="ctr" defTabSz="912813" eaLnBrk="0" fontAlgn="base" hangingPunct="0">
                <a:spcBef>
                  <a:spcPct val="0"/>
                </a:spcBef>
                <a:spcAft>
                  <a:spcPct val="0"/>
                </a:spcAft>
                <a:defRPr sz="1200" b="1">
                  <a:latin typeface="Garamond" pitchFamily="18" charset="0"/>
                </a:defRPr>
              </a:lvl8pPr>
              <a:lvl9pPr marL="3886200" indent="-228600" algn="ctr" defTabSz="912813" eaLnBrk="0" fontAlgn="base" hangingPunct="0">
                <a:spcBef>
                  <a:spcPct val="0"/>
                </a:spcBef>
                <a:spcAft>
                  <a:spcPct val="0"/>
                </a:spcAft>
                <a:defRPr sz="1200" b="1">
                  <a:latin typeface="Garamond" pitchFamily="18" charset="0"/>
                </a:defRPr>
              </a:lvl9pPr>
            </a:lstStyle>
            <a:p>
              <a:r>
                <a:rPr lang="en-US" dirty="0"/>
                <a:t>Any remaining confirmatory due diligence, negotiations, regulatory and signing</a:t>
              </a:r>
            </a:p>
            <a:p>
              <a:endParaRPr lang="en-US" dirty="0"/>
            </a:p>
            <a:p>
              <a:r>
                <a:rPr lang="en-US" dirty="0"/>
                <a:t>Buyer interest dictates ultimate closing strategy (check-in bid, running multiple buyers to close)</a:t>
              </a:r>
            </a:p>
          </p:txBody>
        </p:sp>
        <p:sp>
          <p:nvSpPr>
            <p:cNvPr id="57" name="Text Box 32"/>
            <p:cNvSpPr txBox="1">
              <a:spLocks noChangeArrowheads="1"/>
            </p:cNvSpPr>
            <p:nvPr/>
          </p:nvSpPr>
          <p:spPr bwMode="auto">
            <a:xfrm>
              <a:off x="5398076" y="2946862"/>
              <a:ext cx="1240715" cy="457200"/>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647" rIns="45720" bIns="45647" anchor="ctr"/>
            <a:lstStyle>
              <a:defPPr>
                <a:defRPr lang="en-US"/>
              </a:defPPr>
              <a:lvl1pPr algn="ctr" defTabSz="912813">
                <a:spcBef>
                  <a:spcPct val="30000"/>
                </a:spcBef>
                <a:defRPr sz="700" b="0"/>
              </a:lvl1pPr>
              <a:lvl2pPr marL="742950" indent="-285750" defTabSz="912813" eaLnBrk="0" hangingPunct="0">
                <a:defRPr sz="1200" b="1">
                  <a:latin typeface="Garamond" pitchFamily="18" charset="0"/>
                </a:defRPr>
              </a:lvl2pPr>
              <a:lvl3pPr marL="1143000" indent="-228600" defTabSz="912813" eaLnBrk="0" hangingPunct="0">
                <a:defRPr sz="1200" b="1">
                  <a:latin typeface="Garamond" pitchFamily="18" charset="0"/>
                </a:defRPr>
              </a:lvl3pPr>
              <a:lvl4pPr marL="1600200" indent="-228600" defTabSz="912813" eaLnBrk="0" hangingPunct="0">
                <a:defRPr sz="1200" b="1">
                  <a:latin typeface="Garamond" pitchFamily="18" charset="0"/>
                </a:defRPr>
              </a:lvl4pPr>
              <a:lvl5pPr marL="2057400" indent="-228600" defTabSz="912813" eaLnBrk="0" hangingPunct="0">
                <a:defRPr sz="1200" b="1">
                  <a:latin typeface="Garamond" pitchFamily="18" charset="0"/>
                </a:defRPr>
              </a:lvl5pPr>
              <a:lvl6pPr marL="2514600" indent="-228600" algn="ctr" defTabSz="912813" eaLnBrk="0" fontAlgn="base" hangingPunct="0">
                <a:spcBef>
                  <a:spcPct val="0"/>
                </a:spcBef>
                <a:spcAft>
                  <a:spcPct val="0"/>
                </a:spcAft>
                <a:defRPr sz="1200" b="1">
                  <a:latin typeface="Garamond" pitchFamily="18" charset="0"/>
                </a:defRPr>
              </a:lvl6pPr>
              <a:lvl7pPr marL="2971800" indent="-228600" algn="ctr" defTabSz="912813" eaLnBrk="0" fontAlgn="base" hangingPunct="0">
                <a:spcBef>
                  <a:spcPct val="0"/>
                </a:spcBef>
                <a:spcAft>
                  <a:spcPct val="0"/>
                </a:spcAft>
                <a:defRPr sz="1200" b="1">
                  <a:latin typeface="Garamond" pitchFamily="18" charset="0"/>
                </a:defRPr>
              </a:lvl7pPr>
              <a:lvl8pPr marL="3429000" indent="-228600" algn="ctr" defTabSz="912813" eaLnBrk="0" fontAlgn="base" hangingPunct="0">
                <a:spcBef>
                  <a:spcPct val="0"/>
                </a:spcBef>
                <a:spcAft>
                  <a:spcPct val="0"/>
                </a:spcAft>
                <a:defRPr sz="1200" b="1">
                  <a:latin typeface="Garamond" pitchFamily="18" charset="0"/>
                </a:defRPr>
              </a:lvl8pPr>
              <a:lvl9pPr marL="3886200" indent="-228600" algn="ctr" defTabSz="912813" eaLnBrk="0" fontAlgn="base" hangingPunct="0">
                <a:spcBef>
                  <a:spcPct val="0"/>
                </a:spcBef>
                <a:spcAft>
                  <a:spcPct val="0"/>
                </a:spcAft>
                <a:defRPr sz="1200" b="1">
                  <a:latin typeface="Garamond" pitchFamily="18" charset="0"/>
                </a:defRPr>
              </a:lvl9pPr>
            </a:lstStyle>
            <a:p>
              <a:r>
                <a:rPr lang="en-US" dirty="0"/>
                <a:t>Conduct management presentations, site visits and data room due diligence</a:t>
              </a:r>
            </a:p>
          </p:txBody>
        </p:sp>
        <p:sp>
          <p:nvSpPr>
            <p:cNvPr id="58" name="Text Box 28"/>
            <p:cNvSpPr txBox="1">
              <a:spLocks noChangeArrowheads="1"/>
            </p:cNvSpPr>
            <p:nvPr/>
          </p:nvSpPr>
          <p:spPr bwMode="auto">
            <a:xfrm>
              <a:off x="1935126" y="2713764"/>
              <a:ext cx="1735485" cy="690298"/>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647" rIns="45720" bIns="45647" anchor="ctr"/>
            <a:lstStyle>
              <a:defPPr>
                <a:defRPr lang="en-US"/>
              </a:defPPr>
              <a:lvl1pPr algn="ctr" defTabSz="912813">
                <a:spcBef>
                  <a:spcPct val="30000"/>
                </a:spcBef>
                <a:defRPr sz="700" b="0"/>
              </a:lvl1pPr>
              <a:lvl2pPr marL="742950" indent="-285750" defTabSz="912813" eaLnBrk="0" hangingPunct="0">
                <a:defRPr sz="1200" b="1">
                  <a:latin typeface="Garamond" pitchFamily="18" charset="0"/>
                </a:defRPr>
              </a:lvl2pPr>
              <a:lvl3pPr marL="1143000" indent="-228600" defTabSz="912813" eaLnBrk="0" hangingPunct="0">
                <a:defRPr sz="1200" b="1">
                  <a:latin typeface="Garamond" pitchFamily="18" charset="0"/>
                </a:defRPr>
              </a:lvl3pPr>
              <a:lvl4pPr marL="1600200" indent="-228600" defTabSz="912813" eaLnBrk="0" hangingPunct="0">
                <a:defRPr sz="1200" b="1">
                  <a:latin typeface="Garamond" pitchFamily="18" charset="0"/>
                </a:defRPr>
              </a:lvl4pPr>
              <a:lvl5pPr marL="2057400" indent="-228600" defTabSz="912813" eaLnBrk="0" hangingPunct="0">
                <a:defRPr sz="1200" b="1">
                  <a:latin typeface="Garamond" pitchFamily="18" charset="0"/>
                </a:defRPr>
              </a:lvl5pPr>
              <a:lvl6pPr marL="2514600" indent="-228600" algn="ctr" defTabSz="912813" eaLnBrk="0" fontAlgn="base" hangingPunct="0">
                <a:spcBef>
                  <a:spcPct val="0"/>
                </a:spcBef>
                <a:spcAft>
                  <a:spcPct val="0"/>
                </a:spcAft>
                <a:defRPr sz="1200" b="1">
                  <a:latin typeface="Garamond" pitchFamily="18" charset="0"/>
                </a:defRPr>
              </a:lvl6pPr>
              <a:lvl7pPr marL="2971800" indent="-228600" algn="ctr" defTabSz="912813" eaLnBrk="0" fontAlgn="base" hangingPunct="0">
                <a:spcBef>
                  <a:spcPct val="0"/>
                </a:spcBef>
                <a:spcAft>
                  <a:spcPct val="0"/>
                </a:spcAft>
                <a:defRPr sz="1200" b="1">
                  <a:latin typeface="Garamond" pitchFamily="18" charset="0"/>
                </a:defRPr>
              </a:lvl7pPr>
              <a:lvl8pPr marL="3429000" indent="-228600" algn="ctr" defTabSz="912813" eaLnBrk="0" fontAlgn="base" hangingPunct="0">
                <a:spcBef>
                  <a:spcPct val="0"/>
                </a:spcBef>
                <a:spcAft>
                  <a:spcPct val="0"/>
                </a:spcAft>
                <a:defRPr sz="1200" b="1">
                  <a:latin typeface="Garamond" pitchFamily="18" charset="0"/>
                </a:defRPr>
              </a:lvl8pPr>
              <a:lvl9pPr marL="3886200" indent="-228600" algn="ctr" defTabSz="912813" eaLnBrk="0" fontAlgn="base" hangingPunct="0">
                <a:spcBef>
                  <a:spcPct val="0"/>
                </a:spcBef>
                <a:spcAft>
                  <a:spcPct val="0"/>
                </a:spcAft>
                <a:defRPr sz="1200" b="1">
                  <a:latin typeface="Garamond" pitchFamily="18" charset="0"/>
                </a:defRPr>
              </a:lvl9pPr>
            </a:lstStyle>
            <a:p>
              <a:r>
                <a:rPr lang="en-US" dirty="0"/>
                <a:t>Prepare pre-marketing materials</a:t>
              </a:r>
            </a:p>
            <a:p>
              <a:endParaRPr lang="en-US" dirty="0"/>
            </a:p>
            <a:p>
              <a:r>
                <a:rPr lang="en-US" dirty="0"/>
                <a:t>Prepare teaser and Confidential Information Presentation (“CIP”)</a:t>
              </a:r>
            </a:p>
          </p:txBody>
        </p:sp>
        <p:sp>
          <p:nvSpPr>
            <p:cNvPr id="59" name="Line 35"/>
            <p:cNvSpPr>
              <a:spLocks noChangeShapeType="1"/>
            </p:cNvSpPr>
            <p:nvPr/>
          </p:nvSpPr>
          <p:spPr bwMode="auto">
            <a:xfrm>
              <a:off x="5323659" y="2273300"/>
              <a:ext cx="7391" cy="1149812"/>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dirty="0">
                <a:solidFill>
                  <a:srgbClr val="000000"/>
                </a:solidFill>
              </a:endParaRPr>
            </a:p>
          </p:txBody>
        </p:sp>
        <p:sp>
          <p:nvSpPr>
            <p:cNvPr id="60" name="Rectangle 39"/>
            <p:cNvSpPr>
              <a:spLocks noChangeArrowheads="1"/>
            </p:cNvSpPr>
            <p:nvPr/>
          </p:nvSpPr>
          <p:spPr bwMode="auto">
            <a:xfrm>
              <a:off x="4808310" y="1945257"/>
              <a:ext cx="1045482"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065" tIns="41065" rIns="41065" bIns="41065" anchor="b"/>
            <a:lstStyle/>
            <a:p>
              <a:pPr algn="ctr" defTabSz="817563" eaLnBrk="0" hangingPunct="0">
                <a:spcAft>
                  <a:spcPts val="538"/>
                </a:spcAft>
                <a:buClr>
                  <a:schemeClr val="accent1"/>
                </a:buClr>
              </a:pPr>
              <a:r>
                <a:rPr lang="en-US" sz="700" b="1" dirty="0"/>
                <a:t>Initial indications of interest due</a:t>
              </a:r>
            </a:p>
          </p:txBody>
        </p:sp>
        <p:sp>
          <p:nvSpPr>
            <p:cNvPr id="61" name="Rectangle 40"/>
            <p:cNvSpPr>
              <a:spLocks noChangeArrowheads="1"/>
            </p:cNvSpPr>
            <p:nvPr/>
          </p:nvSpPr>
          <p:spPr bwMode="auto">
            <a:xfrm>
              <a:off x="6270837" y="1939711"/>
              <a:ext cx="1008063" cy="25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065" tIns="41065" rIns="41065" bIns="41065" anchor="b"/>
            <a:lstStyle/>
            <a:p>
              <a:pPr marL="101600" indent="-101600" algn="ctr" defTabSz="817563" eaLnBrk="0" hangingPunct="0">
                <a:spcAft>
                  <a:spcPts val="538"/>
                </a:spcAft>
                <a:buClr>
                  <a:schemeClr val="accent1"/>
                </a:buClr>
              </a:pPr>
              <a:r>
                <a:rPr lang="en-US" sz="700" b="1" dirty="0"/>
                <a:t>Final offers due</a:t>
              </a:r>
            </a:p>
          </p:txBody>
        </p:sp>
        <p:sp>
          <p:nvSpPr>
            <p:cNvPr id="62" name="Text Box 30"/>
            <p:cNvSpPr txBox="1">
              <a:spLocks noChangeArrowheads="1"/>
            </p:cNvSpPr>
            <p:nvPr/>
          </p:nvSpPr>
          <p:spPr bwMode="auto">
            <a:xfrm>
              <a:off x="4440382" y="2345613"/>
              <a:ext cx="1205390" cy="457200"/>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647" rIns="45720" bIns="45647" anchor="ctr"/>
            <a:lstStyle>
              <a:defPPr>
                <a:defRPr lang="en-US"/>
              </a:defPPr>
              <a:lvl1pPr algn="ctr" defTabSz="912813">
                <a:spcBef>
                  <a:spcPct val="30000"/>
                </a:spcBef>
                <a:defRPr sz="700" b="0"/>
              </a:lvl1pPr>
              <a:lvl2pPr marL="742950" indent="-285750" defTabSz="912813" eaLnBrk="0" hangingPunct="0">
                <a:defRPr sz="1200" b="1">
                  <a:latin typeface="Garamond" pitchFamily="18" charset="0"/>
                </a:defRPr>
              </a:lvl2pPr>
              <a:lvl3pPr marL="1143000" indent="-228600" defTabSz="912813" eaLnBrk="0" hangingPunct="0">
                <a:defRPr sz="1200" b="1">
                  <a:latin typeface="Garamond" pitchFamily="18" charset="0"/>
                </a:defRPr>
              </a:lvl3pPr>
              <a:lvl4pPr marL="1600200" indent="-228600" defTabSz="912813" eaLnBrk="0" hangingPunct="0">
                <a:defRPr sz="1200" b="1">
                  <a:latin typeface="Garamond" pitchFamily="18" charset="0"/>
                </a:defRPr>
              </a:lvl4pPr>
              <a:lvl5pPr marL="2057400" indent="-228600" defTabSz="912813" eaLnBrk="0" hangingPunct="0">
                <a:defRPr sz="1200" b="1">
                  <a:latin typeface="Garamond" pitchFamily="18" charset="0"/>
                </a:defRPr>
              </a:lvl5pPr>
              <a:lvl6pPr marL="2514600" indent="-228600" algn="ctr" defTabSz="912813" eaLnBrk="0" fontAlgn="base" hangingPunct="0">
                <a:spcBef>
                  <a:spcPct val="0"/>
                </a:spcBef>
                <a:spcAft>
                  <a:spcPct val="0"/>
                </a:spcAft>
                <a:defRPr sz="1200" b="1">
                  <a:latin typeface="Garamond" pitchFamily="18" charset="0"/>
                </a:defRPr>
              </a:lvl6pPr>
              <a:lvl7pPr marL="2971800" indent="-228600" algn="ctr" defTabSz="912813" eaLnBrk="0" fontAlgn="base" hangingPunct="0">
                <a:spcBef>
                  <a:spcPct val="0"/>
                </a:spcBef>
                <a:spcAft>
                  <a:spcPct val="0"/>
                </a:spcAft>
                <a:defRPr sz="1200" b="1">
                  <a:latin typeface="Garamond" pitchFamily="18" charset="0"/>
                </a:defRPr>
              </a:lvl7pPr>
              <a:lvl8pPr marL="3429000" indent="-228600" algn="ctr" defTabSz="912813" eaLnBrk="0" fontAlgn="base" hangingPunct="0">
                <a:spcBef>
                  <a:spcPct val="0"/>
                </a:spcBef>
                <a:spcAft>
                  <a:spcPct val="0"/>
                </a:spcAft>
                <a:defRPr sz="1200" b="1">
                  <a:latin typeface="Garamond" pitchFamily="18" charset="0"/>
                </a:defRPr>
              </a:lvl8pPr>
              <a:lvl9pPr marL="3886200" indent="-228600" algn="ctr" defTabSz="912813" eaLnBrk="0" fontAlgn="base" hangingPunct="0">
                <a:spcBef>
                  <a:spcPct val="0"/>
                </a:spcBef>
                <a:spcAft>
                  <a:spcPct val="0"/>
                </a:spcAft>
                <a:defRPr sz="1200" b="1">
                  <a:latin typeface="Garamond" pitchFamily="18" charset="0"/>
                </a:defRPr>
              </a:lvl9pPr>
            </a:lstStyle>
            <a:p>
              <a:r>
                <a:rPr lang="en-US" dirty="0"/>
                <a:t>Draft management presentation, populate data room and draft purchase agreement with schedules</a:t>
              </a:r>
            </a:p>
          </p:txBody>
        </p:sp>
        <p:sp>
          <p:nvSpPr>
            <p:cNvPr id="63" name="Line 34"/>
            <p:cNvSpPr>
              <a:spLocks noChangeShapeType="1"/>
            </p:cNvSpPr>
            <p:nvPr/>
          </p:nvSpPr>
          <p:spPr bwMode="auto">
            <a:xfrm flipH="1">
              <a:off x="3767974" y="1982244"/>
              <a:ext cx="0" cy="1463040"/>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dirty="0">
                <a:solidFill>
                  <a:srgbClr val="000000"/>
                </a:solidFill>
              </a:endParaRPr>
            </a:p>
          </p:txBody>
        </p:sp>
        <p:sp>
          <p:nvSpPr>
            <p:cNvPr id="64" name="Rectangle 57"/>
            <p:cNvSpPr>
              <a:spLocks noChangeArrowheads="1"/>
            </p:cNvSpPr>
            <p:nvPr/>
          </p:nvSpPr>
          <p:spPr bwMode="auto">
            <a:xfrm>
              <a:off x="3082083" y="1684451"/>
              <a:ext cx="1978802" cy="304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41065" tIns="41065" rIns="41065" bIns="41065"/>
            <a:lstStyle/>
            <a:p>
              <a:pPr defTabSz="817563" eaLnBrk="0" hangingPunct="0">
                <a:spcAft>
                  <a:spcPts val="538"/>
                </a:spcAft>
                <a:buClr>
                  <a:schemeClr val="accent1"/>
                </a:buClr>
              </a:pPr>
              <a:r>
                <a:rPr lang="en-US" sz="700" dirty="0"/>
                <a:t>Assess “readiness” and launch broad marketing process</a:t>
              </a:r>
            </a:p>
          </p:txBody>
        </p:sp>
        <p:sp>
          <p:nvSpPr>
            <p:cNvPr id="65" name="Line 35"/>
            <p:cNvSpPr>
              <a:spLocks noChangeShapeType="1"/>
            </p:cNvSpPr>
            <p:nvPr/>
          </p:nvSpPr>
          <p:spPr bwMode="auto">
            <a:xfrm>
              <a:off x="6783285" y="2254250"/>
              <a:ext cx="0" cy="1191034"/>
            </a:xfrm>
            <a:prstGeom prst="line">
              <a:avLst/>
            </a:prstGeom>
            <a:noFill/>
            <a:ln w="2857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900" dirty="0">
                <a:solidFill>
                  <a:srgbClr val="000000"/>
                </a:solidFill>
              </a:endParaRPr>
            </a:p>
          </p:txBody>
        </p:sp>
      </p:grpSp>
      <p:sp>
        <p:nvSpPr>
          <p:cNvPr id="66" name="Text Box 25"/>
          <p:cNvSpPr txBox="1">
            <a:spLocks noChangeArrowheads="1"/>
          </p:cNvSpPr>
          <p:nvPr/>
        </p:nvSpPr>
        <p:spPr bwMode="auto">
          <a:xfrm>
            <a:off x="1036331" y="4157198"/>
            <a:ext cx="1345361" cy="674607"/>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647" rIns="45720" bIns="45647" anchor="ctr"/>
          <a:lstStyle>
            <a:defPPr>
              <a:defRPr lang="en-US"/>
            </a:defPPr>
            <a:lvl1pPr algn="ctr" defTabSz="912813">
              <a:spcBef>
                <a:spcPct val="30000"/>
              </a:spcBef>
              <a:defRPr sz="700" b="0"/>
            </a:lvl1pPr>
            <a:lvl2pPr marL="742950" indent="-285750" defTabSz="912813" eaLnBrk="0" hangingPunct="0">
              <a:defRPr sz="1200" b="1">
                <a:latin typeface="Garamond" pitchFamily="18" charset="0"/>
              </a:defRPr>
            </a:lvl2pPr>
            <a:lvl3pPr marL="1143000" indent="-228600" defTabSz="912813" eaLnBrk="0" hangingPunct="0">
              <a:defRPr sz="1200" b="1">
                <a:latin typeface="Garamond" pitchFamily="18" charset="0"/>
              </a:defRPr>
            </a:lvl3pPr>
            <a:lvl4pPr marL="1600200" indent="-228600" defTabSz="912813" eaLnBrk="0" hangingPunct="0">
              <a:defRPr sz="1200" b="1">
                <a:latin typeface="Garamond" pitchFamily="18" charset="0"/>
              </a:defRPr>
            </a:lvl4pPr>
            <a:lvl5pPr marL="2057400" indent="-228600" defTabSz="912813" eaLnBrk="0" hangingPunct="0">
              <a:defRPr sz="1200" b="1">
                <a:latin typeface="Garamond" pitchFamily="18" charset="0"/>
              </a:defRPr>
            </a:lvl5pPr>
            <a:lvl6pPr marL="2514600" indent="-228600" algn="ctr" defTabSz="912813" eaLnBrk="0" fontAlgn="base" hangingPunct="0">
              <a:spcBef>
                <a:spcPct val="0"/>
              </a:spcBef>
              <a:spcAft>
                <a:spcPct val="0"/>
              </a:spcAft>
              <a:defRPr sz="1200" b="1">
                <a:latin typeface="Garamond" pitchFamily="18" charset="0"/>
              </a:defRPr>
            </a:lvl6pPr>
            <a:lvl7pPr marL="2971800" indent="-228600" algn="ctr" defTabSz="912813" eaLnBrk="0" fontAlgn="base" hangingPunct="0">
              <a:spcBef>
                <a:spcPct val="0"/>
              </a:spcBef>
              <a:spcAft>
                <a:spcPct val="0"/>
              </a:spcAft>
              <a:defRPr sz="1200" b="1">
                <a:latin typeface="Garamond" pitchFamily="18" charset="0"/>
              </a:defRPr>
            </a:lvl7pPr>
            <a:lvl8pPr marL="3429000" indent="-228600" algn="ctr" defTabSz="912813" eaLnBrk="0" fontAlgn="base" hangingPunct="0">
              <a:spcBef>
                <a:spcPct val="0"/>
              </a:spcBef>
              <a:spcAft>
                <a:spcPct val="0"/>
              </a:spcAft>
              <a:defRPr sz="1200" b="1">
                <a:latin typeface="Garamond" pitchFamily="18" charset="0"/>
              </a:defRPr>
            </a:lvl8pPr>
            <a:lvl9pPr marL="3886200" indent="-228600" algn="ctr" defTabSz="912813" eaLnBrk="0" fontAlgn="base" hangingPunct="0">
              <a:spcBef>
                <a:spcPct val="0"/>
              </a:spcBef>
              <a:spcAft>
                <a:spcPct val="0"/>
              </a:spcAft>
              <a:defRPr sz="1200" b="1">
                <a:latin typeface="Garamond" pitchFamily="18" charset="0"/>
              </a:defRPr>
            </a:lvl9pPr>
          </a:lstStyle>
          <a:p>
            <a:r>
              <a:rPr lang="en-US" dirty="0"/>
              <a:t>Prepare </a:t>
            </a:r>
            <a:r>
              <a:rPr lang="en-US" dirty="0" err="1"/>
              <a:t>QoE</a:t>
            </a:r>
            <a:r>
              <a:rPr lang="en-US" dirty="0"/>
              <a:t> report and market study (as appropriate)</a:t>
            </a:r>
          </a:p>
        </p:txBody>
      </p:sp>
      <p:sp>
        <p:nvSpPr>
          <p:cNvPr id="67" name="Text Box 25"/>
          <p:cNvSpPr txBox="1">
            <a:spLocks noChangeArrowheads="1"/>
          </p:cNvSpPr>
          <p:nvPr/>
        </p:nvSpPr>
        <p:spPr bwMode="auto">
          <a:xfrm>
            <a:off x="2415719" y="4157198"/>
            <a:ext cx="961797" cy="674607"/>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lIns="45720" tIns="45647" rIns="45720" bIns="45647" anchor="ctr"/>
          <a:lstStyle>
            <a:defPPr>
              <a:defRPr lang="en-US"/>
            </a:defPPr>
            <a:lvl1pPr algn="ctr" defTabSz="912813">
              <a:spcBef>
                <a:spcPct val="30000"/>
              </a:spcBef>
              <a:defRPr sz="700" b="0"/>
            </a:lvl1pPr>
            <a:lvl2pPr marL="742950" indent="-285750" defTabSz="912813" eaLnBrk="0" hangingPunct="0">
              <a:defRPr sz="1200" b="1">
                <a:latin typeface="Garamond" pitchFamily="18" charset="0"/>
              </a:defRPr>
            </a:lvl2pPr>
            <a:lvl3pPr marL="1143000" indent="-228600" defTabSz="912813" eaLnBrk="0" hangingPunct="0">
              <a:defRPr sz="1200" b="1">
                <a:latin typeface="Garamond" pitchFamily="18" charset="0"/>
              </a:defRPr>
            </a:lvl3pPr>
            <a:lvl4pPr marL="1600200" indent="-228600" defTabSz="912813" eaLnBrk="0" hangingPunct="0">
              <a:defRPr sz="1200" b="1">
                <a:latin typeface="Garamond" pitchFamily="18" charset="0"/>
              </a:defRPr>
            </a:lvl4pPr>
            <a:lvl5pPr marL="2057400" indent="-228600" defTabSz="912813" eaLnBrk="0" hangingPunct="0">
              <a:defRPr sz="1200" b="1">
                <a:latin typeface="Garamond" pitchFamily="18" charset="0"/>
              </a:defRPr>
            </a:lvl5pPr>
            <a:lvl6pPr marL="2514600" indent="-228600" algn="ctr" defTabSz="912813" eaLnBrk="0" fontAlgn="base" hangingPunct="0">
              <a:spcBef>
                <a:spcPct val="0"/>
              </a:spcBef>
              <a:spcAft>
                <a:spcPct val="0"/>
              </a:spcAft>
              <a:defRPr sz="1200" b="1">
                <a:latin typeface="Garamond" pitchFamily="18" charset="0"/>
              </a:defRPr>
            </a:lvl6pPr>
            <a:lvl7pPr marL="2971800" indent="-228600" algn="ctr" defTabSz="912813" eaLnBrk="0" fontAlgn="base" hangingPunct="0">
              <a:spcBef>
                <a:spcPct val="0"/>
              </a:spcBef>
              <a:spcAft>
                <a:spcPct val="0"/>
              </a:spcAft>
              <a:defRPr sz="1200" b="1">
                <a:latin typeface="Garamond" pitchFamily="18" charset="0"/>
              </a:defRPr>
            </a:lvl7pPr>
            <a:lvl8pPr marL="3429000" indent="-228600" algn="ctr" defTabSz="912813" eaLnBrk="0" fontAlgn="base" hangingPunct="0">
              <a:spcBef>
                <a:spcPct val="0"/>
              </a:spcBef>
              <a:spcAft>
                <a:spcPct val="0"/>
              </a:spcAft>
              <a:defRPr sz="1200" b="1">
                <a:latin typeface="Garamond" pitchFamily="18" charset="0"/>
              </a:defRPr>
            </a:lvl8pPr>
            <a:lvl9pPr marL="3886200" indent="-228600" algn="ctr" defTabSz="912813" eaLnBrk="0" fontAlgn="base" hangingPunct="0">
              <a:spcBef>
                <a:spcPct val="0"/>
              </a:spcBef>
              <a:spcAft>
                <a:spcPct val="0"/>
              </a:spcAft>
              <a:defRPr sz="1200" b="1">
                <a:latin typeface="Garamond" pitchFamily="18" charset="0"/>
              </a:defRPr>
            </a:lvl9pPr>
          </a:lstStyle>
          <a:p>
            <a:r>
              <a:rPr lang="en-US" dirty="0"/>
              <a:t>Pre-marketing meetings / calls to educate select buyers</a:t>
            </a:r>
          </a:p>
        </p:txBody>
      </p:sp>
      <p:sp>
        <p:nvSpPr>
          <p:cNvPr id="68" name="Rectangle 67"/>
          <p:cNvSpPr/>
          <p:nvPr>
            <p:custDataLst>
              <p:tags r:id="rId1"/>
            </p:custDataLst>
          </p:nvPr>
        </p:nvSpPr>
        <p:spPr>
          <a:xfrm>
            <a:off x="342900" y="5920522"/>
            <a:ext cx="8458200" cy="466233"/>
          </a:xfrm>
          <a:prstGeom prst="rect">
            <a:avLst/>
          </a:prstGeom>
          <a:solidFill>
            <a:srgbClr val="336699"/>
          </a:solidFill>
          <a:ln w="9525">
            <a:noFill/>
            <a:bevel/>
          </a:ln>
          <a:effectLst/>
          <a:extLst>
            <a:ext uri="{AF507438-7753-43E0-B8FC-AC1667EBCBE1}">
              <a14:hiddenEffects xmlns:a14="http://schemas.microsoft.com/office/drawing/2010/main">
                <a:effectLst>
                  <a:outerShdw blurRad="38100" dist="38100" dir="2700000" algn="tl" rotWithShape="0">
                    <a:srgbClr val="000000">
                      <a:alpha val="40000"/>
                    </a:srgbClr>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rgbClr val="FFFFFF"/>
                </a:solidFill>
              </a:rPr>
              <a:t>Begin preparation process now and conduct pre-marketing process to assess buyer interest and “readiness” for broader launch</a:t>
            </a:r>
          </a:p>
        </p:txBody>
      </p:sp>
      <p:sp>
        <p:nvSpPr>
          <p:cNvPr id="69" name="Isosceles Triangle 68"/>
          <p:cNvSpPr/>
          <p:nvPr/>
        </p:nvSpPr>
        <p:spPr>
          <a:xfrm rot="17053084">
            <a:off x="4145747" y="3264946"/>
            <a:ext cx="1004424" cy="2594770"/>
          </a:xfrm>
          <a:prstGeom prst="triangle">
            <a:avLst>
              <a:gd name="adj" fmla="val 63760"/>
            </a:avLst>
          </a:prstGeom>
          <a:gradFill>
            <a:gsLst>
              <a:gs pos="0">
                <a:srgbClr val="7BA7D3"/>
              </a:gs>
              <a:gs pos="34000">
                <a:srgbClr val="B4CDE6"/>
              </a:gs>
              <a:gs pos="81000">
                <a:schemeClr val="bg1"/>
              </a:gs>
            </a:gsLst>
            <a:lin ang="13500000" scaled="1"/>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70" name="Text Box 27"/>
          <p:cNvSpPr txBox="1">
            <a:spLocks noChangeArrowheads="1"/>
          </p:cNvSpPr>
          <p:nvPr/>
        </p:nvSpPr>
        <p:spPr bwMode="auto">
          <a:xfrm>
            <a:off x="4343399" y="4310563"/>
            <a:ext cx="3875112" cy="1321308"/>
          </a:xfrm>
          <a:prstGeom prst="rect">
            <a:avLst/>
          </a:prstGeom>
          <a:solidFill>
            <a:schemeClr val="bg1"/>
          </a:solidFill>
          <a:ln w="9525">
            <a:noFill/>
            <a:miter lim="800000"/>
            <a:headEnd/>
            <a:tailEnd/>
          </a:ln>
          <a:effectLst>
            <a:outerShdw blurRad="38100" dist="38100" dir="2700000" algn="tl" rotWithShape="0">
              <a:srgbClr val="000000">
                <a:alpha val="40000"/>
              </a:srgbClr>
            </a:outerShdw>
          </a:effectLst>
          <a:extLst/>
        </p:spPr>
        <p:txBody>
          <a:bodyPr wrap="square" lIns="40843" tIns="40766" rIns="18288" bIns="18288" anchor="t" anchorCtr="0"/>
          <a:lstStyle>
            <a:defPPr>
              <a:defRPr lang="en-US"/>
            </a:defPPr>
            <a:lvl1pPr defTabSz="815975">
              <a:spcBef>
                <a:spcPts val="150"/>
              </a:spcBef>
              <a:defRPr sz="900" b="1">
                <a:solidFill>
                  <a:srgbClr val="07325F"/>
                </a:solidFill>
              </a:defRPr>
            </a:lvl1pPr>
            <a:lvl2pPr marL="407988" defTabSz="815975" eaLnBrk="0" hangingPunct="0">
              <a:defRPr sz="1000">
                <a:latin typeface="Garamond" pitchFamily="18" charset="0"/>
              </a:defRPr>
            </a:lvl2pPr>
            <a:lvl3pPr marL="815975" defTabSz="815975" eaLnBrk="0" hangingPunct="0">
              <a:defRPr sz="1000">
                <a:latin typeface="Garamond" pitchFamily="18" charset="0"/>
              </a:defRPr>
            </a:lvl3pPr>
            <a:lvl4pPr marL="1225550" defTabSz="815975" eaLnBrk="0" hangingPunct="0">
              <a:defRPr sz="1000">
                <a:latin typeface="Garamond" pitchFamily="18" charset="0"/>
              </a:defRPr>
            </a:lvl4pPr>
            <a:lvl5pPr marL="1633538" defTabSz="815975" eaLnBrk="0" hangingPunct="0">
              <a:defRPr sz="1000">
                <a:latin typeface="Garamond" pitchFamily="18" charset="0"/>
              </a:defRPr>
            </a:lvl5pPr>
            <a:lvl6pPr marL="2090738" defTabSz="815975" eaLnBrk="0" fontAlgn="base" hangingPunct="0">
              <a:spcBef>
                <a:spcPct val="0"/>
              </a:spcBef>
              <a:spcAft>
                <a:spcPct val="0"/>
              </a:spcAft>
              <a:defRPr sz="1000">
                <a:latin typeface="Garamond" pitchFamily="18" charset="0"/>
              </a:defRPr>
            </a:lvl6pPr>
            <a:lvl7pPr marL="2547938" defTabSz="815975" eaLnBrk="0" fontAlgn="base" hangingPunct="0">
              <a:spcBef>
                <a:spcPct val="0"/>
              </a:spcBef>
              <a:spcAft>
                <a:spcPct val="0"/>
              </a:spcAft>
              <a:defRPr sz="1000">
                <a:latin typeface="Garamond" pitchFamily="18" charset="0"/>
              </a:defRPr>
            </a:lvl7pPr>
            <a:lvl8pPr marL="3005138" defTabSz="815975" eaLnBrk="0" fontAlgn="base" hangingPunct="0">
              <a:spcBef>
                <a:spcPct val="0"/>
              </a:spcBef>
              <a:spcAft>
                <a:spcPct val="0"/>
              </a:spcAft>
              <a:defRPr sz="1000">
                <a:latin typeface="Garamond" pitchFamily="18" charset="0"/>
              </a:defRPr>
            </a:lvl8pPr>
            <a:lvl9pPr marL="3462338" defTabSz="815975" eaLnBrk="0" fontAlgn="base" hangingPunct="0">
              <a:spcBef>
                <a:spcPct val="0"/>
              </a:spcBef>
              <a:spcAft>
                <a:spcPct val="0"/>
              </a:spcAft>
              <a:defRPr sz="1000">
                <a:latin typeface="Garamond" pitchFamily="18" charset="0"/>
              </a:defRPr>
            </a:lvl9pPr>
          </a:lstStyle>
          <a:p>
            <a:pPr>
              <a:lnSpc>
                <a:spcPct val="95000"/>
              </a:lnSpc>
              <a:spcBef>
                <a:spcPts val="200"/>
              </a:spcBef>
              <a:spcAft>
                <a:spcPts val="600"/>
              </a:spcAft>
              <a:buClr>
                <a:srgbClr val="07325F"/>
              </a:buClr>
              <a:buSzPct val="100000"/>
              <a:tabLst>
                <a:tab pos="2571750" algn="r"/>
              </a:tabLst>
            </a:pPr>
            <a:r>
              <a:rPr lang="en-US" dirty="0"/>
              <a:t>Pre-marketing conversations yield the following benefits:</a:t>
            </a:r>
            <a:endParaRPr lang="en-US" dirty="0">
              <a:solidFill>
                <a:srgbClr val="000000"/>
              </a:solidFill>
            </a:endParaRPr>
          </a:p>
          <a:p>
            <a:pPr marL="179388" indent="-179388" defTabSz="855663" fontAlgn="base">
              <a:lnSpc>
                <a:spcPct val="95000"/>
              </a:lnSpc>
              <a:spcBef>
                <a:spcPts val="600"/>
              </a:spcBef>
              <a:spcAft>
                <a:spcPts val="200"/>
              </a:spcAft>
              <a:buClr>
                <a:srgbClr val="07325F"/>
              </a:buClr>
              <a:buSzPct val="100000"/>
              <a:buFont typeface="Wingdings" pitchFamily="2" charset="2"/>
              <a:buChar char="§"/>
              <a:tabLst>
                <a:tab pos="179388" algn="l"/>
              </a:tabLst>
            </a:pPr>
            <a:r>
              <a:rPr lang="en-US" dirty="0">
                <a:solidFill>
                  <a:srgbClr val="000000"/>
                </a:solidFill>
              </a:rPr>
              <a:t>Sense of priority for the buyer</a:t>
            </a:r>
            <a:r>
              <a:rPr lang="en-US" b="0" dirty="0">
                <a:solidFill>
                  <a:srgbClr val="000000"/>
                </a:solidFill>
              </a:rPr>
              <a:t> – high-touch process key to gaining mindshare</a:t>
            </a:r>
          </a:p>
          <a:p>
            <a:pPr marL="179388" indent="-179388" defTabSz="855663" fontAlgn="base">
              <a:lnSpc>
                <a:spcPct val="95000"/>
              </a:lnSpc>
              <a:spcBef>
                <a:spcPts val="600"/>
              </a:spcBef>
              <a:spcAft>
                <a:spcPts val="200"/>
              </a:spcAft>
              <a:buClr>
                <a:srgbClr val="07325F"/>
              </a:buClr>
              <a:buSzPct val="100000"/>
              <a:buFont typeface="Wingdings" pitchFamily="2" charset="2"/>
              <a:buChar char="§"/>
              <a:tabLst>
                <a:tab pos="179388" algn="l"/>
              </a:tabLst>
            </a:pPr>
            <a:r>
              <a:rPr lang="en-US" dirty="0">
                <a:solidFill>
                  <a:srgbClr val="000000"/>
                </a:solidFill>
              </a:rPr>
              <a:t>Creates “buzz”</a:t>
            </a:r>
            <a:r>
              <a:rPr lang="en-US" b="0" dirty="0">
                <a:solidFill>
                  <a:srgbClr val="000000"/>
                </a:solidFill>
              </a:rPr>
              <a:t> – enthusiastically position as “must have” asset</a:t>
            </a:r>
          </a:p>
          <a:p>
            <a:pPr marL="179388" indent="-179388" defTabSz="855663" fontAlgn="base">
              <a:lnSpc>
                <a:spcPct val="95000"/>
              </a:lnSpc>
              <a:spcBef>
                <a:spcPts val="600"/>
              </a:spcBef>
              <a:spcAft>
                <a:spcPts val="200"/>
              </a:spcAft>
              <a:buClr>
                <a:srgbClr val="07325F"/>
              </a:buClr>
              <a:buSzPct val="100000"/>
              <a:buFont typeface="Wingdings" pitchFamily="2" charset="2"/>
              <a:buChar char="§"/>
              <a:tabLst>
                <a:tab pos="179388" algn="l"/>
              </a:tabLst>
            </a:pPr>
            <a:r>
              <a:rPr lang="en-US" dirty="0">
                <a:solidFill>
                  <a:srgbClr val="000000"/>
                </a:solidFill>
              </a:rPr>
              <a:t>Customized messaging</a:t>
            </a:r>
            <a:r>
              <a:rPr lang="en-US" b="0" dirty="0">
                <a:solidFill>
                  <a:srgbClr val="000000"/>
                </a:solidFill>
              </a:rPr>
              <a:t> – articulate each buyer’s unique acquisition rationale and ability to realize synergies</a:t>
            </a:r>
          </a:p>
        </p:txBody>
      </p:sp>
      <p:sp>
        <p:nvSpPr>
          <p:cNvPr id="6"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31</a:t>
            </a:r>
          </a:p>
        </p:txBody>
      </p:sp>
    </p:spTree>
    <p:extLst>
      <p:ext uri="{BB962C8B-B14F-4D97-AF65-F5344CB8AC3E}">
        <p14:creationId xmlns:p14="http://schemas.microsoft.com/office/powerpoint/2010/main" val="3311615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Lincoln</a:t>
            </a:r>
          </a:p>
        </p:txBody>
      </p:sp>
      <p:sp>
        <p:nvSpPr>
          <p:cNvPr id="5" name="Text Placeholder 4"/>
          <p:cNvSpPr>
            <a:spLocks noGrp="1"/>
          </p:cNvSpPr>
          <p:nvPr>
            <p:ph type="body" idx="1"/>
          </p:nvPr>
        </p:nvSpPr>
        <p:spPr/>
        <p:txBody>
          <a:bodyPr/>
          <a:lstStyle/>
          <a:p>
            <a:r>
              <a:rPr lang="en-US" dirty="0"/>
              <a:t>Section 6</a:t>
            </a:r>
          </a:p>
        </p:txBody>
      </p:sp>
    </p:spTree>
    <p:extLst>
      <p:ext uri="{BB962C8B-B14F-4D97-AF65-F5344CB8AC3E}">
        <p14:creationId xmlns:p14="http://schemas.microsoft.com/office/powerpoint/2010/main" val="70513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Critical Elements to Driving an Outlier Outcome</a:t>
            </a:r>
          </a:p>
        </p:txBody>
      </p:sp>
      <p:grpSp>
        <p:nvGrpSpPr>
          <p:cNvPr id="68" name="Group 67"/>
          <p:cNvGrpSpPr>
            <a:grpSpLocks noChangeAspect="1"/>
          </p:cNvGrpSpPr>
          <p:nvPr/>
        </p:nvGrpSpPr>
        <p:grpSpPr>
          <a:xfrm>
            <a:off x="2666252" y="1588742"/>
            <a:ext cx="3773396" cy="786872"/>
            <a:chOff x="1450975" y="1814513"/>
            <a:chExt cx="8670926" cy="1808163"/>
          </a:xfrm>
        </p:grpSpPr>
        <p:sp>
          <p:nvSpPr>
            <p:cNvPr id="69" name="Freeform 8"/>
            <p:cNvSpPr>
              <a:spLocks/>
            </p:cNvSpPr>
            <p:nvPr userDrawn="1"/>
          </p:nvSpPr>
          <p:spPr bwMode="auto">
            <a:xfrm>
              <a:off x="2936875" y="2414588"/>
              <a:ext cx="619125" cy="731838"/>
            </a:xfrm>
            <a:custGeom>
              <a:avLst/>
              <a:gdLst>
                <a:gd name="T0" fmla="*/ 162 w 165"/>
                <a:gd name="T1" fmla="*/ 195 h 195"/>
                <a:gd name="T2" fmla="*/ 0 w 165"/>
                <a:gd name="T3" fmla="*/ 195 h 195"/>
                <a:gd name="T4" fmla="*/ 0 w 165"/>
                <a:gd name="T5" fmla="*/ 188 h 195"/>
                <a:gd name="T6" fmla="*/ 29 w 165"/>
                <a:gd name="T7" fmla="*/ 188 h 195"/>
                <a:gd name="T8" fmla="*/ 29 w 165"/>
                <a:gd name="T9" fmla="*/ 8 h 195"/>
                <a:gd name="T10" fmla="*/ 0 w 165"/>
                <a:gd name="T11" fmla="*/ 8 h 195"/>
                <a:gd name="T12" fmla="*/ 0 w 165"/>
                <a:gd name="T13" fmla="*/ 0 h 195"/>
                <a:gd name="T14" fmla="*/ 96 w 165"/>
                <a:gd name="T15" fmla="*/ 0 h 195"/>
                <a:gd name="T16" fmla="*/ 96 w 165"/>
                <a:gd name="T17" fmla="*/ 8 h 195"/>
                <a:gd name="T18" fmla="*/ 66 w 165"/>
                <a:gd name="T19" fmla="*/ 8 h 195"/>
                <a:gd name="T20" fmla="*/ 66 w 165"/>
                <a:gd name="T21" fmla="*/ 188 h 195"/>
                <a:gd name="T22" fmla="*/ 104 w 165"/>
                <a:gd name="T23" fmla="*/ 188 h 195"/>
                <a:gd name="T24" fmla="*/ 142 w 165"/>
                <a:gd name="T25" fmla="*/ 172 h 195"/>
                <a:gd name="T26" fmla="*/ 156 w 165"/>
                <a:gd name="T27" fmla="*/ 130 h 195"/>
                <a:gd name="T28" fmla="*/ 165 w 165"/>
                <a:gd name="T29" fmla="*/ 130 h 195"/>
                <a:gd name="T30" fmla="*/ 162 w 165"/>
                <a:gd name="T31"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195">
                  <a:moveTo>
                    <a:pt x="162" y="195"/>
                  </a:move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6" y="0"/>
                    <a:pt x="96" y="0"/>
                    <a:pt x="96" y="0"/>
                  </a:cubicBezTo>
                  <a:cubicBezTo>
                    <a:pt x="96" y="8"/>
                    <a:pt x="96" y="8"/>
                    <a:pt x="96" y="8"/>
                  </a:cubicBezTo>
                  <a:cubicBezTo>
                    <a:pt x="66" y="8"/>
                    <a:pt x="66" y="8"/>
                    <a:pt x="66" y="8"/>
                  </a:cubicBezTo>
                  <a:cubicBezTo>
                    <a:pt x="66" y="188"/>
                    <a:pt x="66" y="188"/>
                    <a:pt x="66" y="188"/>
                  </a:cubicBezTo>
                  <a:cubicBezTo>
                    <a:pt x="104" y="188"/>
                    <a:pt x="104" y="188"/>
                    <a:pt x="104" y="188"/>
                  </a:cubicBezTo>
                  <a:cubicBezTo>
                    <a:pt x="121" y="188"/>
                    <a:pt x="134" y="183"/>
                    <a:pt x="142" y="172"/>
                  </a:cubicBezTo>
                  <a:cubicBezTo>
                    <a:pt x="151" y="162"/>
                    <a:pt x="155" y="148"/>
                    <a:pt x="156" y="130"/>
                  </a:cubicBezTo>
                  <a:cubicBezTo>
                    <a:pt x="165" y="130"/>
                    <a:pt x="165" y="130"/>
                    <a:pt x="165" y="130"/>
                  </a:cubicBezTo>
                  <a:lnTo>
                    <a:pt x="162" y="195"/>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9"/>
            <p:cNvSpPr>
              <a:spLocks/>
            </p:cNvSpPr>
            <p:nvPr userDrawn="1"/>
          </p:nvSpPr>
          <p:spPr bwMode="auto">
            <a:xfrm>
              <a:off x="35480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5" y="194"/>
                    <a:pt x="126" y="200"/>
                    <a:pt x="101" y="200"/>
                  </a:cubicBezTo>
                  <a:cubicBezTo>
                    <a:pt x="75" y="200"/>
                    <a:pt x="57" y="194"/>
                    <a:pt x="46" y="183"/>
                  </a:cubicBezTo>
                  <a:cubicBezTo>
                    <a:pt x="35"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10"/>
            <p:cNvSpPr>
              <a:spLocks/>
            </p:cNvSpPr>
            <p:nvPr userDrawn="1"/>
          </p:nvSpPr>
          <p:spPr bwMode="auto">
            <a:xfrm>
              <a:off x="4332288" y="2400301"/>
              <a:ext cx="592138" cy="765175"/>
            </a:xfrm>
            <a:custGeom>
              <a:avLst/>
              <a:gdLst>
                <a:gd name="T0" fmla="*/ 152 w 158"/>
                <a:gd name="T1" fmla="*/ 201 h 204"/>
                <a:gd name="T2" fmla="*/ 140 w 158"/>
                <a:gd name="T3" fmla="*/ 187 h 204"/>
                <a:gd name="T4" fmla="*/ 117 w 158"/>
                <a:gd name="T5" fmla="*/ 199 h 204"/>
                <a:gd name="T6" fmla="*/ 91 w 158"/>
                <a:gd name="T7" fmla="*/ 204 h 204"/>
                <a:gd name="T8" fmla="*/ 28 w 158"/>
                <a:gd name="T9" fmla="*/ 173 h 204"/>
                <a:gd name="T10" fmla="*/ 0 w 158"/>
                <a:gd name="T11" fmla="*/ 103 h 204"/>
                <a:gd name="T12" fmla="*/ 27 w 158"/>
                <a:gd name="T13" fmla="*/ 30 h 204"/>
                <a:gd name="T14" fmla="*/ 93 w 158"/>
                <a:gd name="T15" fmla="*/ 0 h 204"/>
                <a:gd name="T16" fmla="*/ 119 w 158"/>
                <a:gd name="T17" fmla="*/ 4 h 204"/>
                <a:gd name="T18" fmla="*/ 138 w 158"/>
                <a:gd name="T19" fmla="*/ 15 h 204"/>
                <a:gd name="T20" fmla="*/ 149 w 158"/>
                <a:gd name="T21" fmla="*/ 3 h 204"/>
                <a:gd name="T22" fmla="*/ 156 w 158"/>
                <a:gd name="T23" fmla="*/ 3 h 204"/>
                <a:gd name="T24" fmla="*/ 156 w 158"/>
                <a:gd name="T25" fmla="*/ 59 h 204"/>
                <a:gd name="T26" fmla="*/ 147 w 158"/>
                <a:gd name="T27" fmla="*/ 59 h 204"/>
                <a:gd name="T28" fmla="*/ 125 w 158"/>
                <a:gd name="T29" fmla="*/ 18 h 204"/>
                <a:gd name="T30" fmla="*/ 92 w 158"/>
                <a:gd name="T31" fmla="*/ 7 h 204"/>
                <a:gd name="T32" fmla="*/ 55 w 158"/>
                <a:gd name="T33" fmla="*/ 25 h 204"/>
                <a:gd name="T34" fmla="*/ 43 w 158"/>
                <a:gd name="T35" fmla="*/ 75 h 204"/>
                <a:gd name="T36" fmla="*/ 43 w 158"/>
                <a:gd name="T37" fmla="*/ 128 h 204"/>
                <a:gd name="T38" fmla="*/ 56 w 158"/>
                <a:gd name="T39" fmla="*/ 179 h 204"/>
                <a:gd name="T40" fmla="*/ 94 w 158"/>
                <a:gd name="T41" fmla="*/ 196 h 204"/>
                <a:gd name="T42" fmla="*/ 126 w 158"/>
                <a:gd name="T43" fmla="*/ 185 h 204"/>
                <a:gd name="T44" fmla="*/ 150 w 158"/>
                <a:gd name="T45" fmla="*/ 141 h 204"/>
                <a:gd name="T46" fmla="*/ 158 w 158"/>
                <a:gd name="T47" fmla="*/ 141 h 204"/>
                <a:gd name="T48" fmla="*/ 158 w 158"/>
                <a:gd name="T49" fmla="*/ 201 h 204"/>
                <a:gd name="T50" fmla="*/ 152 w 158"/>
                <a:gd name="T51" fmla="*/ 20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8" h="204">
                  <a:moveTo>
                    <a:pt x="152" y="201"/>
                  </a:moveTo>
                  <a:cubicBezTo>
                    <a:pt x="140" y="187"/>
                    <a:pt x="140" y="187"/>
                    <a:pt x="140" y="187"/>
                  </a:cubicBezTo>
                  <a:cubicBezTo>
                    <a:pt x="133" y="193"/>
                    <a:pt x="126" y="197"/>
                    <a:pt x="117" y="199"/>
                  </a:cubicBezTo>
                  <a:cubicBezTo>
                    <a:pt x="109" y="202"/>
                    <a:pt x="100" y="204"/>
                    <a:pt x="91" y="204"/>
                  </a:cubicBezTo>
                  <a:cubicBezTo>
                    <a:pt x="67" y="204"/>
                    <a:pt x="46" y="193"/>
                    <a:pt x="28" y="173"/>
                  </a:cubicBezTo>
                  <a:cubicBezTo>
                    <a:pt x="9" y="153"/>
                    <a:pt x="0" y="129"/>
                    <a:pt x="0" y="103"/>
                  </a:cubicBezTo>
                  <a:cubicBezTo>
                    <a:pt x="0" y="74"/>
                    <a:pt x="9" y="50"/>
                    <a:pt x="27" y="30"/>
                  </a:cubicBezTo>
                  <a:cubicBezTo>
                    <a:pt x="46" y="10"/>
                    <a:pt x="67" y="0"/>
                    <a:pt x="93" y="0"/>
                  </a:cubicBezTo>
                  <a:cubicBezTo>
                    <a:pt x="103" y="0"/>
                    <a:pt x="112" y="1"/>
                    <a:pt x="119" y="4"/>
                  </a:cubicBezTo>
                  <a:cubicBezTo>
                    <a:pt x="126" y="7"/>
                    <a:pt x="133" y="11"/>
                    <a:pt x="138" y="15"/>
                  </a:cubicBezTo>
                  <a:cubicBezTo>
                    <a:pt x="149" y="3"/>
                    <a:pt x="149" y="3"/>
                    <a:pt x="149" y="3"/>
                  </a:cubicBezTo>
                  <a:cubicBezTo>
                    <a:pt x="156" y="3"/>
                    <a:pt x="156" y="3"/>
                    <a:pt x="156" y="3"/>
                  </a:cubicBezTo>
                  <a:cubicBezTo>
                    <a:pt x="156" y="59"/>
                    <a:pt x="156" y="59"/>
                    <a:pt x="156" y="59"/>
                  </a:cubicBezTo>
                  <a:cubicBezTo>
                    <a:pt x="147" y="59"/>
                    <a:pt x="147" y="59"/>
                    <a:pt x="147" y="59"/>
                  </a:cubicBezTo>
                  <a:cubicBezTo>
                    <a:pt x="143" y="39"/>
                    <a:pt x="136" y="25"/>
                    <a:pt x="125" y="18"/>
                  </a:cubicBezTo>
                  <a:cubicBezTo>
                    <a:pt x="114" y="11"/>
                    <a:pt x="103" y="7"/>
                    <a:pt x="92" y="7"/>
                  </a:cubicBezTo>
                  <a:cubicBezTo>
                    <a:pt x="75" y="7"/>
                    <a:pt x="63" y="13"/>
                    <a:pt x="55" y="25"/>
                  </a:cubicBezTo>
                  <a:cubicBezTo>
                    <a:pt x="47" y="37"/>
                    <a:pt x="43" y="53"/>
                    <a:pt x="43" y="75"/>
                  </a:cubicBezTo>
                  <a:cubicBezTo>
                    <a:pt x="43" y="128"/>
                    <a:pt x="43" y="128"/>
                    <a:pt x="43" y="128"/>
                  </a:cubicBezTo>
                  <a:cubicBezTo>
                    <a:pt x="43" y="150"/>
                    <a:pt x="47" y="167"/>
                    <a:pt x="56" y="179"/>
                  </a:cubicBezTo>
                  <a:cubicBezTo>
                    <a:pt x="64" y="190"/>
                    <a:pt x="77" y="196"/>
                    <a:pt x="94" y="196"/>
                  </a:cubicBezTo>
                  <a:cubicBezTo>
                    <a:pt x="105" y="196"/>
                    <a:pt x="116" y="192"/>
                    <a:pt x="126" y="185"/>
                  </a:cubicBezTo>
                  <a:cubicBezTo>
                    <a:pt x="137" y="177"/>
                    <a:pt x="144" y="163"/>
                    <a:pt x="150" y="141"/>
                  </a:cubicBezTo>
                  <a:cubicBezTo>
                    <a:pt x="158" y="141"/>
                    <a:pt x="158" y="141"/>
                    <a:pt x="158" y="141"/>
                  </a:cubicBezTo>
                  <a:cubicBezTo>
                    <a:pt x="158" y="201"/>
                    <a:pt x="158" y="201"/>
                    <a:pt x="158" y="201"/>
                  </a:cubicBezTo>
                  <a:lnTo>
                    <a:pt x="152" y="201"/>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1"/>
            <p:cNvSpPr>
              <a:spLocks noEditPoints="1"/>
            </p:cNvSpPr>
            <p:nvPr userDrawn="1"/>
          </p:nvSpPr>
          <p:spPr bwMode="auto">
            <a:xfrm>
              <a:off x="5003800" y="2400301"/>
              <a:ext cx="719138" cy="746125"/>
            </a:xfrm>
            <a:custGeom>
              <a:avLst/>
              <a:gdLst>
                <a:gd name="T0" fmla="*/ 193 w 453"/>
                <a:gd name="T1" fmla="*/ 122 h 470"/>
                <a:gd name="T2" fmla="*/ 125 w 453"/>
                <a:gd name="T3" fmla="*/ 314 h 470"/>
                <a:gd name="T4" fmla="*/ 257 w 453"/>
                <a:gd name="T5" fmla="*/ 314 h 470"/>
                <a:gd name="T6" fmla="*/ 193 w 453"/>
                <a:gd name="T7" fmla="*/ 122 h 470"/>
                <a:gd name="T8" fmla="*/ 236 w 453"/>
                <a:gd name="T9" fmla="*/ 470 h 470"/>
                <a:gd name="T10" fmla="*/ 236 w 453"/>
                <a:gd name="T11" fmla="*/ 453 h 470"/>
                <a:gd name="T12" fmla="*/ 307 w 453"/>
                <a:gd name="T13" fmla="*/ 453 h 470"/>
                <a:gd name="T14" fmla="*/ 267 w 453"/>
                <a:gd name="T15" fmla="*/ 330 h 470"/>
                <a:gd name="T16" fmla="*/ 118 w 453"/>
                <a:gd name="T17" fmla="*/ 330 h 470"/>
                <a:gd name="T18" fmla="*/ 75 w 453"/>
                <a:gd name="T19" fmla="*/ 453 h 470"/>
                <a:gd name="T20" fmla="*/ 144 w 453"/>
                <a:gd name="T21" fmla="*/ 453 h 470"/>
                <a:gd name="T22" fmla="*/ 144 w 453"/>
                <a:gd name="T23" fmla="*/ 470 h 470"/>
                <a:gd name="T24" fmla="*/ 0 w 453"/>
                <a:gd name="T25" fmla="*/ 470 h 470"/>
                <a:gd name="T26" fmla="*/ 0 w 453"/>
                <a:gd name="T27" fmla="*/ 453 h 470"/>
                <a:gd name="T28" fmla="*/ 54 w 453"/>
                <a:gd name="T29" fmla="*/ 453 h 470"/>
                <a:gd name="T30" fmla="*/ 219 w 453"/>
                <a:gd name="T31" fmla="*/ 0 h 470"/>
                <a:gd name="T32" fmla="*/ 243 w 453"/>
                <a:gd name="T33" fmla="*/ 0 h 470"/>
                <a:gd name="T34" fmla="*/ 399 w 453"/>
                <a:gd name="T35" fmla="*/ 453 h 470"/>
                <a:gd name="T36" fmla="*/ 453 w 453"/>
                <a:gd name="T37" fmla="*/ 453 h 470"/>
                <a:gd name="T38" fmla="*/ 453 w 453"/>
                <a:gd name="T39" fmla="*/ 470 h 470"/>
                <a:gd name="T40" fmla="*/ 236 w 453"/>
                <a:gd name="T41" fmla="*/ 47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3" h="470">
                  <a:moveTo>
                    <a:pt x="193" y="122"/>
                  </a:moveTo>
                  <a:lnTo>
                    <a:pt x="125" y="314"/>
                  </a:lnTo>
                  <a:lnTo>
                    <a:pt x="257" y="314"/>
                  </a:lnTo>
                  <a:lnTo>
                    <a:pt x="193" y="122"/>
                  </a:lnTo>
                  <a:close/>
                  <a:moveTo>
                    <a:pt x="236" y="470"/>
                  </a:moveTo>
                  <a:lnTo>
                    <a:pt x="236" y="453"/>
                  </a:lnTo>
                  <a:lnTo>
                    <a:pt x="307" y="453"/>
                  </a:lnTo>
                  <a:lnTo>
                    <a:pt x="267" y="330"/>
                  </a:lnTo>
                  <a:lnTo>
                    <a:pt x="118" y="330"/>
                  </a:lnTo>
                  <a:lnTo>
                    <a:pt x="75" y="453"/>
                  </a:lnTo>
                  <a:lnTo>
                    <a:pt x="144" y="453"/>
                  </a:lnTo>
                  <a:lnTo>
                    <a:pt x="144" y="470"/>
                  </a:lnTo>
                  <a:lnTo>
                    <a:pt x="0" y="470"/>
                  </a:lnTo>
                  <a:lnTo>
                    <a:pt x="0" y="453"/>
                  </a:lnTo>
                  <a:lnTo>
                    <a:pt x="54" y="453"/>
                  </a:lnTo>
                  <a:lnTo>
                    <a:pt x="219" y="0"/>
                  </a:lnTo>
                  <a:lnTo>
                    <a:pt x="243" y="0"/>
                  </a:lnTo>
                  <a:lnTo>
                    <a:pt x="399" y="453"/>
                  </a:lnTo>
                  <a:lnTo>
                    <a:pt x="453" y="453"/>
                  </a:lnTo>
                  <a:lnTo>
                    <a:pt x="453" y="470"/>
                  </a:lnTo>
                  <a:lnTo>
                    <a:pt x="236" y="470"/>
                  </a:ln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2"/>
            <p:cNvSpPr>
              <a:spLocks/>
            </p:cNvSpPr>
            <p:nvPr userDrawn="1"/>
          </p:nvSpPr>
          <p:spPr bwMode="auto">
            <a:xfrm>
              <a:off x="5857875" y="2400301"/>
              <a:ext cx="454025" cy="765175"/>
            </a:xfrm>
            <a:custGeom>
              <a:avLst/>
              <a:gdLst>
                <a:gd name="T0" fmla="*/ 104 w 121"/>
                <a:gd name="T1" fmla="*/ 185 h 204"/>
                <a:gd name="T2" fmla="*/ 60 w 121"/>
                <a:gd name="T3" fmla="*/ 204 h 204"/>
                <a:gd name="T4" fmla="*/ 38 w 121"/>
                <a:gd name="T5" fmla="*/ 200 h 204"/>
                <a:gd name="T6" fmla="*/ 19 w 121"/>
                <a:gd name="T7" fmla="*/ 189 h 204"/>
                <a:gd name="T8" fmla="*/ 5 w 121"/>
                <a:gd name="T9" fmla="*/ 201 h 204"/>
                <a:gd name="T10" fmla="*/ 0 w 121"/>
                <a:gd name="T11" fmla="*/ 201 h 204"/>
                <a:gd name="T12" fmla="*/ 0 w 121"/>
                <a:gd name="T13" fmla="*/ 143 h 204"/>
                <a:gd name="T14" fmla="*/ 8 w 121"/>
                <a:gd name="T15" fmla="*/ 143 h 204"/>
                <a:gd name="T16" fmla="*/ 26 w 121"/>
                <a:gd name="T17" fmla="*/ 180 h 204"/>
                <a:gd name="T18" fmla="*/ 61 w 121"/>
                <a:gd name="T19" fmla="*/ 196 h 204"/>
                <a:gd name="T20" fmla="*/ 93 w 121"/>
                <a:gd name="T21" fmla="*/ 185 h 204"/>
                <a:gd name="T22" fmla="*/ 105 w 121"/>
                <a:gd name="T23" fmla="*/ 156 h 204"/>
                <a:gd name="T24" fmla="*/ 91 w 121"/>
                <a:gd name="T25" fmla="*/ 129 h 204"/>
                <a:gd name="T26" fmla="*/ 53 w 121"/>
                <a:gd name="T27" fmla="*/ 113 h 204"/>
                <a:gd name="T28" fmla="*/ 14 w 121"/>
                <a:gd name="T29" fmla="*/ 92 h 204"/>
                <a:gd name="T30" fmla="*/ 1 w 121"/>
                <a:gd name="T31" fmla="*/ 55 h 204"/>
                <a:gd name="T32" fmla="*/ 16 w 121"/>
                <a:gd name="T33" fmla="*/ 15 h 204"/>
                <a:gd name="T34" fmla="*/ 54 w 121"/>
                <a:gd name="T35" fmla="*/ 0 h 204"/>
                <a:gd name="T36" fmla="*/ 77 w 121"/>
                <a:gd name="T37" fmla="*/ 3 h 204"/>
                <a:gd name="T38" fmla="*/ 97 w 121"/>
                <a:gd name="T39" fmla="*/ 14 h 204"/>
                <a:gd name="T40" fmla="*/ 108 w 121"/>
                <a:gd name="T41" fmla="*/ 3 h 204"/>
                <a:gd name="T42" fmla="*/ 113 w 121"/>
                <a:gd name="T43" fmla="*/ 3 h 204"/>
                <a:gd name="T44" fmla="*/ 113 w 121"/>
                <a:gd name="T45" fmla="*/ 58 h 204"/>
                <a:gd name="T46" fmla="*/ 104 w 121"/>
                <a:gd name="T47" fmla="*/ 58 h 204"/>
                <a:gd name="T48" fmla="*/ 88 w 121"/>
                <a:gd name="T49" fmla="*/ 22 h 204"/>
                <a:gd name="T50" fmla="*/ 54 w 121"/>
                <a:gd name="T51" fmla="*/ 7 h 204"/>
                <a:gd name="T52" fmla="*/ 28 w 121"/>
                <a:gd name="T53" fmla="*/ 17 h 204"/>
                <a:gd name="T54" fmla="*/ 17 w 121"/>
                <a:gd name="T55" fmla="*/ 41 h 204"/>
                <a:gd name="T56" fmla="*/ 28 w 121"/>
                <a:gd name="T57" fmla="*/ 62 h 204"/>
                <a:gd name="T58" fmla="*/ 61 w 121"/>
                <a:gd name="T59" fmla="*/ 73 h 204"/>
                <a:gd name="T60" fmla="*/ 108 w 121"/>
                <a:gd name="T61" fmla="*/ 96 h 204"/>
                <a:gd name="T62" fmla="*/ 121 w 121"/>
                <a:gd name="T63" fmla="*/ 138 h 204"/>
                <a:gd name="T64" fmla="*/ 104 w 121"/>
                <a:gd name="T65" fmla="*/ 18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204">
                  <a:moveTo>
                    <a:pt x="104" y="185"/>
                  </a:moveTo>
                  <a:cubicBezTo>
                    <a:pt x="93" y="197"/>
                    <a:pt x="79" y="204"/>
                    <a:pt x="60" y="204"/>
                  </a:cubicBezTo>
                  <a:cubicBezTo>
                    <a:pt x="52" y="204"/>
                    <a:pt x="45" y="202"/>
                    <a:pt x="38" y="200"/>
                  </a:cubicBezTo>
                  <a:cubicBezTo>
                    <a:pt x="31" y="197"/>
                    <a:pt x="25" y="194"/>
                    <a:pt x="19" y="189"/>
                  </a:cubicBezTo>
                  <a:cubicBezTo>
                    <a:pt x="5" y="201"/>
                    <a:pt x="5" y="201"/>
                    <a:pt x="5" y="201"/>
                  </a:cubicBezTo>
                  <a:cubicBezTo>
                    <a:pt x="0" y="201"/>
                    <a:pt x="0" y="201"/>
                    <a:pt x="0" y="201"/>
                  </a:cubicBezTo>
                  <a:cubicBezTo>
                    <a:pt x="0" y="143"/>
                    <a:pt x="0" y="143"/>
                    <a:pt x="0" y="143"/>
                  </a:cubicBezTo>
                  <a:cubicBezTo>
                    <a:pt x="8" y="143"/>
                    <a:pt x="8" y="143"/>
                    <a:pt x="8" y="143"/>
                  </a:cubicBezTo>
                  <a:cubicBezTo>
                    <a:pt x="11" y="158"/>
                    <a:pt x="17" y="170"/>
                    <a:pt x="26" y="180"/>
                  </a:cubicBezTo>
                  <a:cubicBezTo>
                    <a:pt x="35" y="191"/>
                    <a:pt x="47" y="196"/>
                    <a:pt x="61" y="196"/>
                  </a:cubicBezTo>
                  <a:cubicBezTo>
                    <a:pt x="74" y="196"/>
                    <a:pt x="84" y="192"/>
                    <a:pt x="93" y="185"/>
                  </a:cubicBezTo>
                  <a:cubicBezTo>
                    <a:pt x="101" y="177"/>
                    <a:pt x="105" y="167"/>
                    <a:pt x="105" y="156"/>
                  </a:cubicBezTo>
                  <a:cubicBezTo>
                    <a:pt x="105" y="143"/>
                    <a:pt x="101" y="134"/>
                    <a:pt x="91" y="129"/>
                  </a:cubicBezTo>
                  <a:cubicBezTo>
                    <a:pt x="81" y="123"/>
                    <a:pt x="69" y="118"/>
                    <a:pt x="53" y="113"/>
                  </a:cubicBezTo>
                  <a:cubicBezTo>
                    <a:pt x="35" y="108"/>
                    <a:pt x="22" y="101"/>
                    <a:pt x="14" y="92"/>
                  </a:cubicBezTo>
                  <a:cubicBezTo>
                    <a:pt x="5" y="83"/>
                    <a:pt x="1" y="70"/>
                    <a:pt x="1" y="55"/>
                  </a:cubicBezTo>
                  <a:cubicBezTo>
                    <a:pt x="1" y="39"/>
                    <a:pt x="6" y="26"/>
                    <a:pt x="16" y="15"/>
                  </a:cubicBezTo>
                  <a:cubicBezTo>
                    <a:pt x="26" y="5"/>
                    <a:pt x="39" y="0"/>
                    <a:pt x="54" y="0"/>
                  </a:cubicBezTo>
                  <a:cubicBezTo>
                    <a:pt x="62" y="0"/>
                    <a:pt x="70" y="1"/>
                    <a:pt x="77" y="3"/>
                  </a:cubicBezTo>
                  <a:cubicBezTo>
                    <a:pt x="84" y="6"/>
                    <a:pt x="90" y="9"/>
                    <a:pt x="97" y="14"/>
                  </a:cubicBezTo>
                  <a:cubicBezTo>
                    <a:pt x="108" y="3"/>
                    <a:pt x="108" y="3"/>
                    <a:pt x="108" y="3"/>
                  </a:cubicBezTo>
                  <a:cubicBezTo>
                    <a:pt x="113" y="3"/>
                    <a:pt x="113" y="3"/>
                    <a:pt x="113" y="3"/>
                  </a:cubicBezTo>
                  <a:cubicBezTo>
                    <a:pt x="113" y="58"/>
                    <a:pt x="113" y="58"/>
                    <a:pt x="113" y="58"/>
                  </a:cubicBezTo>
                  <a:cubicBezTo>
                    <a:pt x="104" y="58"/>
                    <a:pt x="104" y="58"/>
                    <a:pt x="104" y="58"/>
                  </a:cubicBezTo>
                  <a:cubicBezTo>
                    <a:pt x="102" y="43"/>
                    <a:pt x="97" y="31"/>
                    <a:pt x="88" y="22"/>
                  </a:cubicBezTo>
                  <a:cubicBezTo>
                    <a:pt x="79" y="12"/>
                    <a:pt x="67" y="7"/>
                    <a:pt x="54" y="7"/>
                  </a:cubicBezTo>
                  <a:cubicBezTo>
                    <a:pt x="44" y="7"/>
                    <a:pt x="35" y="11"/>
                    <a:pt x="28" y="17"/>
                  </a:cubicBezTo>
                  <a:cubicBezTo>
                    <a:pt x="21" y="24"/>
                    <a:pt x="17" y="32"/>
                    <a:pt x="17" y="41"/>
                  </a:cubicBezTo>
                  <a:cubicBezTo>
                    <a:pt x="17" y="52"/>
                    <a:pt x="21" y="59"/>
                    <a:pt x="28" y="62"/>
                  </a:cubicBezTo>
                  <a:cubicBezTo>
                    <a:pt x="36" y="66"/>
                    <a:pt x="47" y="70"/>
                    <a:pt x="61" y="73"/>
                  </a:cubicBezTo>
                  <a:cubicBezTo>
                    <a:pt x="84" y="79"/>
                    <a:pt x="100" y="87"/>
                    <a:pt x="108" y="96"/>
                  </a:cubicBezTo>
                  <a:cubicBezTo>
                    <a:pt x="117" y="106"/>
                    <a:pt x="121" y="120"/>
                    <a:pt x="121" y="138"/>
                  </a:cubicBezTo>
                  <a:cubicBezTo>
                    <a:pt x="121" y="158"/>
                    <a:pt x="116" y="173"/>
                    <a:pt x="104" y="185"/>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3"/>
            <p:cNvSpPr>
              <a:spLocks/>
            </p:cNvSpPr>
            <p:nvPr userDrawn="1"/>
          </p:nvSpPr>
          <p:spPr bwMode="auto">
            <a:xfrm>
              <a:off x="6473825" y="2400301"/>
              <a:ext cx="704850" cy="765175"/>
            </a:xfrm>
            <a:custGeom>
              <a:avLst/>
              <a:gdLst>
                <a:gd name="T0" fmla="*/ 168 w 188"/>
                <a:gd name="T1" fmla="*/ 136 h 204"/>
                <a:gd name="T2" fmla="*/ 146 w 188"/>
                <a:gd name="T3" fmla="*/ 186 h 204"/>
                <a:gd name="T4" fmla="*/ 94 w 188"/>
                <a:gd name="T5" fmla="*/ 204 h 204"/>
                <a:gd name="T6" fmla="*/ 27 w 188"/>
                <a:gd name="T7" fmla="*/ 175 h 204"/>
                <a:gd name="T8" fmla="*/ 0 w 188"/>
                <a:gd name="T9" fmla="*/ 103 h 204"/>
                <a:gd name="T10" fmla="*/ 27 w 188"/>
                <a:gd name="T11" fmla="*/ 30 h 204"/>
                <a:gd name="T12" fmla="*/ 92 w 188"/>
                <a:gd name="T13" fmla="*/ 0 h 204"/>
                <a:gd name="T14" fmla="*/ 119 w 188"/>
                <a:gd name="T15" fmla="*/ 4 h 204"/>
                <a:gd name="T16" fmla="*/ 139 w 188"/>
                <a:gd name="T17" fmla="*/ 15 h 204"/>
                <a:gd name="T18" fmla="*/ 151 w 188"/>
                <a:gd name="T19" fmla="*/ 3 h 204"/>
                <a:gd name="T20" fmla="*/ 158 w 188"/>
                <a:gd name="T21" fmla="*/ 3 h 204"/>
                <a:gd name="T22" fmla="*/ 158 w 188"/>
                <a:gd name="T23" fmla="*/ 59 h 204"/>
                <a:gd name="T24" fmla="*/ 150 w 188"/>
                <a:gd name="T25" fmla="*/ 59 h 204"/>
                <a:gd name="T26" fmla="*/ 126 w 188"/>
                <a:gd name="T27" fmla="*/ 19 h 204"/>
                <a:gd name="T28" fmla="*/ 94 w 188"/>
                <a:gd name="T29" fmla="*/ 7 h 204"/>
                <a:gd name="T30" fmla="*/ 55 w 188"/>
                <a:gd name="T31" fmla="*/ 25 h 204"/>
                <a:gd name="T32" fmla="*/ 43 w 188"/>
                <a:gd name="T33" fmla="*/ 78 h 204"/>
                <a:gd name="T34" fmla="*/ 43 w 188"/>
                <a:gd name="T35" fmla="*/ 118 h 204"/>
                <a:gd name="T36" fmla="*/ 53 w 188"/>
                <a:gd name="T37" fmla="*/ 177 h 204"/>
                <a:gd name="T38" fmla="*/ 92 w 188"/>
                <a:gd name="T39" fmla="*/ 196 h 204"/>
                <a:gd name="T40" fmla="*/ 117 w 188"/>
                <a:gd name="T41" fmla="*/ 188 h 204"/>
                <a:gd name="T42" fmla="*/ 127 w 188"/>
                <a:gd name="T43" fmla="*/ 159 h 204"/>
                <a:gd name="T44" fmla="*/ 127 w 188"/>
                <a:gd name="T45" fmla="*/ 136 h 204"/>
                <a:gd name="T46" fmla="*/ 97 w 188"/>
                <a:gd name="T47" fmla="*/ 136 h 204"/>
                <a:gd name="T48" fmla="*/ 97 w 188"/>
                <a:gd name="T49" fmla="*/ 128 h 204"/>
                <a:gd name="T50" fmla="*/ 188 w 188"/>
                <a:gd name="T51" fmla="*/ 128 h 204"/>
                <a:gd name="T52" fmla="*/ 188 w 188"/>
                <a:gd name="T53" fmla="*/ 136 h 204"/>
                <a:gd name="T54" fmla="*/ 168 w 188"/>
                <a:gd name="T55" fmla="*/ 13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8" h="204">
                  <a:moveTo>
                    <a:pt x="168" y="136"/>
                  </a:moveTo>
                  <a:cubicBezTo>
                    <a:pt x="167" y="157"/>
                    <a:pt x="160" y="174"/>
                    <a:pt x="146" y="186"/>
                  </a:cubicBezTo>
                  <a:cubicBezTo>
                    <a:pt x="132" y="198"/>
                    <a:pt x="115" y="204"/>
                    <a:pt x="94" y="204"/>
                  </a:cubicBezTo>
                  <a:cubicBezTo>
                    <a:pt x="67" y="204"/>
                    <a:pt x="44" y="194"/>
                    <a:pt x="27" y="175"/>
                  </a:cubicBezTo>
                  <a:cubicBezTo>
                    <a:pt x="9" y="156"/>
                    <a:pt x="0" y="132"/>
                    <a:pt x="0" y="103"/>
                  </a:cubicBezTo>
                  <a:cubicBezTo>
                    <a:pt x="0" y="75"/>
                    <a:pt x="9" y="50"/>
                    <a:pt x="27" y="30"/>
                  </a:cubicBezTo>
                  <a:cubicBezTo>
                    <a:pt x="45" y="10"/>
                    <a:pt x="67" y="0"/>
                    <a:pt x="92" y="0"/>
                  </a:cubicBezTo>
                  <a:cubicBezTo>
                    <a:pt x="102" y="0"/>
                    <a:pt x="111" y="1"/>
                    <a:pt x="119" y="4"/>
                  </a:cubicBezTo>
                  <a:cubicBezTo>
                    <a:pt x="127" y="7"/>
                    <a:pt x="134" y="11"/>
                    <a:pt x="139" y="15"/>
                  </a:cubicBezTo>
                  <a:cubicBezTo>
                    <a:pt x="151" y="3"/>
                    <a:pt x="151" y="3"/>
                    <a:pt x="151" y="3"/>
                  </a:cubicBezTo>
                  <a:cubicBezTo>
                    <a:pt x="158" y="3"/>
                    <a:pt x="158" y="3"/>
                    <a:pt x="158" y="3"/>
                  </a:cubicBezTo>
                  <a:cubicBezTo>
                    <a:pt x="158" y="59"/>
                    <a:pt x="158" y="59"/>
                    <a:pt x="158" y="59"/>
                  </a:cubicBezTo>
                  <a:cubicBezTo>
                    <a:pt x="150" y="59"/>
                    <a:pt x="150" y="59"/>
                    <a:pt x="150" y="59"/>
                  </a:cubicBezTo>
                  <a:cubicBezTo>
                    <a:pt x="144" y="40"/>
                    <a:pt x="136" y="26"/>
                    <a:pt x="126" y="19"/>
                  </a:cubicBezTo>
                  <a:cubicBezTo>
                    <a:pt x="116" y="11"/>
                    <a:pt x="105" y="7"/>
                    <a:pt x="94" y="7"/>
                  </a:cubicBezTo>
                  <a:cubicBezTo>
                    <a:pt x="76" y="7"/>
                    <a:pt x="63" y="13"/>
                    <a:pt x="55" y="25"/>
                  </a:cubicBezTo>
                  <a:cubicBezTo>
                    <a:pt x="47" y="36"/>
                    <a:pt x="43" y="54"/>
                    <a:pt x="43" y="78"/>
                  </a:cubicBezTo>
                  <a:cubicBezTo>
                    <a:pt x="43" y="118"/>
                    <a:pt x="43" y="118"/>
                    <a:pt x="43" y="118"/>
                  </a:cubicBezTo>
                  <a:cubicBezTo>
                    <a:pt x="43" y="145"/>
                    <a:pt x="46" y="165"/>
                    <a:pt x="53" y="177"/>
                  </a:cubicBezTo>
                  <a:cubicBezTo>
                    <a:pt x="60" y="190"/>
                    <a:pt x="73" y="196"/>
                    <a:pt x="92" y="196"/>
                  </a:cubicBezTo>
                  <a:cubicBezTo>
                    <a:pt x="102" y="196"/>
                    <a:pt x="110" y="194"/>
                    <a:pt x="117" y="188"/>
                  </a:cubicBezTo>
                  <a:cubicBezTo>
                    <a:pt x="123" y="183"/>
                    <a:pt x="127" y="173"/>
                    <a:pt x="127" y="159"/>
                  </a:cubicBezTo>
                  <a:cubicBezTo>
                    <a:pt x="127" y="136"/>
                    <a:pt x="127" y="136"/>
                    <a:pt x="127" y="136"/>
                  </a:cubicBezTo>
                  <a:cubicBezTo>
                    <a:pt x="97" y="136"/>
                    <a:pt x="97" y="136"/>
                    <a:pt x="97" y="136"/>
                  </a:cubicBezTo>
                  <a:cubicBezTo>
                    <a:pt x="97" y="128"/>
                    <a:pt x="97" y="128"/>
                    <a:pt x="97" y="128"/>
                  </a:cubicBezTo>
                  <a:cubicBezTo>
                    <a:pt x="188" y="128"/>
                    <a:pt x="188" y="128"/>
                    <a:pt x="188" y="128"/>
                  </a:cubicBezTo>
                  <a:cubicBezTo>
                    <a:pt x="188" y="136"/>
                    <a:pt x="188" y="136"/>
                    <a:pt x="188" y="136"/>
                  </a:cubicBezTo>
                  <a:lnTo>
                    <a:pt x="168" y="136"/>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4"/>
            <p:cNvSpPr>
              <a:spLocks noEditPoints="1"/>
            </p:cNvSpPr>
            <p:nvPr userDrawn="1"/>
          </p:nvSpPr>
          <p:spPr bwMode="auto">
            <a:xfrm>
              <a:off x="7173913" y="2414588"/>
              <a:ext cx="712788" cy="746125"/>
            </a:xfrm>
            <a:custGeom>
              <a:avLst/>
              <a:gdLst>
                <a:gd name="T0" fmla="*/ 120 w 190"/>
                <a:gd name="T1" fmla="*/ 17 h 199"/>
                <a:gd name="T2" fmla="*/ 94 w 190"/>
                <a:gd name="T3" fmla="*/ 8 h 199"/>
                <a:gd name="T4" fmla="*/ 65 w 190"/>
                <a:gd name="T5" fmla="*/ 8 h 199"/>
                <a:gd name="T6" fmla="*/ 65 w 190"/>
                <a:gd name="T7" fmla="*/ 88 h 199"/>
                <a:gd name="T8" fmla="*/ 90 w 190"/>
                <a:gd name="T9" fmla="*/ 88 h 199"/>
                <a:gd name="T10" fmla="*/ 118 w 190"/>
                <a:gd name="T11" fmla="*/ 78 h 199"/>
                <a:gd name="T12" fmla="*/ 127 w 190"/>
                <a:gd name="T13" fmla="*/ 48 h 199"/>
                <a:gd name="T14" fmla="*/ 120 w 190"/>
                <a:gd name="T15" fmla="*/ 17 h 199"/>
                <a:gd name="T16" fmla="*/ 163 w 190"/>
                <a:gd name="T17" fmla="*/ 199 h 199"/>
                <a:gd name="T18" fmla="*/ 142 w 190"/>
                <a:gd name="T19" fmla="*/ 195 h 199"/>
                <a:gd name="T20" fmla="*/ 121 w 190"/>
                <a:gd name="T21" fmla="*/ 166 h 199"/>
                <a:gd name="T22" fmla="*/ 120 w 190"/>
                <a:gd name="T23" fmla="*/ 153 h 199"/>
                <a:gd name="T24" fmla="*/ 111 w 190"/>
                <a:gd name="T25" fmla="*/ 110 h 199"/>
                <a:gd name="T26" fmla="*/ 81 w 190"/>
                <a:gd name="T27" fmla="*/ 95 h 199"/>
                <a:gd name="T28" fmla="*/ 65 w 190"/>
                <a:gd name="T29" fmla="*/ 95 h 199"/>
                <a:gd name="T30" fmla="*/ 65 w 190"/>
                <a:gd name="T31" fmla="*/ 188 h 199"/>
                <a:gd name="T32" fmla="*/ 94 w 190"/>
                <a:gd name="T33" fmla="*/ 188 h 199"/>
                <a:gd name="T34" fmla="*/ 94 w 190"/>
                <a:gd name="T35" fmla="*/ 195 h 199"/>
                <a:gd name="T36" fmla="*/ 0 w 190"/>
                <a:gd name="T37" fmla="*/ 195 h 199"/>
                <a:gd name="T38" fmla="*/ 0 w 190"/>
                <a:gd name="T39" fmla="*/ 188 h 199"/>
                <a:gd name="T40" fmla="*/ 28 w 190"/>
                <a:gd name="T41" fmla="*/ 188 h 199"/>
                <a:gd name="T42" fmla="*/ 28 w 190"/>
                <a:gd name="T43" fmla="*/ 8 h 199"/>
                <a:gd name="T44" fmla="*/ 0 w 190"/>
                <a:gd name="T45" fmla="*/ 8 h 199"/>
                <a:gd name="T46" fmla="*/ 0 w 190"/>
                <a:gd name="T47" fmla="*/ 0 h 199"/>
                <a:gd name="T48" fmla="*/ 102 w 190"/>
                <a:gd name="T49" fmla="*/ 0 h 199"/>
                <a:gd name="T50" fmla="*/ 150 w 190"/>
                <a:gd name="T51" fmla="*/ 11 h 199"/>
                <a:gd name="T52" fmla="*/ 167 w 190"/>
                <a:gd name="T53" fmla="*/ 45 h 199"/>
                <a:gd name="T54" fmla="*/ 151 w 190"/>
                <a:gd name="T55" fmla="*/ 76 h 199"/>
                <a:gd name="T56" fmla="*/ 105 w 190"/>
                <a:gd name="T57" fmla="*/ 92 h 199"/>
                <a:gd name="T58" fmla="*/ 151 w 190"/>
                <a:gd name="T59" fmla="*/ 119 h 199"/>
                <a:gd name="T60" fmla="*/ 161 w 190"/>
                <a:gd name="T61" fmla="*/ 164 h 199"/>
                <a:gd name="T62" fmla="*/ 161 w 190"/>
                <a:gd name="T63" fmla="*/ 179 h 199"/>
                <a:gd name="T64" fmla="*/ 168 w 190"/>
                <a:gd name="T65" fmla="*/ 188 h 199"/>
                <a:gd name="T66" fmla="*/ 177 w 190"/>
                <a:gd name="T67" fmla="*/ 189 h 199"/>
                <a:gd name="T68" fmla="*/ 190 w 190"/>
                <a:gd name="T69" fmla="*/ 188 h 199"/>
                <a:gd name="T70" fmla="*/ 190 w 190"/>
                <a:gd name="T71" fmla="*/ 195 h 199"/>
                <a:gd name="T72" fmla="*/ 163 w 190"/>
                <a:gd name="T73" fmla="*/ 19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0" h="199">
                  <a:moveTo>
                    <a:pt x="120" y="17"/>
                  </a:moveTo>
                  <a:cubicBezTo>
                    <a:pt x="115" y="11"/>
                    <a:pt x="106" y="8"/>
                    <a:pt x="94" y="8"/>
                  </a:cubicBezTo>
                  <a:cubicBezTo>
                    <a:pt x="65" y="8"/>
                    <a:pt x="65" y="8"/>
                    <a:pt x="65" y="8"/>
                  </a:cubicBezTo>
                  <a:cubicBezTo>
                    <a:pt x="65" y="88"/>
                    <a:pt x="65" y="88"/>
                    <a:pt x="65" y="88"/>
                  </a:cubicBezTo>
                  <a:cubicBezTo>
                    <a:pt x="90" y="88"/>
                    <a:pt x="90" y="88"/>
                    <a:pt x="90" y="88"/>
                  </a:cubicBezTo>
                  <a:cubicBezTo>
                    <a:pt x="103" y="88"/>
                    <a:pt x="112" y="84"/>
                    <a:pt x="118" y="78"/>
                  </a:cubicBezTo>
                  <a:cubicBezTo>
                    <a:pt x="124" y="72"/>
                    <a:pt x="127" y="62"/>
                    <a:pt x="127" y="48"/>
                  </a:cubicBezTo>
                  <a:cubicBezTo>
                    <a:pt x="127" y="34"/>
                    <a:pt x="124" y="23"/>
                    <a:pt x="120" y="17"/>
                  </a:cubicBezTo>
                  <a:moveTo>
                    <a:pt x="163" y="199"/>
                  </a:moveTo>
                  <a:cubicBezTo>
                    <a:pt x="155" y="199"/>
                    <a:pt x="148" y="197"/>
                    <a:pt x="142" y="195"/>
                  </a:cubicBezTo>
                  <a:cubicBezTo>
                    <a:pt x="131" y="189"/>
                    <a:pt x="124" y="180"/>
                    <a:pt x="121" y="166"/>
                  </a:cubicBezTo>
                  <a:cubicBezTo>
                    <a:pt x="120" y="153"/>
                    <a:pt x="120" y="153"/>
                    <a:pt x="120" y="153"/>
                  </a:cubicBezTo>
                  <a:cubicBezTo>
                    <a:pt x="119" y="135"/>
                    <a:pt x="117" y="120"/>
                    <a:pt x="111" y="110"/>
                  </a:cubicBezTo>
                  <a:cubicBezTo>
                    <a:pt x="105" y="100"/>
                    <a:pt x="95" y="95"/>
                    <a:pt x="81" y="95"/>
                  </a:cubicBezTo>
                  <a:cubicBezTo>
                    <a:pt x="65" y="95"/>
                    <a:pt x="65" y="95"/>
                    <a:pt x="65" y="95"/>
                  </a:cubicBezTo>
                  <a:cubicBezTo>
                    <a:pt x="65" y="188"/>
                    <a:pt x="65" y="188"/>
                    <a:pt x="65" y="188"/>
                  </a:cubicBezTo>
                  <a:cubicBezTo>
                    <a:pt x="94" y="188"/>
                    <a:pt x="94" y="188"/>
                    <a:pt x="94" y="188"/>
                  </a:cubicBezTo>
                  <a:cubicBezTo>
                    <a:pt x="94" y="195"/>
                    <a:pt x="94" y="195"/>
                    <a:pt x="94" y="195"/>
                  </a:cubicBezTo>
                  <a:cubicBezTo>
                    <a:pt x="0" y="195"/>
                    <a:pt x="0" y="195"/>
                    <a:pt x="0" y="195"/>
                  </a:cubicBezTo>
                  <a:cubicBezTo>
                    <a:pt x="0" y="188"/>
                    <a:pt x="0" y="188"/>
                    <a:pt x="0" y="188"/>
                  </a:cubicBezTo>
                  <a:cubicBezTo>
                    <a:pt x="28" y="188"/>
                    <a:pt x="28" y="188"/>
                    <a:pt x="28" y="188"/>
                  </a:cubicBezTo>
                  <a:cubicBezTo>
                    <a:pt x="28" y="8"/>
                    <a:pt x="28" y="8"/>
                    <a:pt x="28" y="8"/>
                  </a:cubicBezTo>
                  <a:cubicBezTo>
                    <a:pt x="0" y="8"/>
                    <a:pt x="0" y="8"/>
                    <a:pt x="0" y="8"/>
                  </a:cubicBezTo>
                  <a:cubicBezTo>
                    <a:pt x="0" y="0"/>
                    <a:pt x="0" y="0"/>
                    <a:pt x="0" y="0"/>
                  </a:cubicBezTo>
                  <a:cubicBezTo>
                    <a:pt x="102" y="0"/>
                    <a:pt x="102" y="0"/>
                    <a:pt x="102" y="0"/>
                  </a:cubicBezTo>
                  <a:cubicBezTo>
                    <a:pt x="123" y="0"/>
                    <a:pt x="140" y="4"/>
                    <a:pt x="150" y="11"/>
                  </a:cubicBezTo>
                  <a:cubicBezTo>
                    <a:pt x="161" y="18"/>
                    <a:pt x="167" y="29"/>
                    <a:pt x="167" y="45"/>
                  </a:cubicBezTo>
                  <a:cubicBezTo>
                    <a:pt x="167" y="58"/>
                    <a:pt x="162" y="68"/>
                    <a:pt x="151" y="76"/>
                  </a:cubicBezTo>
                  <a:cubicBezTo>
                    <a:pt x="141" y="83"/>
                    <a:pt x="126" y="89"/>
                    <a:pt x="105" y="92"/>
                  </a:cubicBezTo>
                  <a:cubicBezTo>
                    <a:pt x="129" y="97"/>
                    <a:pt x="145" y="106"/>
                    <a:pt x="151" y="119"/>
                  </a:cubicBezTo>
                  <a:cubicBezTo>
                    <a:pt x="158" y="132"/>
                    <a:pt x="160" y="147"/>
                    <a:pt x="161" y="164"/>
                  </a:cubicBezTo>
                  <a:cubicBezTo>
                    <a:pt x="161" y="179"/>
                    <a:pt x="161" y="179"/>
                    <a:pt x="161" y="179"/>
                  </a:cubicBezTo>
                  <a:cubicBezTo>
                    <a:pt x="162" y="183"/>
                    <a:pt x="165" y="186"/>
                    <a:pt x="168" y="188"/>
                  </a:cubicBezTo>
                  <a:cubicBezTo>
                    <a:pt x="170" y="189"/>
                    <a:pt x="173" y="189"/>
                    <a:pt x="177" y="189"/>
                  </a:cubicBezTo>
                  <a:cubicBezTo>
                    <a:pt x="181" y="189"/>
                    <a:pt x="185" y="189"/>
                    <a:pt x="190" y="188"/>
                  </a:cubicBezTo>
                  <a:cubicBezTo>
                    <a:pt x="190" y="195"/>
                    <a:pt x="190" y="195"/>
                    <a:pt x="190" y="195"/>
                  </a:cubicBezTo>
                  <a:cubicBezTo>
                    <a:pt x="180" y="197"/>
                    <a:pt x="171" y="199"/>
                    <a:pt x="163" y="199"/>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15"/>
            <p:cNvSpPr>
              <a:spLocks noEditPoints="1"/>
            </p:cNvSpPr>
            <p:nvPr userDrawn="1"/>
          </p:nvSpPr>
          <p:spPr bwMode="auto">
            <a:xfrm>
              <a:off x="7905750" y="2400301"/>
              <a:ext cx="682625" cy="765175"/>
            </a:xfrm>
            <a:custGeom>
              <a:avLst/>
              <a:gdLst>
                <a:gd name="T0" fmla="*/ 139 w 182"/>
                <a:gd name="T1" fmla="*/ 67 h 204"/>
                <a:gd name="T2" fmla="*/ 127 w 182"/>
                <a:gd name="T3" fmla="*/ 22 h 204"/>
                <a:gd name="T4" fmla="*/ 91 w 182"/>
                <a:gd name="T5" fmla="*/ 7 h 204"/>
                <a:gd name="T6" fmla="*/ 55 w 182"/>
                <a:gd name="T7" fmla="*/ 22 h 204"/>
                <a:gd name="T8" fmla="*/ 43 w 182"/>
                <a:gd name="T9" fmla="*/ 67 h 204"/>
                <a:gd name="T10" fmla="*/ 43 w 182"/>
                <a:gd name="T11" fmla="*/ 136 h 204"/>
                <a:gd name="T12" fmla="*/ 55 w 182"/>
                <a:gd name="T13" fmla="*/ 181 h 204"/>
                <a:gd name="T14" fmla="*/ 91 w 182"/>
                <a:gd name="T15" fmla="*/ 196 h 204"/>
                <a:gd name="T16" fmla="*/ 127 w 182"/>
                <a:gd name="T17" fmla="*/ 181 h 204"/>
                <a:gd name="T18" fmla="*/ 139 w 182"/>
                <a:gd name="T19" fmla="*/ 136 h 204"/>
                <a:gd name="T20" fmla="*/ 139 w 182"/>
                <a:gd name="T21" fmla="*/ 67 h 204"/>
                <a:gd name="T22" fmla="*/ 154 w 182"/>
                <a:gd name="T23" fmla="*/ 173 h 204"/>
                <a:gd name="T24" fmla="*/ 91 w 182"/>
                <a:gd name="T25" fmla="*/ 204 h 204"/>
                <a:gd name="T26" fmla="*/ 27 w 182"/>
                <a:gd name="T27" fmla="*/ 173 h 204"/>
                <a:gd name="T28" fmla="*/ 0 w 182"/>
                <a:gd name="T29" fmla="*/ 102 h 204"/>
                <a:gd name="T30" fmla="*/ 27 w 182"/>
                <a:gd name="T31" fmla="*/ 31 h 204"/>
                <a:gd name="T32" fmla="*/ 91 w 182"/>
                <a:gd name="T33" fmla="*/ 0 h 204"/>
                <a:gd name="T34" fmla="*/ 154 w 182"/>
                <a:gd name="T35" fmla="*/ 30 h 204"/>
                <a:gd name="T36" fmla="*/ 182 w 182"/>
                <a:gd name="T37" fmla="*/ 102 h 204"/>
                <a:gd name="T38" fmla="*/ 154 w 182"/>
                <a:gd name="T39" fmla="*/ 173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2" h="204">
                  <a:moveTo>
                    <a:pt x="139" y="67"/>
                  </a:moveTo>
                  <a:cubicBezTo>
                    <a:pt x="139" y="48"/>
                    <a:pt x="135" y="33"/>
                    <a:pt x="127" y="22"/>
                  </a:cubicBezTo>
                  <a:cubicBezTo>
                    <a:pt x="119" y="12"/>
                    <a:pt x="107" y="7"/>
                    <a:pt x="91" y="7"/>
                  </a:cubicBezTo>
                  <a:cubicBezTo>
                    <a:pt x="74" y="7"/>
                    <a:pt x="62" y="12"/>
                    <a:pt x="55" y="22"/>
                  </a:cubicBezTo>
                  <a:cubicBezTo>
                    <a:pt x="47" y="33"/>
                    <a:pt x="43" y="48"/>
                    <a:pt x="43" y="67"/>
                  </a:cubicBezTo>
                  <a:cubicBezTo>
                    <a:pt x="43" y="136"/>
                    <a:pt x="43" y="136"/>
                    <a:pt x="43" y="136"/>
                  </a:cubicBezTo>
                  <a:cubicBezTo>
                    <a:pt x="43" y="156"/>
                    <a:pt x="47" y="171"/>
                    <a:pt x="55" y="181"/>
                  </a:cubicBezTo>
                  <a:cubicBezTo>
                    <a:pt x="62" y="191"/>
                    <a:pt x="74" y="196"/>
                    <a:pt x="91" y="196"/>
                  </a:cubicBezTo>
                  <a:cubicBezTo>
                    <a:pt x="107" y="196"/>
                    <a:pt x="119" y="191"/>
                    <a:pt x="127" y="181"/>
                  </a:cubicBezTo>
                  <a:cubicBezTo>
                    <a:pt x="135" y="171"/>
                    <a:pt x="139" y="156"/>
                    <a:pt x="139" y="136"/>
                  </a:cubicBezTo>
                  <a:lnTo>
                    <a:pt x="139" y="67"/>
                  </a:lnTo>
                  <a:close/>
                  <a:moveTo>
                    <a:pt x="154" y="173"/>
                  </a:moveTo>
                  <a:cubicBezTo>
                    <a:pt x="136" y="193"/>
                    <a:pt x="115" y="204"/>
                    <a:pt x="91" y="204"/>
                  </a:cubicBezTo>
                  <a:cubicBezTo>
                    <a:pt x="67" y="204"/>
                    <a:pt x="46" y="193"/>
                    <a:pt x="27" y="173"/>
                  </a:cubicBezTo>
                  <a:cubicBezTo>
                    <a:pt x="9" y="153"/>
                    <a:pt x="0" y="129"/>
                    <a:pt x="0" y="102"/>
                  </a:cubicBezTo>
                  <a:cubicBezTo>
                    <a:pt x="0" y="75"/>
                    <a:pt x="9" y="51"/>
                    <a:pt x="27" y="31"/>
                  </a:cubicBezTo>
                  <a:cubicBezTo>
                    <a:pt x="46" y="10"/>
                    <a:pt x="67" y="0"/>
                    <a:pt x="91" y="0"/>
                  </a:cubicBezTo>
                  <a:cubicBezTo>
                    <a:pt x="115" y="0"/>
                    <a:pt x="136" y="10"/>
                    <a:pt x="154" y="30"/>
                  </a:cubicBezTo>
                  <a:cubicBezTo>
                    <a:pt x="173" y="51"/>
                    <a:pt x="182" y="75"/>
                    <a:pt x="182" y="102"/>
                  </a:cubicBezTo>
                  <a:cubicBezTo>
                    <a:pt x="182" y="129"/>
                    <a:pt x="173" y="153"/>
                    <a:pt x="154" y="17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16"/>
            <p:cNvSpPr>
              <a:spLocks/>
            </p:cNvSpPr>
            <p:nvPr userDrawn="1"/>
          </p:nvSpPr>
          <p:spPr bwMode="auto">
            <a:xfrm>
              <a:off x="8615363" y="2414588"/>
              <a:ext cx="757238" cy="750888"/>
            </a:xfrm>
            <a:custGeom>
              <a:avLst/>
              <a:gdLst>
                <a:gd name="T0" fmla="*/ 173 w 202"/>
                <a:gd name="T1" fmla="*/ 8 h 200"/>
                <a:gd name="T2" fmla="*/ 173 w 202"/>
                <a:gd name="T3" fmla="*/ 132 h 200"/>
                <a:gd name="T4" fmla="*/ 156 w 202"/>
                <a:gd name="T5" fmla="*/ 183 h 200"/>
                <a:gd name="T6" fmla="*/ 101 w 202"/>
                <a:gd name="T7" fmla="*/ 200 h 200"/>
                <a:gd name="T8" fmla="*/ 46 w 202"/>
                <a:gd name="T9" fmla="*/ 183 h 200"/>
                <a:gd name="T10" fmla="*/ 29 w 202"/>
                <a:gd name="T11" fmla="*/ 127 h 200"/>
                <a:gd name="T12" fmla="*/ 29 w 202"/>
                <a:gd name="T13" fmla="*/ 8 h 200"/>
                <a:gd name="T14" fmla="*/ 0 w 202"/>
                <a:gd name="T15" fmla="*/ 8 h 200"/>
                <a:gd name="T16" fmla="*/ 0 w 202"/>
                <a:gd name="T17" fmla="*/ 0 h 200"/>
                <a:gd name="T18" fmla="*/ 95 w 202"/>
                <a:gd name="T19" fmla="*/ 0 h 200"/>
                <a:gd name="T20" fmla="*/ 95 w 202"/>
                <a:gd name="T21" fmla="*/ 8 h 200"/>
                <a:gd name="T22" fmla="*/ 66 w 202"/>
                <a:gd name="T23" fmla="*/ 8 h 200"/>
                <a:gd name="T24" fmla="*/ 66 w 202"/>
                <a:gd name="T25" fmla="*/ 141 h 200"/>
                <a:gd name="T26" fmla="*/ 77 w 202"/>
                <a:gd name="T27" fmla="*/ 178 h 200"/>
                <a:gd name="T28" fmla="*/ 113 w 202"/>
                <a:gd name="T29" fmla="*/ 190 h 200"/>
                <a:gd name="T30" fmla="*/ 151 w 202"/>
                <a:gd name="T31" fmla="*/ 176 h 200"/>
                <a:gd name="T32" fmla="*/ 164 w 202"/>
                <a:gd name="T33" fmla="*/ 137 h 200"/>
                <a:gd name="T34" fmla="*/ 164 w 202"/>
                <a:gd name="T35" fmla="*/ 8 h 200"/>
                <a:gd name="T36" fmla="*/ 135 w 202"/>
                <a:gd name="T37" fmla="*/ 8 h 200"/>
                <a:gd name="T38" fmla="*/ 135 w 202"/>
                <a:gd name="T39" fmla="*/ 0 h 200"/>
                <a:gd name="T40" fmla="*/ 202 w 202"/>
                <a:gd name="T41" fmla="*/ 0 h 200"/>
                <a:gd name="T42" fmla="*/ 202 w 202"/>
                <a:gd name="T43" fmla="*/ 8 h 200"/>
                <a:gd name="T44" fmla="*/ 173 w 202"/>
                <a:gd name="T4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2" h="200">
                  <a:moveTo>
                    <a:pt x="173" y="8"/>
                  </a:moveTo>
                  <a:cubicBezTo>
                    <a:pt x="173" y="132"/>
                    <a:pt x="173" y="132"/>
                    <a:pt x="173" y="132"/>
                  </a:cubicBezTo>
                  <a:cubicBezTo>
                    <a:pt x="173" y="156"/>
                    <a:pt x="167" y="173"/>
                    <a:pt x="156" y="183"/>
                  </a:cubicBezTo>
                  <a:cubicBezTo>
                    <a:pt x="144" y="194"/>
                    <a:pt x="126" y="200"/>
                    <a:pt x="101" y="200"/>
                  </a:cubicBezTo>
                  <a:cubicBezTo>
                    <a:pt x="75" y="200"/>
                    <a:pt x="57" y="194"/>
                    <a:pt x="46" y="183"/>
                  </a:cubicBezTo>
                  <a:cubicBezTo>
                    <a:pt x="34" y="172"/>
                    <a:pt x="29" y="153"/>
                    <a:pt x="29" y="127"/>
                  </a:cubicBezTo>
                  <a:cubicBezTo>
                    <a:pt x="29" y="8"/>
                    <a:pt x="29" y="8"/>
                    <a:pt x="29" y="8"/>
                  </a:cubicBezTo>
                  <a:cubicBezTo>
                    <a:pt x="0" y="8"/>
                    <a:pt x="0" y="8"/>
                    <a:pt x="0" y="8"/>
                  </a:cubicBezTo>
                  <a:cubicBezTo>
                    <a:pt x="0" y="0"/>
                    <a:pt x="0" y="0"/>
                    <a:pt x="0" y="0"/>
                  </a:cubicBezTo>
                  <a:cubicBezTo>
                    <a:pt x="95" y="0"/>
                    <a:pt x="95" y="0"/>
                    <a:pt x="95" y="0"/>
                  </a:cubicBezTo>
                  <a:cubicBezTo>
                    <a:pt x="95" y="8"/>
                    <a:pt x="95" y="8"/>
                    <a:pt x="95" y="8"/>
                  </a:cubicBezTo>
                  <a:cubicBezTo>
                    <a:pt x="66" y="8"/>
                    <a:pt x="66" y="8"/>
                    <a:pt x="66" y="8"/>
                  </a:cubicBezTo>
                  <a:cubicBezTo>
                    <a:pt x="66" y="141"/>
                    <a:pt x="66" y="141"/>
                    <a:pt x="66" y="141"/>
                  </a:cubicBezTo>
                  <a:cubicBezTo>
                    <a:pt x="66" y="158"/>
                    <a:pt x="70" y="170"/>
                    <a:pt x="77" y="178"/>
                  </a:cubicBezTo>
                  <a:cubicBezTo>
                    <a:pt x="85" y="186"/>
                    <a:pt x="97" y="190"/>
                    <a:pt x="113" y="190"/>
                  </a:cubicBezTo>
                  <a:cubicBezTo>
                    <a:pt x="130" y="190"/>
                    <a:pt x="142" y="186"/>
                    <a:pt x="151" y="176"/>
                  </a:cubicBezTo>
                  <a:cubicBezTo>
                    <a:pt x="159" y="167"/>
                    <a:pt x="164" y="154"/>
                    <a:pt x="164" y="137"/>
                  </a:cubicBezTo>
                  <a:cubicBezTo>
                    <a:pt x="164" y="8"/>
                    <a:pt x="164" y="8"/>
                    <a:pt x="164" y="8"/>
                  </a:cubicBezTo>
                  <a:cubicBezTo>
                    <a:pt x="135" y="8"/>
                    <a:pt x="135" y="8"/>
                    <a:pt x="135" y="8"/>
                  </a:cubicBezTo>
                  <a:cubicBezTo>
                    <a:pt x="135" y="0"/>
                    <a:pt x="135" y="0"/>
                    <a:pt x="135" y="0"/>
                  </a:cubicBezTo>
                  <a:cubicBezTo>
                    <a:pt x="202" y="0"/>
                    <a:pt x="202" y="0"/>
                    <a:pt x="202" y="0"/>
                  </a:cubicBezTo>
                  <a:cubicBezTo>
                    <a:pt x="202" y="8"/>
                    <a:pt x="202" y="8"/>
                    <a:pt x="202" y="8"/>
                  </a:cubicBezTo>
                  <a:lnTo>
                    <a:pt x="173" y="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17"/>
            <p:cNvSpPr>
              <a:spLocks noEditPoints="1"/>
            </p:cNvSpPr>
            <p:nvPr userDrawn="1"/>
          </p:nvSpPr>
          <p:spPr bwMode="auto">
            <a:xfrm>
              <a:off x="9466263" y="2414588"/>
              <a:ext cx="655638" cy="731838"/>
            </a:xfrm>
            <a:custGeom>
              <a:avLst/>
              <a:gdLst>
                <a:gd name="T0" fmla="*/ 127 w 175"/>
                <a:gd name="T1" fmla="*/ 19 h 195"/>
                <a:gd name="T2" fmla="*/ 102 w 175"/>
                <a:gd name="T3" fmla="*/ 8 h 195"/>
                <a:gd name="T4" fmla="*/ 66 w 175"/>
                <a:gd name="T5" fmla="*/ 8 h 195"/>
                <a:gd name="T6" fmla="*/ 66 w 175"/>
                <a:gd name="T7" fmla="*/ 99 h 195"/>
                <a:gd name="T8" fmla="*/ 101 w 175"/>
                <a:gd name="T9" fmla="*/ 99 h 195"/>
                <a:gd name="T10" fmla="*/ 126 w 175"/>
                <a:gd name="T11" fmla="*/ 88 h 195"/>
                <a:gd name="T12" fmla="*/ 134 w 175"/>
                <a:gd name="T13" fmla="*/ 52 h 195"/>
                <a:gd name="T14" fmla="*/ 127 w 175"/>
                <a:gd name="T15" fmla="*/ 19 h 195"/>
                <a:gd name="T16" fmla="*/ 155 w 175"/>
                <a:gd name="T17" fmla="*/ 93 h 195"/>
                <a:gd name="T18" fmla="*/ 99 w 175"/>
                <a:gd name="T19" fmla="*/ 107 h 195"/>
                <a:gd name="T20" fmla="*/ 66 w 175"/>
                <a:gd name="T21" fmla="*/ 107 h 195"/>
                <a:gd name="T22" fmla="*/ 66 w 175"/>
                <a:gd name="T23" fmla="*/ 188 h 195"/>
                <a:gd name="T24" fmla="*/ 97 w 175"/>
                <a:gd name="T25" fmla="*/ 188 h 195"/>
                <a:gd name="T26" fmla="*/ 97 w 175"/>
                <a:gd name="T27" fmla="*/ 195 h 195"/>
                <a:gd name="T28" fmla="*/ 0 w 175"/>
                <a:gd name="T29" fmla="*/ 195 h 195"/>
                <a:gd name="T30" fmla="*/ 0 w 175"/>
                <a:gd name="T31" fmla="*/ 188 h 195"/>
                <a:gd name="T32" fmla="*/ 29 w 175"/>
                <a:gd name="T33" fmla="*/ 188 h 195"/>
                <a:gd name="T34" fmla="*/ 29 w 175"/>
                <a:gd name="T35" fmla="*/ 8 h 195"/>
                <a:gd name="T36" fmla="*/ 0 w 175"/>
                <a:gd name="T37" fmla="*/ 8 h 195"/>
                <a:gd name="T38" fmla="*/ 0 w 175"/>
                <a:gd name="T39" fmla="*/ 0 h 195"/>
                <a:gd name="T40" fmla="*/ 97 w 175"/>
                <a:gd name="T41" fmla="*/ 0 h 195"/>
                <a:gd name="T42" fmla="*/ 155 w 175"/>
                <a:gd name="T43" fmla="*/ 13 h 195"/>
                <a:gd name="T44" fmla="*/ 175 w 175"/>
                <a:gd name="T45" fmla="*/ 53 h 195"/>
                <a:gd name="T46" fmla="*/ 155 w 175"/>
                <a:gd name="T47" fmla="*/ 9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5" h="195">
                  <a:moveTo>
                    <a:pt x="127" y="19"/>
                  </a:moveTo>
                  <a:cubicBezTo>
                    <a:pt x="122" y="11"/>
                    <a:pt x="113" y="8"/>
                    <a:pt x="102" y="8"/>
                  </a:cubicBezTo>
                  <a:cubicBezTo>
                    <a:pt x="66" y="8"/>
                    <a:pt x="66" y="8"/>
                    <a:pt x="66" y="8"/>
                  </a:cubicBezTo>
                  <a:cubicBezTo>
                    <a:pt x="66" y="99"/>
                    <a:pt x="66" y="99"/>
                    <a:pt x="66" y="99"/>
                  </a:cubicBezTo>
                  <a:cubicBezTo>
                    <a:pt x="101" y="99"/>
                    <a:pt x="101" y="99"/>
                    <a:pt x="101" y="99"/>
                  </a:cubicBezTo>
                  <a:cubicBezTo>
                    <a:pt x="112" y="99"/>
                    <a:pt x="121" y="96"/>
                    <a:pt x="126" y="88"/>
                  </a:cubicBezTo>
                  <a:cubicBezTo>
                    <a:pt x="132" y="80"/>
                    <a:pt x="134" y="68"/>
                    <a:pt x="134" y="52"/>
                  </a:cubicBezTo>
                  <a:cubicBezTo>
                    <a:pt x="134" y="37"/>
                    <a:pt x="132" y="26"/>
                    <a:pt x="127" y="19"/>
                  </a:cubicBezTo>
                  <a:moveTo>
                    <a:pt x="155" y="93"/>
                  </a:moveTo>
                  <a:cubicBezTo>
                    <a:pt x="141" y="102"/>
                    <a:pt x="122" y="107"/>
                    <a:pt x="99" y="107"/>
                  </a:cubicBezTo>
                  <a:cubicBezTo>
                    <a:pt x="66" y="107"/>
                    <a:pt x="66" y="107"/>
                    <a:pt x="66" y="107"/>
                  </a:cubicBezTo>
                  <a:cubicBezTo>
                    <a:pt x="66" y="188"/>
                    <a:pt x="66" y="188"/>
                    <a:pt x="66" y="188"/>
                  </a:cubicBezTo>
                  <a:cubicBezTo>
                    <a:pt x="97" y="188"/>
                    <a:pt x="97" y="188"/>
                    <a:pt x="97" y="188"/>
                  </a:cubicBezTo>
                  <a:cubicBezTo>
                    <a:pt x="97" y="195"/>
                    <a:pt x="97" y="195"/>
                    <a:pt x="97" y="195"/>
                  </a:cubicBezTo>
                  <a:cubicBezTo>
                    <a:pt x="0" y="195"/>
                    <a:pt x="0" y="195"/>
                    <a:pt x="0" y="195"/>
                  </a:cubicBezTo>
                  <a:cubicBezTo>
                    <a:pt x="0" y="188"/>
                    <a:pt x="0" y="188"/>
                    <a:pt x="0" y="188"/>
                  </a:cubicBezTo>
                  <a:cubicBezTo>
                    <a:pt x="29" y="188"/>
                    <a:pt x="29" y="188"/>
                    <a:pt x="29" y="188"/>
                  </a:cubicBezTo>
                  <a:cubicBezTo>
                    <a:pt x="29" y="8"/>
                    <a:pt x="29" y="8"/>
                    <a:pt x="29" y="8"/>
                  </a:cubicBezTo>
                  <a:cubicBezTo>
                    <a:pt x="0" y="8"/>
                    <a:pt x="0" y="8"/>
                    <a:pt x="0" y="8"/>
                  </a:cubicBezTo>
                  <a:cubicBezTo>
                    <a:pt x="0" y="0"/>
                    <a:pt x="0" y="0"/>
                    <a:pt x="0" y="0"/>
                  </a:cubicBezTo>
                  <a:cubicBezTo>
                    <a:pt x="97" y="0"/>
                    <a:pt x="97" y="0"/>
                    <a:pt x="97" y="0"/>
                  </a:cubicBezTo>
                  <a:cubicBezTo>
                    <a:pt x="122" y="0"/>
                    <a:pt x="142" y="5"/>
                    <a:pt x="155" y="13"/>
                  </a:cubicBezTo>
                  <a:cubicBezTo>
                    <a:pt x="169" y="22"/>
                    <a:pt x="175" y="35"/>
                    <a:pt x="175" y="53"/>
                  </a:cubicBezTo>
                  <a:cubicBezTo>
                    <a:pt x="175" y="70"/>
                    <a:pt x="168" y="83"/>
                    <a:pt x="155" y="93"/>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18"/>
            <p:cNvSpPr>
              <a:spLocks/>
            </p:cNvSpPr>
            <p:nvPr userDrawn="1"/>
          </p:nvSpPr>
          <p:spPr bwMode="auto">
            <a:xfrm>
              <a:off x="1450975" y="2159001"/>
              <a:ext cx="511175" cy="781050"/>
            </a:xfrm>
            <a:custGeom>
              <a:avLst/>
              <a:gdLst>
                <a:gd name="T0" fmla="*/ 135 w 136"/>
                <a:gd name="T1" fmla="*/ 1 h 208"/>
                <a:gd name="T2" fmla="*/ 10 w 136"/>
                <a:gd name="T3" fmla="*/ 131 h 208"/>
                <a:gd name="T4" fmla="*/ 9 w 136"/>
                <a:gd name="T5" fmla="*/ 165 h 208"/>
                <a:gd name="T6" fmla="*/ 52 w 136"/>
                <a:gd name="T7" fmla="*/ 208 h 208"/>
                <a:gd name="T8" fmla="*/ 52 w 136"/>
                <a:gd name="T9" fmla="*/ 208 h 208"/>
                <a:gd name="T10" fmla="*/ 88 w 136"/>
                <a:gd name="T11" fmla="*/ 93 h 208"/>
                <a:gd name="T12" fmla="*/ 136 w 136"/>
                <a:gd name="T13" fmla="*/ 0 h 208"/>
                <a:gd name="T14" fmla="*/ 135 w 136"/>
                <a:gd name="T15" fmla="*/ 1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6" h="208">
                  <a:moveTo>
                    <a:pt x="135" y="1"/>
                  </a:moveTo>
                  <a:cubicBezTo>
                    <a:pt x="10" y="131"/>
                    <a:pt x="10" y="131"/>
                    <a:pt x="10" y="131"/>
                  </a:cubicBezTo>
                  <a:cubicBezTo>
                    <a:pt x="1" y="141"/>
                    <a:pt x="0" y="156"/>
                    <a:pt x="9" y="165"/>
                  </a:cubicBezTo>
                  <a:cubicBezTo>
                    <a:pt x="52" y="208"/>
                    <a:pt x="52" y="208"/>
                    <a:pt x="52" y="208"/>
                  </a:cubicBezTo>
                  <a:cubicBezTo>
                    <a:pt x="52" y="208"/>
                    <a:pt x="52" y="208"/>
                    <a:pt x="52" y="208"/>
                  </a:cubicBezTo>
                  <a:cubicBezTo>
                    <a:pt x="59" y="168"/>
                    <a:pt x="71" y="129"/>
                    <a:pt x="88" y="93"/>
                  </a:cubicBezTo>
                  <a:cubicBezTo>
                    <a:pt x="105" y="56"/>
                    <a:pt x="121" y="25"/>
                    <a:pt x="136" y="0"/>
                  </a:cubicBezTo>
                  <a:lnTo>
                    <a:pt x="135" y="1"/>
                  </a:lnTo>
                  <a:close/>
                </a:path>
              </a:pathLst>
            </a:custGeom>
            <a:gradFill>
              <a:gsLst>
                <a:gs pos="0">
                  <a:srgbClr val="696A6D"/>
                </a:gs>
                <a:gs pos="100000">
                  <a:srgbClr val="CFCFD1"/>
                </a:gs>
              </a:gsLst>
              <a:lin ang="162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Freeform 19"/>
            <p:cNvSpPr>
              <a:spLocks/>
            </p:cNvSpPr>
            <p:nvPr userDrawn="1"/>
          </p:nvSpPr>
          <p:spPr bwMode="auto">
            <a:xfrm>
              <a:off x="1739900" y="2211388"/>
              <a:ext cx="255588" cy="1312863"/>
            </a:xfrm>
            <a:custGeom>
              <a:avLst/>
              <a:gdLst>
                <a:gd name="T0" fmla="*/ 34 w 68"/>
                <a:gd name="T1" fmla="*/ 321 h 350"/>
                <a:gd name="T2" fmla="*/ 38 w 68"/>
                <a:gd name="T3" fmla="*/ 95 h 350"/>
                <a:gd name="T4" fmla="*/ 68 w 68"/>
                <a:gd name="T5" fmla="*/ 0 h 350"/>
                <a:gd name="T6" fmla="*/ 2 w 68"/>
                <a:gd name="T7" fmla="*/ 216 h 350"/>
                <a:gd name="T8" fmla="*/ 5 w 68"/>
                <a:gd name="T9" fmla="*/ 289 h 350"/>
                <a:gd name="T10" fmla="*/ 5 w 68"/>
                <a:gd name="T11" fmla="*/ 294 h 350"/>
                <a:gd name="T12" fmla="*/ 5 w 68"/>
                <a:gd name="T13" fmla="*/ 294 h 350"/>
                <a:gd name="T14" fmla="*/ 17 w 68"/>
                <a:gd name="T15" fmla="*/ 322 h 350"/>
                <a:gd name="T16" fmla="*/ 42 w 68"/>
                <a:gd name="T17" fmla="*/ 348 h 350"/>
                <a:gd name="T18" fmla="*/ 34 w 68"/>
                <a:gd name="T19" fmla="*/ 321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350">
                  <a:moveTo>
                    <a:pt x="34" y="321"/>
                  </a:moveTo>
                  <a:cubicBezTo>
                    <a:pt x="17" y="250"/>
                    <a:pt x="18" y="168"/>
                    <a:pt x="38" y="95"/>
                  </a:cubicBezTo>
                  <a:cubicBezTo>
                    <a:pt x="48" y="58"/>
                    <a:pt x="58" y="26"/>
                    <a:pt x="68" y="0"/>
                  </a:cubicBezTo>
                  <a:cubicBezTo>
                    <a:pt x="38" y="58"/>
                    <a:pt x="9" y="132"/>
                    <a:pt x="2" y="216"/>
                  </a:cubicBezTo>
                  <a:cubicBezTo>
                    <a:pt x="0" y="243"/>
                    <a:pt x="1" y="268"/>
                    <a:pt x="5" y="289"/>
                  </a:cubicBezTo>
                  <a:cubicBezTo>
                    <a:pt x="5" y="290"/>
                    <a:pt x="5" y="292"/>
                    <a:pt x="5" y="294"/>
                  </a:cubicBezTo>
                  <a:cubicBezTo>
                    <a:pt x="5" y="294"/>
                    <a:pt x="5" y="294"/>
                    <a:pt x="5" y="294"/>
                  </a:cubicBezTo>
                  <a:cubicBezTo>
                    <a:pt x="5" y="294"/>
                    <a:pt x="7" y="308"/>
                    <a:pt x="17" y="322"/>
                  </a:cubicBezTo>
                  <a:cubicBezTo>
                    <a:pt x="28" y="337"/>
                    <a:pt x="42" y="350"/>
                    <a:pt x="42" y="348"/>
                  </a:cubicBezTo>
                  <a:cubicBezTo>
                    <a:pt x="39" y="338"/>
                    <a:pt x="36" y="329"/>
                    <a:pt x="34" y="321"/>
                  </a:cubicBezTo>
                  <a:close/>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20"/>
            <p:cNvSpPr>
              <a:spLocks/>
            </p:cNvSpPr>
            <p:nvPr userDrawn="1"/>
          </p:nvSpPr>
          <p:spPr bwMode="auto">
            <a:xfrm>
              <a:off x="1901825" y="2065338"/>
              <a:ext cx="338138" cy="1557338"/>
            </a:xfrm>
            <a:custGeom>
              <a:avLst/>
              <a:gdLst>
                <a:gd name="T0" fmla="*/ 89 w 90"/>
                <a:gd name="T1" fmla="*/ 413 h 415"/>
                <a:gd name="T2" fmla="*/ 55 w 90"/>
                <a:gd name="T3" fmla="*/ 358 h 415"/>
                <a:gd name="T4" fmla="*/ 55 w 90"/>
                <a:gd name="T5" fmla="*/ 358 h 415"/>
                <a:gd name="T6" fmla="*/ 29 w 90"/>
                <a:gd name="T7" fmla="*/ 152 h 415"/>
                <a:gd name="T8" fmla="*/ 58 w 90"/>
                <a:gd name="T9" fmla="*/ 0 h 415"/>
                <a:gd name="T10" fmla="*/ 55 w 90"/>
                <a:gd name="T11" fmla="*/ 0 h 415"/>
                <a:gd name="T12" fmla="*/ 10 w 90"/>
                <a:gd name="T13" fmla="*/ 271 h 415"/>
                <a:gd name="T14" fmla="*/ 39 w 90"/>
                <a:gd name="T15" fmla="*/ 376 h 415"/>
                <a:gd name="T16" fmla="*/ 39 w 90"/>
                <a:gd name="T17" fmla="*/ 376 h 415"/>
                <a:gd name="T18" fmla="*/ 58 w 90"/>
                <a:gd name="T19" fmla="*/ 397 h 415"/>
                <a:gd name="T20" fmla="*/ 89 w 90"/>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415">
                  <a:moveTo>
                    <a:pt x="89" y="413"/>
                  </a:moveTo>
                  <a:cubicBezTo>
                    <a:pt x="65" y="379"/>
                    <a:pt x="55" y="358"/>
                    <a:pt x="55" y="358"/>
                  </a:cubicBezTo>
                  <a:cubicBezTo>
                    <a:pt x="55" y="358"/>
                    <a:pt x="55" y="358"/>
                    <a:pt x="55" y="358"/>
                  </a:cubicBezTo>
                  <a:cubicBezTo>
                    <a:pt x="32" y="294"/>
                    <a:pt x="22" y="221"/>
                    <a:pt x="29" y="152"/>
                  </a:cubicBezTo>
                  <a:cubicBezTo>
                    <a:pt x="36" y="85"/>
                    <a:pt x="47" y="36"/>
                    <a:pt x="58" y="0"/>
                  </a:cubicBezTo>
                  <a:cubicBezTo>
                    <a:pt x="57" y="0"/>
                    <a:pt x="56" y="0"/>
                    <a:pt x="55" y="0"/>
                  </a:cubicBezTo>
                  <a:cubicBezTo>
                    <a:pt x="28" y="67"/>
                    <a:pt x="0" y="165"/>
                    <a:pt x="10" y="271"/>
                  </a:cubicBezTo>
                  <a:cubicBezTo>
                    <a:pt x="13" y="315"/>
                    <a:pt x="24" y="350"/>
                    <a:pt x="39" y="376"/>
                  </a:cubicBezTo>
                  <a:cubicBezTo>
                    <a:pt x="39" y="376"/>
                    <a:pt x="39" y="376"/>
                    <a:pt x="39" y="376"/>
                  </a:cubicBezTo>
                  <a:cubicBezTo>
                    <a:pt x="41" y="381"/>
                    <a:pt x="47" y="389"/>
                    <a:pt x="58" y="397"/>
                  </a:cubicBezTo>
                  <a:cubicBezTo>
                    <a:pt x="73" y="408"/>
                    <a:pt x="90" y="415"/>
                    <a:pt x="89"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21"/>
            <p:cNvSpPr>
              <a:spLocks/>
            </p:cNvSpPr>
            <p:nvPr userDrawn="1"/>
          </p:nvSpPr>
          <p:spPr bwMode="auto">
            <a:xfrm>
              <a:off x="2066925" y="1814513"/>
              <a:ext cx="333375" cy="1555750"/>
            </a:xfrm>
            <a:custGeom>
              <a:avLst/>
              <a:gdLst>
                <a:gd name="T0" fmla="*/ 88 w 89"/>
                <a:gd name="T1" fmla="*/ 413 h 415"/>
                <a:gd name="T2" fmla="*/ 54 w 89"/>
                <a:gd name="T3" fmla="*/ 357 h 415"/>
                <a:gd name="T4" fmla="*/ 54 w 89"/>
                <a:gd name="T5" fmla="*/ 357 h 415"/>
                <a:gd name="T6" fmla="*/ 28 w 89"/>
                <a:gd name="T7" fmla="*/ 151 h 415"/>
                <a:gd name="T8" fmla="*/ 57 w 89"/>
                <a:gd name="T9" fmla="*/ 0 h 415"/>
                <a:gd name="T10" fmla="*/ 55 w 89"/>
                <a:gd name="T11" fmla="*/ 0 h 415"/>
                <a:gd name="T12" fmla="*/ 9 w 89"/>
                <a:gd name="T13" fmla="*/ 271 h 415"/>
                <a:gd name="T14" fmla="*/ 38 w 89"/>
                <a:gd name="T15" fmla="*/ 376 h 415"/>
                <a:gd name="T16" fmla="*/ 38 w 89"/>
                <a:gd name="T17" fmla="*/ 376 h 415"/>
                <a:gd name="T18" fmla="*/ 58 w 89"/>
                <a:gd name="T19" fmla="*/ 397 h 415"/>
                <a:gd name="T20" fmla="*/ 88 w 89"/>
                <a:gd name="T21" fmla="*/ 41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415">
                  <a:moveTo>
                    <a:pt x="88" y="413"/>
                  </a:moveTo>
                  <a:cubicBezTo>
                    <a:pt x="64" y="379"/>
                    <a:pt x="54" y="357"/>
                    <a:pt x="54" y="357"/>
                  </a:cubicBezTo>
                  <a:cubicBezTo>
                    <a:pt x="54" y="357"/>
                    <a:pt x="54" y="357"/>
                    <a:pt x="54" y="357"/>
                  </a:cubicBezTo>
                  <a:cubicBezTo>
                    <a:pt x="31" y="293"/>
                    <a:pt x="22" y="220"/>
                    <a:pt x="28" y="151"/>
                  </a:cubicBezTo>
                  <a:cubicBezTo>
                    <a:pt x="35" y="85"/>
                    <a:pt x="46" y="36"/>
                    <a:pt x="57" y="0"/>
                  </a:cubicBezTo>
                  <a:cubicBezTo>
                    <a:pt x="56" y="0"/>
                    <a:pt x="55" y="0"/>
                    <a:pt x="55" y="0"/>
                  </a:cubicBezTo>
                  <a:cubicBezTo>
                    <a:pt x="28" y="66"/>
                    <a:pt x="0" y="164"/>
                    <a:pt x="9" y="271"/>
                  </a:cubicBezTo>
                  <a:cubicBezTo>
                    <a:pt x="13" y="315"/>
                    <a:pt x="23" y="349"/>
                    <a:pt x="38" y="376"/>
                  </a:cubicBezTo>
                  <a:cubicBezTo>
                    <a:pt x="38" y="376"/>
                    <a:pt x="38" y="376"/>
                    <a:pt x="38" y="376"/>
                  </a:cubicBezTo>
                  <a:cubicBezTo>
                    <a:pt x="41" y="380"/>
                    <a:pt x="47" y="389"/>
                    <a:pt x="58" y="397"/>
                  </a:cubicBezTo>
                  <a:cubicBezTo>
                    <a:pt x="72" y="407"/>
                    <a:pt x="89" y="415"/>
                    <a:pt x="88" y="413"/>
                  </a:cubicBezTo>
                </a:path>
              </a:pathLst>
            </a:custGeom>
            <a:solidFill>
              <a:srgbClr val="17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22"/>
            <p:cNvSpPr>
              <a:spLocks/>
            </p:cNvSpPr>
            <p:nvPr userDrawn="1"/>
          </p:nvSpPr>
          <p:spPr bwMode="auto">
            <a:xfrm>
              <a:off x="2224088" y="1960563"/>
              <a:ext cx="569913" cy="1204913"/>
            </a:xfrm>
            <a:custGeom>
              <a:avLst/>
              <a:gdLst>
                <a:gd name="T0" fmla="*/ 7 w 152"/>
                <a:gd name="T1" fmla="*/ 102 h 321"/>
                <a:gd name="T2" fmla="*/ 33 w 152"/>
                <a:gd name="T3" fmla="*/ 308 h 321"/>
                <a:gd name="T4" fmla="*/ 33 w 152"/>
                <a:gd name="T5" fmla="*/ 308 h 321"/>
                <a:gd name="T6" fmla="*/ 39 w 152"/>
                <a:gd name="T7" fmla="*/ 321 h 321"/>
                <a:gd name="T8" fmla="*/ 142 w 152"/>
                <a:gd name="T9" fmla="*/ 219 h 321"/>
                <a:gd name="T10" fmla="*/ 143 w 152"/>
                <a:gd name="T11" fmla="*/ 185 h 321"/>
                <a:gd name="T12" fmla="*/ 82 w 152"/>
                <a:gd name="T13" fmla="*/ 129 h 321"/>
                <a:gd name="T14" fmla="*/ 22 w 152"/>
                <a:gd name="T15" fmla="*/ 0 h 321"/>
                <a:gd name="T16" fmla="*/ 7 w 152"/>
                <a:gd name="T17" fmla="*/ 102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321">
                  <a:moveTo>
                    <a:pt x="7" y="102"/>
                  </a:moveTo>
                  <a:cubicBezTo>
                    <a:pt x="0" y="171"/>
                    <a:pt x="9" y="244"/>
                    <a:pt x="33" y="308"/>
                  </a:cubicBezTo>
                  <a:cubicBezTo>
                    <a:pt x="33" y="308"/>
                    <a:pt x="33" y="308"/>
                    <a:pt x="33" y="308"/>
                  </a:cubicBezTo>
                  <a:cubicBezTo>
                    <a:pt x="33" y="308"/>
                    <a:pt x="35" y="313"/>
                    <a:pt x="39" y="321"/>
                  </a:cubicBezTo>
                  <a:cubicBezTo>
                    <a:pt x="142" y="219"/>
                    <a:pt x="142" y="219"/>
                    <a:pt x="142" y="219"/>
                  </a:cubicBezTo>
                  <a:cubicBezTo>
                    <a:pt x="151" y="209"/>
                    <a:pt x="152" y="194"/>
                    <a:pt x="143" y="185"/>
                  </a:cubicBezTo>
                  <a:cubicBezTo>
                    <a:pt x="82" y="129"/>
                    <a:pt x="82" y="129"/>
                    <a:pt x="82" y="129"/>
                  </a:cubicBezTo>
                  <a:cubicBezTo>
                    <a:pt x="55" y="99"/>
                    <a:pt x="22" y="52"/>
                    <a:pt x="22" y="0"/>
                  </a:cubicBezTo>
                  <a:cubicBezTo>
                    <a:pt x="16" y="28"/>
                    <a:pt x="11" y="62"/>
                    <a:pt x="7" y="102"/>
                  </a:cubicBezTo>
                </a:path>
              </a:pathLst>
            </a:custGeom>
            <a:gradFill flip="none" rotWithShape="1">
              <a:gsLst>
                <a:gs pos="0">
                  <a:srgbClr val="696A6D"/>
                </a:gs>
                <a:gs pos="100000">
                  <a:srgbClr val="CFCFD1"/>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23"/>
            <p:cNvSpPr>
              <a:spLocks/>
            </p:cNvSpPr>
            <p:nvPr userDrawn="1"/>
          </p:nvSpPr>
          <p:spPr bwMode="auto">
            <a:xfrm>
              <a:off x="2936875" y="1885951"/>
              <a:ext cx="93663" cy="269875"/>
            </a:xfrm>
            <a:custGeom>
              <a:avLst/>
              <a:gdLst>
                <a:gd name="T0" fmla="*/ 25 w 25"/>
                <a:gd name="T1" fmla="*/ 34 h 72"/>
                <a:gd name="T2" fmla="*/ 15 w 25"/>
                <a:gd name="T3" fmla="*/ 34 h 72"/>
                <a:gd name="T4" fmla="*/ 13 w 25"/>
                <a:gd name="T5" fmla="*/ 42 h 72"/>
                <a:gd name="T6" fmla="*/ 12 w 25"/>
                <a:gd name="T7" fmla="*/ 48 h 72"/>
                <a:gd name="T8" fmla="*/ 12 w 25"/>
                <a:gd name="T9" fmla="*/ 51 h 72"/>
                <a:gd name="T10" fmla="*/ 10 w 25"/>
                <a:gd name="T11" fmla="*/ 62 h 72"/>
                <a:gd name="T12" fmla="*/ 13 w 25"/>
                <a:gd name="T13" fmla="*/ 66 h 72"/>
                <a:gd name="T14" fmla="*/ 7 w 25"/>
                <a:gd name="T15" fmla="*/ 72 h 72"/>
                <a:gd name="T16" fmla="*/ 1 w 25"/>
                <a:gd name="T17" fmla="*/ 61 h 72"/>
                <a:gd name="T18" fmla="*/ 3 w 25"/>
                <a:gd name="T19" fmla="*/ 47 h 72"/>
                <a:gd name="T20" fmla="*/ 6 w 25"/>
                <a:gd name="T21" fmla="*/ 34 h 72"/>
                <a:gd name="T22" fmla="*/ 2 w 25"/>
                <a:gd name="T23" fmla="*/ 34 h 72"/>
                <a:gd name="T24" fmla="*/ 2 w 25"/>
                <a:gd name="T25" fmla="*/ 25 h 72"/>
                <a:gd name="T26" fmla="*/ 7 w 25"/>
                <a:gd name="T27" fmla="*/ 25 h 72"/>
                <a:gd name="T28" fmla="*/ 8 w 25"/>
                <a:gd name="T29" fmla="*/ 19 h 72"/>
                <a:gd name="T30" fmla="*/ 9 w 25"/>
                <a:gd name="T31" fmla="*/ 13 h 72"/>
                <a:gd name="T32" fmla="*/ 11 w 25"/>
                <a:gd name="T33" fmla="*/ 6 h 72"/>
                <a:gd name="T34" fmla="*/ 12 w 25"/>
                <a:gd name="T35" fmla="*/ 0 h 72"/>
                <a:gd name="T36" fmla="*/ 21 w 25"/>
                <a:gd name="T37" fmla="*/ 1 h 72"/>
                <a:gd name="T38" fmla="*/ 16 w 25"/>
                <a:gd name="T39" fmla="*/ 25 h 72"/>
                <a:gd name="T40" fmla="*/ 25 w 25"/>
                <a:gd name="T41" fmla="*/ 25 h 72"/>
                <a:gd name="T42" fmla="*/ 25 w 25"/>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 h="72">
                  <a:moveTo>
                    <a:pt x="25" y="34"/>
                  </a:moveTo>
                  <a:cubicBezTo>
                    <a:pt x="15" y="34"/>
                    <a:pt x="15" y="34"/>
                    <a:pt x="15" y="34"/>
                  </a:cubicBezTo>
                  <a:cubicBezTo>
                    <a:pt x="14" y="37"/>
                    <a:pt x="14" y="39"/>
                    <a:pt x="13" y="42"/>
                  </a:cubicBezTo>
                  <a:cubicBezTo>
                    <a:pt x="13" y="44"/>
                    <a:pt x="13"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3" y="51"/>
                    <a:pt x="3" y="47"/>
                  </a:cubicBezTo>
                  <a:cubicBezTo>
                    <a:pt x="4" y="42"/>
                    <a:pt x="5" y="39"/>
                    <a:pt x="6" y="34"/>
                  </a:cubicBezTo>
                  <a:cubicBezTo>
                    <a:pt x="2" y="34"/>
                    <a:pt x="2" y="34"/>
                    <a:pt x="2" y="34"/>
                  </a:cubicBezTo>
                  <a:cubicBezTo>
                    <a:pt x="2" y="25"/>
                    <a:pt x="2" y="25"/>
                    <a:pt x="2" y="25"/>
                  </a:cubicBezTo>
                  <a:cubicBezTo>
                    <a:pt x="7" y="25"/>
                    <a:pt x="7" y="25"/>
                    <a:pt x="7" y="25"/>
                  </a:cubicBezTo>
                  <a:cubicBezTo>
                    <a:pt x="8" y="23"/>
                    <a:pt x="8" y="21"/>
                    <a:pt x="8" y="19"/>
                  </a:cubicBezTo>
                  <a:cubicBezTo>
                    <a:pt x="9" y="17"/>
                    <a:pt x="9" y="15"/>
                    <a:pt x="9" y="13"/>
                  </a:cubicBezTo>
                  <a:cubicBezTo>
                    <a:pt x="10" y="11"/>
                    <a:pt x="10" y="8"/>
                    <a:pt x="11" y="6"/>
                  </a:cubicBezTo>
                  <a:cubicBezTo>
                    <a:pt x="11" y="4"/>
                    <a:pt x="12" y="1"/>
                    <a:pt x="12" y="0"/>
                  </a:cubicBezTo>
                  <a:cubicBezTo>
                    <a:pt x="21" y="1"/>
                    <a:pt x="21" y="1"/>
                    <a:pt x="21" y="1"/>
                  </a:cubicBezTo>
                  <a:cubicBezTo>
                    <a:pt x="16" y="25"/>
                    <a:pt x="16" y="25"/>
                    <a:pt x="16" y="25"/>
                  </a:cubicBezTo>
                  <a:cubicBezTo>
                    <a:pt x="25" y="25"/>
                    <a:pt x="25" y="25"/>
                    <a:pt x="25" y="25"/>
                  </a:cubicBezTo>
                  <a:lnTo>
                    <a:pt x="25"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24"/>
            <p:cNvSpPr>
              <a:spLocks noEditPoints="1"/>
            </p:cNvSpPr>
            <p:nvPr userDrawn="1"/>
          </p:nvSpPr>
          <p:spPr bwMode="auto">
            <a:xfrm>
              <a:off x="3033713" y="1965326"/>
              <a:ext cx="150813"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1"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25"/>
            <p:cNvSpPr>
              <a:spLocks noEditPoints="1"/>
            </p:cNvSpPr>
            <p:nvPr userDrawn="1"/>
          </p:nvSpPr>
          <p:spPr bwMode="auto">
            <a:xfrm>
              <a:off x="3214688" y="1882776"/>
              <a:ext cx="176213" cy="265113"/>
            </a:xfrm>
            <a:custGeom>
              <a:avLst/>
              <a:gdLst>
                <a:gd name="T0" fmla="*/ 23 w 47"/>
                <a:gd name="T1" fmla="*/ 30 h 71"/>
                <a:gd name="T2" fmla="*/ 12 w 47"/>
                <a:gd name="T3" fmla="*/ 37 h 71"/>
                <a:gd name="T4" fmla="*/ 9 w 47"/>
                <a:gd name="T5" fmla="*/ 56 h 71"/>
                <a:gd name="T6" fmla="*/ 16 w 47"/>
                <a:gd name="T7" fmla="*/ 62 h 71"/>
                <a:gd name="T8" fmla="*/ 18 w 47"/>
                <a:gd name="T9" fmla="*/ 62 h 71"/>
                <a:gd name="T10" fmla="*/ 29 w 47"/>
                <a:gd name="T11" fmla="*/ 55 h 71"/>
                <a:gd name="T12" fmla="*/ 30 w 47"/>
                <a:gd name="T13" fmla="*/ 46 h 71"/>
                <a:gd name="T14" fmla="*/ 30 w 47"/>
                <a:gd name="T15" fmla="*/ 45 h 71"/>
                <a:gd name="T16" fmla="*/ 31 w 47"/>
                <a:gd name="T17" fmla="*/ 40 h 71"/>
                <a:gd name="T18" fmla="*/ 32 w 47"/>
                <a:gd name="T19" fmla="*/ 36 h 71"/>
                <a:gd name="T20" fmla="*/ 25 w 47"/>
                <a:gd name="T21" fmla="*/ 30 h 71"/>
                <a:gd name="T22" fmla="*/ 23 w 47"/>
                <a:gd name="T23" fmla="*/ 30 h 71"/>
                <a:gd name="T24" fmla="*/ 25 w 47"/>
                <a:gd name="T25" fmla="*/ 21 h 71"/>
                <a:gd name="T26" fmla="*/ 34 w 47"/>
                <a:gd name="T27" fmla="*/ 24 h 71"/>
                <a:gd name="T28" fmla="*/ 35 w 47"/>
                <a:gd name="T29" fmla="*/ 21 h 71"/>
                <a:gd name="T30" fmla="*/ 36 w 47"/>
                <a:gd name="T31" fmla="*/ 16 h 71"/>
                <a:gd name="T32" fmla="*/ 38 w 47"/>
                <a:gd name="T33" fmla="*/ 0 h 71"/>
                <a:gd name="T34" fmla="*/ 47 w 47"/>
                <a:gd name="T35" fmla="*/ 2 h 71"/>
                <a:gd name="T36" fmla="*/ 41 w 47"/>
                <a:gd name="T37" fmla="*/ 36 h 71"/>
                <a:gd name="T38" fmla="*/ 40 w 47"/>
                <a:gd name="T39" fmla="*/ 44 h 71"/>
                <a:gd name="T40" fmla="*/ 39 w 47"/>
                <a:gd name="T41" fmla="*/ 50 h 71"/>
                <a:gd name="T42" fmla="*/ 38 w 47"/>
                <a:gd name="T43" fmla="*/ 53 h 71"/>
                <a:gd name="T44" fmla="*/ 37 w 47"/>
                <a:gd name="T45" fmla="*/ 61 h 71"/>
                <a:gd name="T46" fmla="*/ 40 w 47"/>
                <a:gd name="T47" fmla="*/ 65 h 71"/>
                <a:gd name="T48" fmla="*/ 34 w 47"/>
                <a:gd name="T49" fmla="*/ 71 h 71"/>
                <a:gd name="T50" fmla="*/ 30 w 47"/>
                <a:gd name="T51" fmla="*/ 67 h 71"/>
                <a:gd name="T52" fmla="*/ 29 w 47"/>
                <a:gd name="T53" fmla="*/ 67 h 71"/>
                <a:gd name="T54" fmla="*/ 18 w 47"/>
                <a:gd name="T55" fmla="*/ 71 h 71"/>
                <a:gd name="T56" fmla="*/ 16 w 47"/>
                <a:gd name="T57" fmla="*/ 71 h 71"/>
                <a:gd name="T58" fmla="*/ 0 w 47"/>
                <a:gd name="T59" fmla="*/ 56 h 71"/>
                <a:gd name="T60" fmla="*/ 4 w 47"/>
                <a:gd name="T61" fmla="*/ 34 h 71"/>
                <a:gd name="T62" fmla="*/ 12 w 47"/>
                <a:gd name="T63" fmla="*/ 25 h 71"/>
                <a:gd name="T64" fmla="*/ 23 w 47"/>
                <a:gd name="T65" fmla="*/ 21 h 71"/>
                <a:gd name="T66" fmla="*/ 25 w 47"/>
                <a:gd name="T67" fmla="*/ 2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 h="71">
                  <a:moveTo>
                    <a:pt x="23" y="30"/>
                  </a:moveTo>
                  <a:cubicBezTo>
                    <a:pt x="19" y="30"/>
                    <a:pt x="14" y="34"/>
                    <a:pt x="12" y="37"/>
                  </a:cubicBezTo>
                  <a:cubicBezTo>
                    <a:pt x="11" y="43"/>
                    <a:pt x="9" y="51"/>
                    <a:pt x="9" y="56"/>
                  </a:cubicBezTo>
                  <a:cubicBezTo>
                    <a:pt x="9" y="59"/>
                    <a:pt x="12" y="62"/>
                    <a:pt x="16" y="62"/>
                  </a:cubicBezTo>
                  <a:cubicBezTo>
                    <a:pt x="18" y="62"/>
                    <a:pt x="18" y="62"/>
                    <a:pt x="18" y="62"/>
                  </a:cubicBezTo>
                  <a:cubicBezTo>
                    <a:pt x="22" y="62"/>
                    <a:pt x="27" y="59"/>
                    <a:pt x="29" y="55"/>
                  </a:cubicBezTo>
                  <a:cubicBezTo>
                    <a:pt x="29" y="52"/>
                    <a:pt x="30" y="49"/>
                    <a:pt x="30" y="46"/>
                  </a:cubicBezTo>
                  <a:cubicBezTo>
                    <a:pt x="30" y="46"/>
                    <a:pt x="30" y="45"/>
                    <a:pt x="30" y="45"/>
                  </a:cubicBezTo>
                  <a:cubicBezTo>
                    <a:pt x="31" y="43"/>
                    <a:pt x="31" y="42"/>
                    <a:pt x="31" y="40"/>
                  </a:cubicBezTo>
                  <a:cubicBezTo>
                    <a:pt x="32" y="36"/>
                    <a:pt x="32" y="36"/>
                    <a:pt x="32" y="36"/>
                  </a:cubicBezTo>
                  <a:cubicBezTo>
                    <a:pt x="32" y="33"/>
                    <a:pt x="29" y="30"/>
                    <a:pt x="25" y="30"/>
                  </a:cubicBezTo>
                  <a:lnTo>
                    <a:pt x="23" y="30"/>
                  </a:lnTo>
                  <a:close/>
                  <a:moveTo>
                    <a:pt x="25" y="21"/>
                  </a:moveTo>
                  <a:cubicBezTo>
                    <a:pt x="29" y="21"/>
                    <a:pt x="32" y="22"/>
                    <a:pt x="34" y="24"/>
                  </a:cubicBezTo>
                  <a:cubicBezTo>
                    <a:pt x="34" y="23"/>
                    <a:pt x="35" y="22"/>
                    <a:pt x="35" y="21"/>
                  </a:cubicBezTo>
                  <a:cubicBezTo>
                    <a:pt x="35" y="20"/>
                    <a:pt x="35" y="18"/>
                    <a:pt x="36" y="16"/>
                  </a:cubicBezTo>
                  <a:cubicBezTo>
                    <a:pt x="37" y="11"/>
                    <a:pt x="38" y="5"/>
                    <a:pt x="38" y="0"/>
                  </a:cubicBezTo>
                  <a:cubicBezTo>
                    <a:pt x="47" y="2"/>
                    <a:pt x="47" y="2"/>
                    <a:pt x="47" y="2"/>
                  </a:cubicBezTo>
                  <a:cubicBezTo>
                    <a:pt x="41" y="36"/>
                    <a:pt x="41" y="36"/>
                    <a:pt x="41" y="36"/>
                  </a:cubicBezTo>
                  <a:cubicBezTo>
                    <a:pt x="41" y="39"/>
                    <a:pt x="40" y="41"/>
                    <a:pt x="40" y="44"/>
                  </a:cubicBezTo>
                  <a:cubicBezTo>
                    <a:pt x="39" y="46"/>
                    <a:pt x="39" y="47"/>
                    <a:pt x="39" y="50"/>
                  </a:cubicBezTo>
                  <a:cubicBezTo>
                    <a:pt x="39" y="51"/>
                    <a:pt x="38" y="52"/>
                    <a:pt x="38" y="53"/>
                  </a:cubicBezTo>
                  <a:cubicBezTo>
                    <a:pt x="38" y="56"/>
                    <a:pt x="37" y="59"/>
                    <a:pt x="37" y="61"/>
                  </a:cubicBezTo>
                  <a:cubicBezTo>
                    <a:pt x="37" y="62"/>
                    <a:pt x="38" y="63"/>
                    <a:pt x="40" y="65"/>
                  </a:cubicBezTo>
                  <a:cubicBezTo>
                    <a:pt x="34" y="71"/>
                    <a:pt x="34" y="71"/>
                    <a:pt x="34" y="71"/>
                  </a:cubicBezTo>
                  <a:cubicBezTo>
                    <a:pt x="32" y="69"/>
                    <a:pt x="31" y="68"/>
                    <a:pt x="30" y="67"/>
                  </a:cubicBezTo>
                  <a:cubicBezTo>
                    <a:pt x="30" y="67"/>
                    <a:pt x="29" y="67"/>
                    <a:pt x="29" y="67"/>
                  </a:cubicBezTo>
                  <a:cubicBezTo>
                    <a:pt x="26" y="69"/>
                    <a:pt x="22" y="71"/>
                    <a:pt x="18" y="71"/>
                  </a:cubicBezTo>
                  <a:cubicBezTo>
                    <a:pt x="16" y="71"/>
                    <a:pt x="16" y="71"/>
                    <a:pt x="16" y="71"/>
                  </a:cubicBezTo>
                  <a:cubicBezTo>
                    <a:pt x="7" y="71"/>
                    <a:pt x="0" y="64"/>
                    <a:pt x="0" y="56"/>
                  </a:cubicBezTo>
                  <a:cubicBezTo>
                    <a:pt x="0" y="50"/>
                    <a:pt x="2" y="40"/>
                    <a:pt x="4" y="34"/>
                  </a:cubicBezTo>
                  <a:cubicBezTo>
                    <a:pt x="5" y="31"/>
                    <a:pt x="8" y="27"/>
                    <a:pt x="12" y="25"/>
                  </a:cubicBezTo>
                  <a:cubicBezTo>
                    <a:pt x="15" y="23"/>
                    <a:pt x="19" y="21"/>
                    <a:pt x="23" y="21"/>
                  </a:cubicBezTo>
                  <a:lnTo>
                    <a:pt x="25" y="2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6"/>
            <p:cNvSpPr>
              <a:spLocks noEditPoints="1"/>
            </p:cNvSpPr>
            <p:nvPr userDrawn="1"/>
          </p:nvSpPr>
          <p:spPr bwMode="auto">
            <a:xfrm>
              <a:off x="3416300" y="1960563"/>
              <a:ext cx="161925" cy="192088"/>
            </a:xfrm>
            <a:custGeom>
              <a:avLst/>
              <a:gdLst>
                <a:gd name="T0" fmla="*/ 23 w 43"/>
                <a:gd name="T1" fmla="*/ 9 h 51"/>
                <a:gd name="T2" fmla="*/ 12 w 43"/>
                <a:gd name="T3" fmla="*/ 17 h 51"/>
                <a:gd name="T4" fmla="*/ 9 w 43"/>
                <a:gd name="T5" fmla="*/ 35 h 51"/>
                <a:gd name="T6" fmla="*/ 15 w 43"/>
                <a:gd name="T7" fmla="*/ 41 h 51"/>
                <a:gd name="T8" fmla="*/ 18 w 43"/>
                <a:gd name="T9" fmla="*/ 41 h 51"/>
                <a:gd name="T10" fmla="*/ 28 w 43"/>
                <a:gd name="T11" fmla="*/ 35 h 51"/>
                <a:gd name="T12" fmla="*/ 32 w 43"/>
                <a:gd name="T13" fmla="*/ 14 h 51"/>
                <a:gd name="T14" fmla="*/ 25 w 43"/>
                <a:gd name="T15" fmla="*/ 9 h 51"/>
                <a:gd name="T16" fmla="*/ 23 w 43"/>
                <a:gd name="T17" fmla="*/ 9 h 51"/>
                <a:gd name="T18" fmla="*/ 15 w 43"/>
                <a:gd name="T19" fmla="*/ 50 h 51"/>
                <a:gd name="T20" fmla="*/ 0 w 43"/>
                <a:gd name="T21" fmla="*/ 35 h 51"/>
                <a:gd name="T22" fmla="*/ 3 w 43"/>
                <a:gd name="T23" fmla="*/ 13 h 51"/>
                <a:gd name="T24" fmla="*/ 11 w 43"/>
                <a:gd name="T25" fmla="*/ 4 h 51"/>
                <a:gd name="T26" fmla="*/ 11 w 43"/>
                <a:gd name="T27" fmla="*/ 4 h 51"/>
                <a:gd name="T28" fmla="*/ 23 w 43"/>
                <a:gd name="T29" fmla="*/ 0 h 51"/>
                <a:gd name="T30" fmla="*/ 25 w 43"/>
                <a:gd name="T31" fmla="*/ 0 h 51"/>
                <a:gd name="T32" fmla="*/ 33 w 43"/>
                <a:gd name="T33" fmla="*/ 3 h 51"/>
                <a:gd name="T34" fmla="*/ 34 w 43"/>
                <a:gd name="T35" fmla="*/ 2 h 51"/>
                <a:gd name="T36" fmla="*/ 34 w 43"/>
                <a:gd name="T37" fmla="*/ 1 h 51"/>
                <a:gd name="T38" fmla="*/ 43 w 43"/>
                <a:gd name="T39" fmla="*/ 2 h 51"/>
                <a:gd name="T40" fmla="*/ 36 w 43"/>
                <a:gd name="T41" fmla="*/ 40 h 51"/>
                <a:gd name="T42" fmla="*/ 40 w 43"/>
                <a:gd name="T43" fmla="*/ 44 h 51"/>
                <a:gd name="T44" fmla="*/ 34 w 43"/>
                <a:gd name="T45" fmla="*/ 51 h 51"/>
                <a:gd name="T46" fmla="*/ 29 w 43"/>
                <a:gd name="T47" fmla="*/ 46 h 51"/>
                <a:gd name="T48" fmla="*/ 18 w 43"/>
                <a:gd name="T49" fmla="*/ 50 h 51"/>
                <a:gd name="T50" fmla="*/ 15 w 43"/>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 h="51">
                  <a:moveTo>
                    <a:pt x="23" y="9"/>
                  </a:moveTo>
                  <a:cubicBezTo>
                    <a:pt x="18" y="9"/>
                    <a:pt x="13" y="13"/>
                    <a:pt x="12" y="17"/>
                  </a:cubicBezTo>
                  <a:cubicBezTo>
                    <a:pt x="10" y="22"/>
                    <a:pt x="8" y="30"/>
                    <a:pt x="9" y="35"/>
                  </a:cubicBezTo>
                  <a:cubicBezTo>
                    <a:pt x="9" y="39"/>
                    <a:pt x="12" y="41"/>
                    <a:pt x="15" y="41"/>
                  </a:cubicBezTo>
                  <a:cubicBezTo>
                    <a:pt x="18" y="41"/>
                    <a:pt x="18" y="41"/>
                    <a:pt x="18" y="41"/>
                  </a:cubicBezTo>
                  <a:cubicBezTo>
                    <a:pt x="22" y="41"/>
                    <a:pt x="26" y="38"/>
                    <a:pt x="28" y="35"/>
                  </a:cubicBezTo>
                  <a:cubicBezTo>
                    <a:pt x="29" y="28"/>
                    <a:pt x="30" y="21"/>
                    <a:pt x="32" y="14"/>
                  </a:cubicBezTo>
                  <a:cubicBezTo>
                    <a:pt x="31" y="12"/>
                    <a:pt x="28" y="9"/>
                    <a:pt x="25" y="9"/>
                  </a:cubicBezTo>
                  <a:lnTo>
                    <a:pt x="23" y="9"/>
                  </a:lnTo>
                  <a:close/>
                  <a:moveTo>
                    <a:pt x="15" y="50"/>
                  </a:moveTo>
                  <a:cubicBezTo>
                    <a:pt x="7" y="50"/>
                    <a:pt x="0" y="44"/>
                    <a:pt x="0" y="35"/>
                  </a:cubicBezTo>
                  <a:cubicBezTo>
                    <a:pt x="0" y="30"/>
                    <a:pt x="1" y="20"/>
                    <a:pt x="3" y="13"/>
                  </a:cubicBezTo>
                  <a:cubicBezTo>
                    <a:pt x="5" y="10"/>
                    <a:pt x="7" y="7"/>
                    <a:pt x="11" y="4"/>
                  </a:cubicBezTo>
                  <a:cubicBezTo>
                    <a:pt x="11" y="4"/>
                    <a:pt x="11" y="4"/>
                    <a:pt x="11" y="4"/>
                  </a:cubicBezTo>
                  <a:cubicBezTo>
                    <a:pt x="15" y="2"/>
                    <a:pt x="19" y="0"/>
                    <a:pt x="23" y="0"/>
                  </a:cubicBezTo>
                  <a:cubicBezTo>
                    <a:pt x="25" y="0"/>
                    <a:pt x="25" y="0"/>
                    <a:pt x="25" y="0"/>
                  </a:cubicBezTo>
                  <a:cubicBezTo>
                    <a:pt x="28" y="0"/>
                    <a:pt x="31" y="2"/>
                    <a:pt x="33" y="3"/>
                  </a:cubicBezTo>
                  <a:cubicBezTo>
                    <a:pt x="33" y="3"/>
                    <a:pt x="33" y="3"/>
                    <a:pt x="34" y="2"/>
                  </a:cubicBezTo>
                  <a:cubicBezTo>
                    <a:pt x="34" y="2"/>
                    <a:pt x="34" y="1"/>
                    <a:pt x="34" y="1"/>
                  </a:cubicBezTo>
                  <a:cubicBezTo>
                    <a:pt x="43" y="2"/>
                    <a:pt x="43" y="2"/>
                    <a:pt x="43" y="2"/>
                  </a:cubicBezTo>
                  <a:cubicBezTo>
                    <a:pt x="36" y="40"/>
                    <a:pt x="36" y="40"/>
                    <a:pt x="36" y="40"/>
                  </a:cubicBezTo>
                  <a:cubicBezTo>
                    <a:pt x="37" y="41"/>
                    <a:pt x="38" y="42"/>
                    <a:pt x="40" y="44"/>
                  </a:cubicBezTo>
                  <a:cubicBezTo>
                    <a:pt x="34" y="51"/>
                    <a:pt x="34" y="51"/>
                    <a:pt x="34" y="51"/>
                  </a:cubicBezTo>
                  <a:cubicBezTo>
                    <a:pt x="32" y="49"/>
                    <a:pt x="30" y="48"/>
                    <a:pt x="29" y="46"/>
                  </a:cubicBezTo>
                  <a:cubicBezTo>
                    <a:pt x="25" y="49"/>
                    <a:pt x="21" y="50"/>
                    <a:pt x="18" y="50"/>
                  </a:cubicBezTo>
                  <a:lnTo>
                    <a:pt x="15"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27"/>
            <p:cNvSpPr>
              <a:spLocks/>
            </p:cNvSpPr>
            <p:nvPr userDrawn="1"/>
          </p:nvSpPr>
          <p:spPr bwMode="auto">
            <a:xfrm>
              <a:off x="3603625" y="1960563"/>
              <a:ext cx="153988" cy="269875"/>
            </a:xfrm>
            <a:custGeom>
              <a:avLst/>
              <a:gdLst>
                <a:gd name="T0" fmla="*/ 16 w 41"/>
                <a:gd name="T1" fmla="*/ 50 h 72"/>
                <a:gd name="T2" fmla="*/ 4 w 41"/>
                <a:gd name="T3" fmla="*/ 44 h 72"/>
                <a:gd name="T4" fmla="*/ 1 w 41"/>
                <a:gd name="T5" fmla="*/ 33 h 72"/>
                <a:gd name="T6" fmla="*/ 4 w 41"/>
                <a:gd name="T7" fmla="*/ 16 h 72"/>
                <a:gd name="T8" fmla="*/ 7 w 41"/>
                <a:gd name="T9" fmla="*/ 0 h 72"/>
                <a:gd name="T10" fmla="*/ 16 w 41"/>
                <a:gd name="T11" fmla="*/ 1 h 72"/>
                <a:gd name="T12" fmla="*/ 10 w 41"/>
                <a:gd name="T13" fmla="*/ 35 h 72"/>
                <a:gd name="T14" fmla="*/ 11 w 41"/>
                <a:gd name="T15" fmla="*/ 39 h 72"/>
                <a:gd name="T16" fmla="*/ 16 w 41"/>
                <a:gd name="T17" fmla="*/ 41 h 72"/>
                <a:gd name="T18" fmla="*/ 17 w 41"/>
                <a:gd name="T19" fmla="*/ 41 h 72"/>
                <a:gd name="T20" fmla="*/ 26 w 41"/>
                <a:gd name="T21" fmla="*/ 34 h 72"/>
                <a:gd name="T22" fmla="*/ 26 w 41"/>
                <a:gd name="T23" fmla="*/ 34 h 72"/>
                <a:gd name="T24" fmla="*/ 28 w 41"/>
                <a:gd name="T25" fmla="*/ 23 h 72"/>
                <a:gd name="T26" fmla="*/ 32 w 41"/>
                <a:gd name="T27" fmla="*/ 0 h 72"/>
                <a:gd name="T28" fmla="*/ 41 w 41"/>
                <a:gd name="T29" fmla="*/ 1 h 72"/>
                <a:gd name="T30" fmla="*/ 31 w 41"/>
                <a:gd name="T31" fmla="*/ 59 h 72"/>
                <a:gd name="T32" fmla="*/ 25 w 41"/>
                <a:gd name="T33" fmla="*/ 68 h 72"/>
                <a:gd name="T34" fmla="*/ 19 w 41"/>
                <a:gd name="T35" fmla="*/ 72 h 72"/>
                <a:gd name="T36" fmla="*/ 13 w 41"/>
                <a:gd name="T37" fmla="*/ 67 h 72"/>
                <a:gd name="T38" fmla="*/ 20 w 41"/>
                <a:gd name="T39" fmla="*/ 61 h 72"/>
                <a:gd name="T40" fmla="*/ 22 w 41"/>
                <a:gd name="T41" fmla="*/ 57 h 72"/>
                <a:gd name="T42" fmla="*/ 24 w 41"/>
                <a:gd name="T43" fmla="*/ 48 h 72"/>
                <a:gd name="T44" fmla="*/ 17 w 41"/>
                <a:gd name="T45" fmla="*/ 50 h 72"/>
                <a:gd name="T46" fmla="*/ 16 w 41"/>
                <a:gd name="T47"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72">
                  <a:moveTo>
                    <a:pt x="16" y="50"/>
                  </a:moveTo>
                  <a:cubicBezTo>
                    <a:pt x="12" y="50"/>
                    <a:pt x="7" y="48"/>
                    <a:pt x="4" y="44"/>
                  </a:cubicBezTo>
                  <a:cubicBezTo>
                    <a:pt x="1" y="42"/>
                    <a:pt x="0" y="37"/>
                    <a:pt x="1" y="33"/>
                  </a:cubicBezTo>
                  <a:cubicBezTo>
                    <a:pt x="2" y="28"/>
                    <a:pt x="3" y="22"/>
                    <a:pt x="4" y="16"/>
                  </a:cubicBezTo>
                  <a:cubicBezTo>
                    <a:pt x="5" y="11"/>
                    <a:pt x="6" y="5"/>
                    <a:pt x="7" y="0"/>
                  </a:cubicBezTo>
                  <a:cubicBezTo>
                    <a:pt x="16" y="1"/>
                    <a:pt x="16" y="1"/>
                    <a:pt x="16" y="1"/>
                  </a:cubicBezTo>
                  <a:cubicBezTo>
                    <a:pt x="10" y="35"/>
                    <a:pt x="10" y="35"/>
                    <a:pt x="10" y="35"/>
                  </a:cubicBezTo>
                  <a:cubicBezTo>
                    <a:pt x="10" y="36"/>
                    <a:pt x="10" y="38"/>
                    <a:pt x="11" y="39"/>
                  </a:cubicBezTo>
                  <a:cubicBezTo>
                    <a:pt x="12" y="40"/>
                    <a:pt x="14" y="41"/>
                    <a:pt x="16" y="41"/>
                  </a:cubicBezTo>
                  <a:cubicBezTo>
                    <a:pt x="17" y="41"/>
                    <a:pt x="17" y="41"/>
                    <a:pt x="17" y="41"/>
                  </a:cubicBezTo>
                  <a:cubicBezTo>
                    <a:pt x="20" y="41"/>
                    <a:pt x="25" y="38"/>
                    <a:pt x="26" y="34"/>
                  </a:cubicBezTo>
                  <a:cubicBezTo>
                    <a:pt x="26" y="34"/>
                    <a:pt x="26" y="34"/>
                    <a:pt x="26" y="34"/>
                  </a:cubicBezTo>
                  <a:cubicBezTo>
                    <a:pt x="27" y="31"/>
                    <a:pt x="28" y="27"/>
                    <a:pt x="28" y="23"/>
                  </a:cubicBezTo>
                  <a:cubicBezTo>
                    <a:pt x="29" y="16"/>
                    <a:pt x="31" y="7"/>
                    <a:pt x="32" y="0"/>
                  </a:cubicBezTo>
                  <a:cubicBezTo>
                    <a:pt x="41" y="1"/>
                    <a:pt x="41" y="1"/>
                    <a:pt x="41" y="1"/>
                  </a:cubicBezTo>
                  <a:cubicBezTo>
                    <a:pt x="31" y="59"/>
                    <a:pt x="31" y="59"/>
                    <a:pt x="31" y="59"/>
                  </a:cubicBezTo>
                  <a:cubicBezTo>
                    <a:pt x="30" y="63"/>
                    <a:pt x="27" y="66"/>
                    <a:pt x="25" y="68"/>
                  </a:cubicBezTo>
                  <a:cubicBezTo>
                    <a:pt x="23" y="71"/>
                    <a:pt x="19" y="72"/>
                    <a:pt x="19" y="72"/>
                  </a:cubicBezTo>
                  <a:cubicBezTo>
                    <a:pt x="13" y="67"/>
                    <a:pt x="13" y="67"/>
                    <a:pt x="13" y="67"/>
                  </a:cubicBezTo>
                  <a:cubicBezTo>
                    <a:pt x="13" y="67"/>
                    <a:pt x="18" y="63"/>
                    <a:pt x="20" y="61"/>
                  </a:cubicBezTo>
                  <a:cubicBezTo>
                    <a:pt x="21" y="60"/>
                    <a:pt x="22" y="59"/>
                    <a:pt x="22" y="57"/>
                  </a:cubicBezTo>
                  <a:cubicBezTo>
                    <a:pt x="23" y="54"/>
                    <a:pt x="23" y="52"/>
                    <a:pt x="24" y="48"/>
                  </a:cubicBezTo>
                  <a:cubicBezTo>
                    <a:pt x="22" y="49"/>
                    <a:pt x="19" y="50"/>
                    <a:pt x="17"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28"/>
            <p:cNvSpPr>
              <a:spLocks/>
            </p:cNvSpPr>
            <p:nvPr userDrawn="1"/>
          </p:nvSpPr>
          <p:spPr bwMode="auto">
            <a:xfrm>
              <a:off x="3773488" y="1852613"/>
              <a:ext cx="44450" cy="66675"/>
            </a:xfrm>
            <a:custGeom>
              <a:avLst/>
              <a:gdLst>
                <a:gd name="T0" fmla="*/ 0 w 12"/>
                <a:gd name="T1" fmla="*/ 17 h 18"/>
                <a:gd name="T2" fmla="*/ 3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3"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9"/>
            <p:cNvSpPr>
              <a:spLocks/>
            </p:cNvSpPr>
            <p:nvPr userDrawn="1"/>
          </p:nvSpPr>
          <p:spPr bwMode="auto">
            <a:xfrm>
              <a:off x="3825875" y="1965326"/>
              <a:ext cx="127000" cy="179388"/>
            </a:xfrm>
            <a:custGeom>
              <a:avLst/>
              <a:gdLst>
                <a:gd name="T0" fmla="*/ 4 w 34"/>
                <a:gd name="T1" fmla="*/ 44 h 48"/>
                <a:gd name="T2" fmla="*/ 0 w 34"/>
                <a:gd name="T3" fmla="*/ 34 h 48"/>
                <a:gd name="T4" fmla="*/ 9 w 34"/>
                <a:gd name="T5" fmla="*/ 34 h 48"/>
                <a:gd name="T6" fmla="*/ 14 w 34"/>
                <a:gd name="T7" fmla="*/ 39 h 48"/>
                <a:gd name="T8" fmla="*/ 21 w 34"/>
                <a:gd name="T9" fmla="*/ 37 h 48"/>
                <a:gd name="T10" fmla="*/ 22 w 34"/>
                <a:gd name="T11" fmla="*/ 32 h 48"/>
                <a:gd name="T12" fmla="*/ 16 w 34"/>
                <a:gd name="T13" fmla="*/ 27 h 48"/>
                <a:gd name="T14" fmla="*/ 8 w 34"/>
                <a:gd name="T15" fmla="*/ 19 h 48"/>
                <a:gd name="T16" fmla="*/ 6 w 34"/>
                <a:gd name="T17" fmla="*/ 14 h 48"/>
                <a:gd name="T18" fmla="*/ 11 w 34"/>
                <a:gd name="T19" fmla="*/ 4 h 48"/>
                <a:gd name="T20" fmla="*/ 22 w 34"/>
                <a:gd name="T21" fmla="*/ 0 h 48"/>
                <a:gd name="T22" fmla="*/ 34 w 34"/>
                <a:gd name="T23" fmla="*/ 14 h 48"/>
                <a:gd name="T24" fmla="*/ 26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30 w 34"/>
                <a:gd name="T39" fmla="*/ 27 h 48"/>
                <a:gd name="T40" fmla="*/ 31 w 34"/>
                <a:gd name="T41" fmla="*/ 33 h 48"/>
                <a:gd name="T42" fmla="*/ 28 w 34"/>
                <a:gd name="T43" fmla="*/ 43 h 48"/>
                <a:gd name="T44" fmla="*/ 14 w 34"/>
                <a:gd name="T45" fmla="*/ 48 h 48"/>
                <a:gd name="T46" fmla="*/ 4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4" y="44"/>
                  </a:moveTo>
                  <a:cubicBezTo>
                    <a:pt x="1" y="41"/>
                    <a:pt x="0" y="35"/>
                    <a:pt x="0" y="34"/>
                  </a:cubicBezTo>
                  <a:cubicBezTo>
                    <a:pt x="9" y="34"/>
                    <a:pt x="9" y="34"/>
                    <a:pt x="9" y="34"/>
                  </a:cubicBezTo>
                  <a:cubicBezTo>
                    <a:pt x="9" y="35"/>
                    <a:pt x="10" y="39"/>
                    <a:pt x="14" y="39"/>
                  </a:cubicBezTo>
                  <a:cubicBezTo>
                    <a:pt x="17" y="39"/>
                    <a:pt x="19" y="38"/>
                    <a:pt x="21" y="37"/>
                  </a:cubicBezTo>
                  <a:cubicBezTo>
                    <a:pt x="22" y="35"/>
                    <a:pt x="23" y="33"/>
                    <a:pt x="22" y="32"/>
                  </a:cubicBezTo>
                  <a:cubicBezTo>
                    <a:pt x="21" y="31"/>
                    <a:pt x="18" y="28"/>
                    <a:pt x="16" y="27"/>
                  </a:cubicBezTo>
                  <a:cubicBezTo>
                    <a:pt x="11" y="23"/>
                    <a:pt x="9" y="20"/>
                    <a:pt x="8" y="19"/>
                  </a:cubicBezTo>
                  <a:cubicBezTo>
                    <a:pt x="7" y="17"/>
                    <a:pt x="6" y="16"/>
                    <a:pt x="6" y="14"/>
                  </a:cubicBezTo>
                  <a:cubicBezTo>
                    <a:pt x="6" y="10"/>
                    <a:pt x="9" y="6"/>
                    <a:pt x="11" y="4"/>
                  </a:cubicBezTo>
                  <a:cubicBezTo>
                    <a:pt x="15" y="1"/>
                    <a:pt x="18" y="0"/>
                    <a:pt x="22" y="0"/>
                  </a:cubicBezTo>
                  <a:cubicBezTo>
                    <a:pt x="29" y="0"/>
                    <a:pt x="34" y="6"/>
                    <a:pt x="34" y="14"/>
                  </a:cubicBezTo>
                  <a:cubicBezTo>
                    <a:pt x="26" y="14"/>
                    <a:pt x="26" y="14"/>
                    <a:pt x="26" y="14"/>
                  </a:cubicBezTo>
                  <a:cubicBezTo>
                    <a:pt x="26" y="11"/>
                    <a:pt x="24" y="9"/>
                    <a:pt x="22" y="9"/>
                  </a:cubicBezTo>
                  <a:cubicBezTo>
                    <a:pt x="20" y="9"/>
                    <a:pt x="18" y="9"/>
                    <a:pt x="17" y="11"/>
                  </a:cubicBezTo>
                  <a:cubicBezTo>
                    <a:pt x="16" y="11"/>
                    <a:pt x="15" y="13"/>
                    <a:pt x="15" y="14"/>
                  </a:cubicBezTo>
                  <a:cubicBezTo>
                    <a:pt x="15" y="14"/>
                    <a:pt x="15" y="14"/>
                    <a:pt x="15" y="14"/>
                  </a:cubicBezTo>
                  <a:cubicBezTo>
                    <a:pt x="16" y="15"/>
                    <a:pt x="17" y="16"/>
                    <a:pt x="18" y="17"/>
                  </a:cubicBezTo>
                  <a:cubicBezTo>
                    <a:pt x="18" y="17"/>
                    <a:pt x="19" y="17"/>
                    <a:pt x="20" y="19"/>
                  </a:cubicBezTo>
                  <a:cubicBezTo>
                    <a:pt x="26" y="23"/>
                    <a:pt x="29" y="25"/>
                    <a:pt x="30" y="27"/>
                  </a:cubicBezTo>
                  <a:cubicBezTo>
                    <a:pt x="31" y="28"/>
                    <a:pt x="31" y="31"/>
                    <a:pt x="31" y="33"/>
                  </a:cubicBezTo>
                  <a:cubicBezTo>
                    <a:pt x="31" y="36"/>
                    <a:pt x="30" y="40"/>
                    <a:pt x="28" y="43"/>
                  </a:cubicBezTo>
                  <a:cubicBezTo>
                    <a:pt x="24" y="46"/>
                    <a:pt x="19" y="48"/>
                    <a:pt x="14" y="48"/>
                  </a:cubicBezTo>
                  <a:cubicBezTo>
                    <a:pt x="9" y="48"/>
                    <a:pt x="6" y="46"/>
                    <a:pt x="4"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0"/>
            <p:cNvSpPr>
              <a:spLocks/>
            </p:cNvSpPr>
            <p:nvPr userDrawn="1"/>
          </p:nvSpPr>
          <p:spPr bwMode="auto">
            <a:xfrm>
              <a:off x="4068763"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3" y="39"/>
                    <a:pt x="13" y="42"/>
                  </a:cubicBezTo>
                  <a:cubicBezTo>
                    <a:pt x="12" y="44"/>
                    <a:pt x="12" y="46"/>
                    <a:pt x="12" y="48"/>
                  </a:cubicBezTo>
                  <a:cubicBezTo>
                    <a:pt x="12" y="49"/>
                    <a:pt x="11" y="50"/>
                    <a:pt x="11" y="51"/>
                  </a:cubicBezTo>
                  <a:cubicBezTo>
                    <a:pt x="11"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2" y="34"/>
                    <a:pt x="2" y="34"/>
                    <a:pt x="2" y="34"/>
                  </a:cubicBezTo>
                  <a:cubicBezTo>
                    <a:pt x="2" y="25"/>
                    <a:pt x="2" y="25"/>
                    <a:pt x="2" y="25"/>
                  </a:cubicBezTo>
                  <a:cubicBezTo>
                    <a:pt x="7" y="25"/>
                    <a:pt x="7" y="25"/>
                    <a:pt x="7" y="25"/>
                  </a:cubicBezTo>
                  <a:cubicBezTo>
                    <a:pt x="7" y="23"/>
                    <a:pt x="7" y="21"/>
                    <a:pt x="8" y="19"/>
                  </a:cubicBezTo>
                  <a:cubicBezTo>
                    <a:pt x="8" y="17"/>
                    <a:pt x="8" y="15"/>
                    <a:pt x="9"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1"/>
            <p:cNvSpPr>
              <a:spLocks noEditPoints="1"/>
            </p:cNvSpPr>
            <p:nvPr userDrawn="1"/>
          </p:nvSpPr>
          <p:spPr bwMode="auto">
            <a:xfrm>
              <a:off x="4162425" y="1960563"/>
              <a:ext cx="165100" cy="192088"/>
            </a:xfrm>
            <a:custGeom>
              <a:avLst/>
              <a:gdLst>
                <a:gd name="T0" fmla="*/ 23 w 44"/>
                <a:gd name="T1" fmla="*/ 9 h 51"/>
                <a:gd name="T2" fmla="*/ 13 w 44"/>
                <a:gd name="T3" fmla="*/ 17 h 51"/>
                <a:gd name="T4" fmla="*/ 9 w 44"/>
                <a:gd name="T5" fmla="*/ 35 h 51"/>
                <a:gd name="T6" fmla="*/ 16 w 44"/>
                <a:gd name="T7" fmla="*/ 41 h 51"/>
                <a:gd name="T8" fmla="*/ 18 w 44"/>
                <a:gd name="T9" fmla="*/ 41 h 51"/>
                <a:gd name="T10" fmla="*/ 29 w 44"/>
                <a:gd name="T11" fmla="*/ 35 h 51"/>
                <a:gd name="T12" fmla="*/ 32 w 44"/>
                <a:gd name="T13" fmla="*/ 14 h 51"/>
                <a:gd name="T14" fmla="*/ 25 w 44"/>
                <a:gd name="T15" fmla="*/ 9 h 51"/>
                <a:gd name="T16" fmla="*/ 23 w 44"/>
                <a:gd name="T17" fmla="*/ 9 h 51"/>
                <a:gd name="T18" fmla="*/ 16 w 44"/>
                <a:gd name="T19" fmla="*/ 50 h 51"/>
                <a:gd name="T20" fmla="*/ 0 w 44"/>
                <a:gd name="T21" fmla="*/ 35 h 51"/>
                <a:gd name="T22" fmla="*/ 4 w 44"/>
                <a:gd name="T23" fmla="*/ 13 h 51"/>
                <a:gd name="T24" fmla="*/ 12 w 44"/>
                <a:gd name="T25" fmla="*/ 4 h 51"/>
                <a:gd name="T26" fmla="*/ 12 w 44"/>
                <a:gd name="T27" fmla="*/ 4 h 51"/>
                <a:gd name="T28" fmla="*/ 23 w 44"/>
                <a:gd name="T29" fmla="*/ 0 h 51"/>
                <a:gd name="T30" fmla="*/ 25 w 44"/>
                <a:gd name="T31" fmla="*/ 0 h 51"/>
                <a:gd name="T32" fmla="*/ 34 w 44"/>
                <a:gd name="T33" fmla="*/ 3 h 51"/>
                <a:gd name="T34" fmla="*/ 34 w 44"/>
                <a:gd name="T35" fmla="*/ 2 h 51"/>
                <a:gd name="T36" fmla="*/ 34 w 44"/>
                <a:gd name="T37" fmla="*/ 1 h 51"/>
                <a:gd name="T38" fmla="*/ 44 w 44"/>
                <a:gd name="T39" fmla="*/ 2 h 51"/>
                <a:gd name="T40" fmla="*/ 37 w 44"/>
                <a:gd name="T41" fmla="*/ 40 h 51"/>
                <a:gd name="T42" fmla="*/ 40 w 44"/>
                <a:gd name="T43" fmla="*/ 44 h 51"/>
                <a:gd name="T44" fmla="*/ 34 w 44"/>
                <a:gd name="T45" fmla="*/ 51 h 51"/>
                <a:gd name="T46" fmla="*/ 30 w 44"/>
                <a:gd name="T47" fmla="*/ 46 h 51"/>
                <a:gd name="T48" fmla="*/ 18 w 44"/>
                <a:gd name="T49" fmla="*/ 50 h 51"/>
                <a:gd name="T50" fmla="*/ 16 w 44"/>
                <a:gd name="T51" fmla="*/ 5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1">
                  <a:moveTo>
                    <a:pt x="23" y="9"/>
                  </a:moveTo>
                  <a:cubicBezTo>
                    <a:pt x="19" y="9"/>
                    <a:pt x="14" y="13"/>
                    <a:pt x="13" y="17"/>
                  </a:cubicBezTo>
                  <a:cubicBezTo>
                    <a:pt x="11" y="22"/>
                    <a:pt x="9" y="30"/>
                    <a:pt x="9" y="35"/>
                  </a:cubicBezTo>
                  <a:cubicBezTo>
                    <a:pt x="9" y="39"/>
                    <a:pt x="13" y="41"/>
                    <a:pt x="16" y="41"/>
                  </a:cubicBezTo>
                  <a:cubicBezTo>
                    <a:pt x="18" y="41"/>
                    <a:pt x="18" y="41"/>
                    <a:pt x="18" y="41"/>
                  </a:cubicBezTo>
                  <a:cubicBezTo>
                    <a:pt x="23" y="41"/>
                    <a:pt x="27" y="38"/>
                    <a:pt x="29" y="35"/>
                  </a:cubicBezTo>
                  <a:cubicBezTo>
                    <a:pt x="30" y="28"/>
                    <a:pt x="31" y="21"/>
                    <a:pt x="32" y="14"/>
                  </a:cubicBezTo>
                  <a:cubicBezTo>
                    <a:pt x="31" y="12"/>
                    <a:pt x="29" y="9"/>
                    <a:pt x="25" y="9"/>
                  </a:cubicBezTo>
                  <a:lnTo>
                    <a:pt x="23" y="9"/>
                  </a:lnTo>
                  <a:close/>
                  <a:moveTo>
                    <a:pt x="16" y="50"/>
                  </a:moveTo>
                  <a:cubicBezTo>
                    <a:pt x="7" y="50"/>
                    <a:pt x="0" y="44"/>
                    <a:pt x="0" y="35"/>
                  </a:cubicBezTo>
                  <a:cubicBezTo>
                    <a:pt x="0" y="30"/>
                    <a:pt x="2" y="20"/>
                    <a:pt x="4" y="13"/>
                  </a:cubicBezTo>
                  <a:cubicBezTo>
                    <a:pt x="5" y="10"/>
                    <a:pt x="8" y="7"/>
                    <a:pt x="12" y="4"/>
                  </a:cubicBezTo>
                  <a:cubicBezTo>
                    <a:pt x="12" y="4"/>
                    <a:pt x="12" y="4"/>
                    <a:pt x="12" y="4"/>
                  </a:cubicBezTo>
                  <a:cubicBezTo>
                    <a:pt x="15" y="2"/>
                    <a:pt x="19" y="0"/>
                    <a:pt x="23" y="0"/>
                  </a:cubicBezTo>
                  <a:cubicBezTo>
                    <a:pt x="25" y="0"/>
                    <a:pt x="25" y="0"/>
                    <a:pt x="25" y="0"/>
                  </a:cubicBezTo>
                  <a:cubicBezTo>
                    <a:pt x="29" y="0"/>
                    <a:pt x="32" y="2"/>
                    <a:pt x="34" y="3"/>
                  </a:cubicBezTo>
                  <a:cubicBezTo>
                    <a:pt x="34" y="3"/>
                    <a:pt x="34" y="3"/>
                    <a:pt x="34" y="2"/>
                  </a:cubicBezTo>
                  <a:cubicBezTo>
                    <a:pt x="34" y="2"/>
                    <a:pt x="34" y="1"/>
                    <a:pt x="34" y="1"/>
                  </a:cubicBezTo>
                  <a:cubicBezTo>
                    <a:pt x="44" y="2"/>
                    <a:pt x="44" y="2"/>
                    <a:pt x="44" y="2"/>
                  </a:cubicBezTo>
                  <a:cubicBezTo>
                    <a:pt x="37" y="40"/>
                    <a:pt x="37" y="40"/>
                    <a:pt x="37" y="40"/>
                  </a:cubicBezTo>
                  <a:cubicBezTo>
                    <a:pt x="37" y="41"/>
                    <a:pt x="39" y="42"/>
                    <a:pt x="40" y="44"/>
                  </a:cubicBezTo>
                  <a:cubicBezTo>
                    <a:pt x="34" y="51"/>
                    <a:pt x="34" y="51"/>
                    <a:pt x="34" y="51"/>
                  </a:cubicBezTo>
                  <a:cubicBezTo>
                    <a:pt x="33" y="49"/>
                    <a:pt x="31" y="48"/>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32"/>
            <p:cNvSpPr>
              <a:spLocks/>
            </p:cNvSpPr>
            <p:nvPr userDrawn="1"/>
          </p:nvSpPr>
          <p:spPr bwMode="auto">
            <a:xfrm>
              <a:off x="4354513" y="1885951"/>
              <a:ext cx="74613" cy="269875"/>
            </a:xfrm>
            <a:custGeom>
              <a:avLst/>
              <a:gdLst>
                <a:gd name="T0" fmla="*/ 6 w 20"/>
                <a:gd name="T1" fmla="*/ 72 h 72"/>
                <a:gd name="T2" fmla="*/ 0 w 20"/>
                <a:gd name="T3" fmla="*/ 61 h 72"/>
                <a:gd name="T4" fmla="*/ 2 w 20"/>
                <a:gd name="T5" fmla="*/ 50 h 72"/>
                <a:gd name="T6" fmla="*/ 5 w 20"/>
                <a:gd name="T7" fmla="*/ 31 h 72"/>
                <a:gd name="T8" fmla="*/ 11 w 20"/>
                <a:gd name="T9" fmla="*/ 0 h 72"/>
                <a:gd name="T10" fmla="*/ 20 w 20"/>
                <a:gd name="T11" fmla="*/ 1 h 72"/>
                <a:gd name="T12" fmla="*/ 9 w 20"/>
                <a:gd name="T13" fmla="*/ 63 h 72"/>
                <a:gd name="T14" fmla="*/ 13 w 20"/>
                <a:gd name="T15" fmla="*/ 66 h 72"/>
                <a:gd name="T16" fmla="*/ 6 w 20"/>
                <a:gd name="T1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72">
                  <a:moveTo>
                    <a:pt x="6" y="72"/>
                  </a:moveTo>
                  <a:cubicBezTo>
                    <a:pt x="3" y="69"/>
                    <a:pt x="0" y="65"/>
                    <a:pt x="0" y="61"/>
                  </a:cubicBezTo>
                  <a:cubicBezTo>
                    <a:pt x="1" y="58"/>
                    <a:pt x="2" y="54"/>
                    <a:pt x="2" y="50"/>
                  </a:cubicBezTo>
                  <a:cubicBezTo>
                    <a:pt x="3" y="44"/>
                    <a:pt x="4" y="37"/>
                    <a:pt x="5" y="31"/>
                  </a:cubicBezTo>
                  <a:cubicBezTo>
                    <a:pt x="7" y="21"/>
                    <a:pt x="9" y="9"/>
                    <a:pt x="11" y="0"/>
                  </a:cubicBezTo>
                  <a:cubicBezTo>
                    <a:pt x="20" y="1"/>
                    <a:pt x="20" y="1"/>
                    <a:pt x="20" y="1"/>
                  </a:cubicBezTo>
                  <a:cubicBezTo>
                    <a:pt x="9" y="63"/>
                    <a:pt x="9" y="63"/>
                    <a:pt x="9" y="63"/>
                  </a:cubicBezTo>
                  <a:cubicBezTo>
                    <a:pt x="9" y="63"/>
                    <a:pt x="10" y="64"/>
                    <a:pt x="13" y="66"/>
                  </a:cubicBezTo>
                  <a:lnTo>
                    <a:pt x="6" y="7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3"/>
            <p:cNvSpPr>
              <a:spLocks noEditPoints="1"/>
            </p:cNvSpPr>
            <p:nvPr userDrawn="1"/>
          </p:nvSpPr>
          <p:spPr bwMode="auto">
            <a:xfrm>
              <a:off x="4451350" y="1965326"/>
              <a:ext cx="150813"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3" y="43"/>
                    <a:pt x="29" y="45"/>
                  </a:cubicBezTo>
                  <a:cubicBezTo>
                    <a:pt x="29" y="45"/>
                    <a:pt x="29" y="45"/>
                    <a:pt x="29" y="45"/>
                  </a:cubicBezTo>
                  <a:cubicBezTo>
                    <a:pt x="26" y="48"/>
                    <a:pt x="22"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34"/>
            <p:cNvSpPr>
              <a:spLocks/>
            </p:cNvSpPr>
            <p:nvPr userDrawn="1"/>
          </p:nvSpPr>
          <p:spPr bwMode="auto">
            <a:xfrm>
              <a:off x="4632325" y="1960563"/>
              <a:ext cx="149225" cy="192088"/>
            </a:xfrm>
            <a:custGeom>
              <a:avLst/>
              <a:gdLst>
                <a:gd name="T0" fmla="*/ 34 w 40"/>
                <a:gd name="T1" fmla="*/ 51 h 51"/>
                <a:gd name="T2" fmla="*/ 25 w 40"/>
                <a:gd name="T3" fmla="*/ 49 h 51"/>
                <a:gd name="T4" fmla="*/ 31 w 40"/>
                <a:gd name="T5" fmla="*/ 16 h 51"/>
                <a:gd name="T6" fmla="*/ 30 w 40"/>
                <a:gd name="T7" fmla="*/ 12 h 51"/>
                <a:gd name="T8" fmla="*/ 25 w 40"/>
                <a:gd name="T9" fmla="*/ 10 h 51"/>
                <a:gd name="T10" fmla="*/ 24 w 40"/>
                <a:gd name="T11" fmla="*/ 10 h 51"/>
                <a:gd name="T12" fmla="*/ 14 w 40"/>
                <a:gd name="T13" fmla="*/ 18 h 51"/>
                <a:gd name="T14" fmla="*/ 14 w 40"/>
                <a:gd name="T15" fmla="*/ 18 h 51"/>
                <a:gd name="T16" fmla="*/ 9 w 40"/>
                <a:gd name="T17" fmla="*/ 51 h 51"/>
                <a:gd name="T18" fmla="*/ 0 w 40"/>
                <a:gd name="T19" fmla="*/ 49 h 51"/>
                <a:gd name="T20" fmla="*/ 5 w 40"/>
                <a:gd name="T21" fmla="*/ 16 h 51"/>
                <a:gd name="T22" fmla="*/ 6 w 40"/>
                <a:gd name="T23" fmla="*/ 14 h 51"/>
                <a:gd name="T24" fmla="*/ 6 w 40"/>
                <a:gd name="T25" fmla="*/ 11 h 51"/>
                <a:gd name="T26" fmla="*/ 6 w 40"/>
                <a:gd name="T27" fmla="*/ 11 h 51"/>
                <a:gd name="T28" fmla="*/ 7 w 40"/>
                <a:gd name="T29" fmla="*/ 11 h 51"/>
                <a:gd name="T30" fmla="*/ 7 w 40"/>
                <a:gd name="T31" fmla="*/ 9 h 51"/>
                <a:gd name="T32" fmla="*/ 5 w 40"/>
                <a:gd name="T33" fmla="*/ 8 h 51"/>
                <a:gd name="T34" fmla="*/ 3 w 40"/>
                <a:gd name="T35" fmla="*/ 6 h 51"/>
                <a:gd name="T36" fmla="*/ 10 w 40"/>
                <a:gd name="T37" fmla="*/ 0 h 51"/>
                <a:gd name="T38" fmla="*/ 11 w 40"/>
                <a:gd name="T39" fmla="*/ 2 h 51"/>
                <a:gd name="T40" fmla="*/ 14 w 40"/>
                <a:gd name="T41" fmla="*/ 4 h 51"/>
                <a:gd name="T42" fmla="*/ 24 w 40"/>
                <a:gd name="T43" fmla="*/ 1 h 51"/>
                <a:gd name="T44" fmla="*/ 25 w 40"/>
                <a:gd name="T45" fmla="*/ 1 h 51"/>
                <a:gd name="T46" fmla="*/ 37 w 40"/>
                <a:gd name="T47" fmla="*/ 6 h 51"/>
                <a:gd name="T48" fmla="*/ 40 w 40"/>
                <a:gd name="T49" fmla="*/ 18 h 51"/>
                <a:gd name="T50" fmla="*/ 34 w 40"/>
                <a:gd name="T5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51">
                  <a:moveTo>
                    <a:pt x="34" y="51"/>
                  </a:moveTo>
                  <a:cubicBezTo>
                    <a:pt x="25" y="49"/>
                    <a:pt x="25" y="49"/>
                    <a:pt x="25" y="49"/>
                  </a:cubicBezTo>
                  <a:cubicBezTo>
                    <a:pt x="31" y="16"/>
                    <a:pt x="31" y="16"/>
                    <a:pt x="31" y="16"/>
                  </a:cubicBezTo>
                  <a:cubicBezTo>
                    <a:pt x="31" y="14"/>
                    <a:pt x="31" y="13"/>
                    <a:pt x="30" y="12"/>
                  </a:cubicBezTo>
                  <a:cubicBezTo>
                    <a:pt x="29" y="11"/>
                    <a:pt x="27" y="10"/>
                    <a:pt x="25" y="10"/>
                  </a:cubicBezTo>
                  <a:cubicBezTo>
                    <a:pt x="24" y="10"/>
                    <a:pt x="24" y="10"/>
                    <a:pt x="24" y="10"/>
                  </a:cubicBezTo>
                  <a:cubicBezTo>
                    <a:pt x="21" y="10"/>
                    <a:pt x="16" y="13"/>
                    <a:pt x="14" y="18"/>
                  </a:cubicBezTo>
                  <a:cubicBezTo>
                    <a:pt x="14" y="18"/>
                    <a:pt x="14" y="18"/>
                    <a:pt x="14" y="18"/>
                  </a:cubicBezTo>
                  <a:cubicBezTo>
                    <a:pt x="13" y="27"/>
                    <a:pt x="10" y="41"/>
                    <a:pt x="9" y="51"/>
                  </a:cubicBezTo>
                  <a:cubicBezTo>
                    <a:pt x="0" y="49"/>
                    <a:pt x="0" y="49"/>
                    <a:pt x="0" y="49"/>
                  </a:cubicBezTo>
                  <a:cubicBezTo>
                    <a:pt x="5" y="16"/>
                    <a:pt x="5" y="16"/>
                    <a:pt x="5" y="16"/>
                  </a:cubicBezTo>
                  <a:cubicBezTo>
                    <a:pt x="6" y="14"/>
                    <a:pt x="6" y="14"/>
                    <a:pt x="6" y="14"/>
                  </a:cubicBezTo>
                  <a:cubicBezTo>
                    <a:pt x="6" y="13"/>
                    <a:pt x="6" y="12"/>
                    <a:pt x="6" y="11"/>
                  </a:cubicBezTo>
                  <a:cubicBezTo>
                    <a:pt x="6" y="11"/>
                    <a:pt x="6" y="11"/>
                    <a:pt x="6" y="11"/>
                  </a:cubicBezTo>
                  <a:cubicBezTo>
                    <a:pt x="6" y="11"/>
                    <a:pt x="7" y="11"/>
                    <a:pt x="7" y="11"/>
                  </a:cubicBezTo>
                  <a:cubicBezTo>
                    <a:pt x="7" y="10"/>
                    <a:pt x="7" y="9"/>
                    <a:pt x="7" y="9"/>
                  </a:cubicBezTo>
                  <a:cubicBezTo>
                    <a:pt x="7" y="9"/>
                    <a:pt x="6" y="9"/>
                    <a:pt x="5" y="8"/>
                  </a:cubicBezTo>
                  <a:cubicBezTo>
                    <a:pt x="3" y="6"/>
                    <a:pt x="3" y="6"/>
                    <a:pt x="3" y="6"/>
                  </a:cubicBezTo>
                  <a:cubicBezTo>
                    <a:pt x="10" y="0"/>
                    <a:pt x="10" y="0"/>
                    <a:pt x="10" y="0"/>
                  </a:cubicBezTo>
                  <a:cubicBezTo>
                    <a:pt x="11" y="2"/>
                    <a:pt x="11" y="2"/>
                    <a:pt x="11" y="2"/>
                  </a:cubicBezTo>
                  <a:cubicBezTo>
                    <a:pt x="13" y="3"/>
                    <a:pt x="13" y="3"/>
                    <a:pt x="14" y="4"/>
                  </a:cubicBezTo>
                  <a:cubicBezTo>
                    <a:pt x="17" y="2"/>
                    <a:pt x="21" y="1"/>
                    <a:pt x="24" y="1"/>
                  </a:cubicBezTo>
                  <a:cubicBezTo>
                    <a:pt x="25" y="1"/>
                    <a:pt x="25" y="1"/>
                    <a:pt x="25" y="1"/>
                  </a:cubicBezTo>
                  <a:cubicBezTo>
                    <a:pt x="30" y="1"/>
                    <a:pt x="34" y="3"/>
                    <a:pt x="37" y="6"/>
                  </a:cubicBezTo>
                  <a:cubicBezTo>
                    <a:pt x="39" y="10"/>
                    <a:pt x="40" y="14"/>
                    <a:pt x="40" y="18"/>
                  </a:cubicBezTo>
                  <a:lnTo>
                    <a:pt x="34" y="5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5"/>
            <p:cNvSpPr>
              <a:spLocks/>
            </p:cNvSpPr>
            <p:nvPr userDrawn="1"/>
          </p:nvSpPr>
          <p:spPr bwMode="auto">
            <a:xfrm>
              <a:off x="4808538" y="1885951"/>
              <a:ext cx="88900" cy="269875"/>
            </a:xfrm>
            <a:custGeom>
              <a:avLst/>
              <a:gdLst>
                <a:gd name="T0" fmla="*/ 24 w 24"/>
                <a:gd name="T1" fmla="*/ 34 h 72"/>
                <a:gd name="T2" fmla="*/ 14 w 24"/>
                <a:gd name="T3" fmla="*/ 34 h 72"/>
                <a:gd name="T4" fmla="*/ 13 w 24"/>
                <a:gd name="T5" fmla="*/ 42 h 72"/>
                <a:gd name="T6" fmla="*/ 12 w 24"/>
                <a:gd name="T7" fmla="*/ 48 h 72"/>
                <a:gd name="T8" fmla="*/ 12 w 24"/>
                <a:gd name="T9" fmla="*/ 51 h 72"/>
                <a:gd name="T10" fmla="*/ 10 w 24"/>
                <a:gd name="T11" fmla="*/ 62 h 72"/>
                <a:gd name="T12" fmla="*/ 13 w 24"/>
                <a:gd name="T13" fmla="*/ 66 h 72"/>
                <a:gd name="T14" fmla="*/ 7 w 24"/>
                <a:gd name="T15" fmla="*/ 72 h 72"/>
                <a:gd name="T16" fmla="*/ 1 w 24"/>
                <a:gd name="T17" fmla="*/ 61 h 72"/>
                <a:gd name="T18" fmla="*/ 3 w 24"/>
                <a:gd name="T19" fmla="*/ 47 h 72"/>
                <a:gd name="T20" fmla="*/ 6 w 24"/>
                <a:gd name="T21" fmla="*/ 34 h 72"/>
                <a:gd name="T22" fmla="*/ 2 w 24"/>
                <a:gd name="T23" fmla="*/ 34 h 72"/>
                <a:gd name="T24" fmla="*/ 2 w 24"/>
                <a:gd name="T25" fmla="*/ 25 h 72"/>
                <a:gd name="T26" fmla="*/ 7 w 24"/>
                <a:gd name="T27" fmla="*/ 25 h 72"/>
                <a:gd name="T28" fmla="*/ 8 w 24"/>
                <a:gd name="T29" fmla="*/ 19 h 72"/>
                <a:gd name="T30" fmla="*/ 9 w 24"/>
                <a:gd name="T31" fmla="*/ 13 h 72"/>
                <a:gd name="T32" fmla="*/ 10 w 24"/>
                <a:gd name="T33" fmla="*/ 6 h 72"/>
                <a:gd name="T34" fmla="*/ 12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4" y="37"/>
                    <a:pt x="14" y="39"/>
                    <a:pt x="13" y="42"/>
                  </a:cubicBezTo>
                  <a:cubicBezTo>
                    <a:pt x="13" y="44"/>
                    <a:pt x="12" y="46"/>
                    <a:pt x="12" y="48"/>
                  </a:cubicBezTo>
                  <a:cubicBezTo>
                    <a:pt x="12" y="49"/>
                    <a:pt x="12" y="50"/>
                    <a:pt x="12" y="51"/>
                  </a:cubicBezTo>
                  <a:cubicBezTo>
                    <a:pt x="11" y="55"/>
                    <a:pt x="10" y="58"/>
                    <a:pt x="10" y="62"/>
                  </a:cubicBezTo>
                  <a:cubicBezTo>
                    <a:pt x="10" y="63"/>
                    <a:pt x="12" y="64"/>
                    <a:pt x="13" y="66"/>
                  </a:cubicBezTo>
                  <a:cubicBezTo>
                    <a:pt x="7" y="72"/>
                    <a:pt x="7" y="72"/>
                    <a:pt x="7" y="72"/>
                  </a:cubicBezTo>
                  <a:cubicBezTo>
                    <a:pt x="4" y="69"/>
                    <a:pt x="0" y="65"/>
                    <a:pt x="1" y="61"/>
                  </a:cubicBezTo>
                  <a:cubicBezTo>
                    <a:pt x="2" y="56"/>
                    <a:pt x="2" y="51"/>
                    <a:pt x="3" y="47"/>
                  </a:cubicBezTo>
                  <a:cubicBezTo>
                    <a:pt x="4" y="42"/>
                    <a:pt x="5" y="39"/>
                    <a:pt x="6" y="34"/>
                  </a:cubicBezTo>
                  <a:cubicBezTo>
                    <a:pt x="2" y="34"/>
                    <a:pt x="2" y="34"/>
                    <a:pt x="2" y="34"/>
                  </a:cubicBezTo>
                  <a:cubicBezTo>
                    <a:pt x="2" y="25"/>
                    <a:pt x="2" y="25"/>
                    <a:pt x="2" y="25"/>
                  </a:cubicBezTo>
                  <a:cubicBezTo>
                    <a:pt x="7" y="25"/>
                    <a:pt x="7" y="25"/>
                    <a:pt x="7" y="25"/>
                  </a:cubicBezTo>
                  <a:cubicBezTo>
                    <a:pt x="7" y="23"/>
                    <a:pt x="8" y="21"/>
                    <a:pt x="8" y="19"/>
                  </a:cubicBezTo>
                  <a:cubicBezTo>
                    <a:pt x="8" y="17"/>
                    <a:pt x="9" y="15"/>
                    <a:pt x="9" y="13"/>
                  </a:cubicBezTo>
                  <a:cubicBezTo>
                    <a:pt x="9" y="11"/>
                    <a:pt x="10" y="8"/>
                    <a:pt x="10" y="6"/>
                  </a:cubicBezTo>
                  <a:cubicBezTo>
                    <a:pt x="11" y="4"/>
                    <a:pt x="11" y="1"/>
                    <a:pt x="12"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36"/>
            <p:cNvSpPr>
              <a:spLocks/>
            </p:cNvSpPr>
            <p:nvPr userDrawn="1"/>
          </p:nvSpPr>
          <p:spPr bwMode="auto">
            <a:xfrm>
              <a:off x="4897438" y="2100263"/>
              <a:ext cx="49213" cy="52388"/>
            </a:xfrm>
            <a:custGeom>
              <a:avLst/>
              <a:gdLst>
                <a:gd name="T0" fmla="*/ 24 w 31"/>
                <a:gd name="T1" fmla="*/ 33 h 33"/>
                <a:gd name="T2" fmla="*/ 0 w 31"/>
                <a:gd name="T3" fmla="*/ 28 h 33"/>
                <a:gd name="T4" fmla="*/ 5 w 31"/>
                <a:gd name="T5" fmla="*/ 0 h 33"/>
                <a:gd name="T6" fmla="*/ 31 w 31"/>
                <a:gd name="T7" fmla="*/ 2 h 33"/>
                <a:gd name="T8" fmla="*/ 24 w 31"/>
                <a:gd name="T9" fmla="*/ 33 h 33"/>
              </a:gdLst>
              <a:ahLst/>
              <a:cxnLst>
                <a:cxn ang="0">
                  <a:pos x="T0" y="T1"/>
                </a:cxn>
                <a:cxn ang="0">
                  <a:pos x="T2" y="T3"/>
                </a:cxn>
                <a:cxn ang="0">
                  <a:pos x="T4" y="T5"/>
                </a:cxn>
                <a:cxn ang="0">
                  <a:pos x="T6" y="T7"/>
                </a:cxn>
                <a:cxn ang="0">
                  <a:pos x="T8" y="T9"/>
                </a:cxn>
              </a:cxnLst>
              <a:rect l="0" t="0" r="r" b="b"/>
              <a:pathLst>
                <a:path w="31" h="33">
                  <a:moveTo>
                    <a:pt x="24" y="33"/>
                  </a:moveTo>
                  <a:lnTo>
                    <a:pt x="0" y="28"/>
                  </a:lnTo>
                  <a:lnTo>
                    <a:pt x="5" y="0"/>
                  </a:lnTo>
                  <a:lnTo>
                    <a:pt x="31" y="2"/>
                  </a:lnTo>
                  <a:lnTo>
                    <a:pt x="24"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7"/>
            <p:cNvSpPr>
              <a:spLocks/>
            </p:cNvSpPr>
            <p:nvPr userDrawn="1"/>
          </p:nvSpPr>
          <p:spPr bwMode="auto">
            <a:xfrm>
              <a:off x="5051425" y="1885951"/>
              <a:ext cx="90488" cy="269875"/>
            </a:xfrm>
            <a:custGeom>
              <a:avLst/>
              <a:gdLst>
                <a:gd name="T0" fmla="*/ 24 w 24"/>
                <a:gd name="T1" fmla="*/ 34 h 72"/>
                <a:gd name="T2" fmla="*/ 14 w 24"/>
                <a:gd name="T3" fmla="*/ 34 h 72"/>
                <a:gd name="T4" fmla="*/ 13 w 24"/>
                <a:gd name="T5" fmla="*/ 42 h 72"/>
                <a:gd name="T6" fmla="*/ 12 w 24"/>
                <a:gd name="T7" fmla="*/ 48 h 72"/>
                <a:gd name="T8" fmla="*/ 11 w 24"/>
                <a:gd name="T9" fmla="*/ 51 h 72"/>
                <a:gd name="T10" fmla="*/ 9 w 24"/>
                <a:gd name="T11" fmla="*/ 62 h 72"/>
                <a:gd name="T12" fmla="*/ 13 w 24"/>
                <a:gd name="T13" fmla="*/ 66 h 72"/>
                <a:gd name="T14" fmla="*/ 7 w 24"/>
                <a:gd name="T15" fmla="*/ 72 h 72"/>
                <a:gd name="T16" fmla="*/ 0 w 24"/>
                <a:gd name="T17" fmla="*/ 61 h 72"/>
                <a:gd name="T18" fmla="*/ 3 w 24"/>
                <a:gd name="T19" fmla="*/ 47 h 72"/>
                <a:gd name="T20" fmla="*/ 5 w 24"/>
                <a:gd name="T21" fmla="*/ 34 h 72"/>
                <a:gd name="T22" fmla="*/ 1 w 24"/>
                <a:gd name="T23" fmla="*/ 34 h 72"/>
                <a:gd name="T24" fmla="*/ 1 w 24"/>
                <a:gd name="T25" fmla="*/ 25 h 72"/>
                <a:gd name="T26" fmla="*/ 6 w 24"/>
                <a:gd name="T27" fmla="*/ 25 h 72"/>
                <a:gd name="T28" fmla="*/ 8 w 24"/>
                <a:gd name="T29" fmla="*/ 19 h 72"/>
                <a:gd name="T30" fmla="*/ 8 w 24"/>
                <a:gd name="T31" fmla="*/ 13 h 72"/>
                <a:gd name="T32" fmla="*/ 10 w 24"/>
                <a:gd name="T33" fmla="*/ 6 h 72"/>
                <a:gd name="T34" fmla="*/ 11 w 24"/>
                <a:gd name="T35" fmla="*/ 0 h 72"/>
                <a:gd name="T36" fmla="*/ 20 w 24"/>
                <a:gd name="T37" fmla="*/ 1 h 72"/>
                <a:gd name="T38" fmla="*/ 16 w 24"/>
                <a:gd name="T39" fmla="*/ 25 h 72"/>
                <a:gd name="T40" fmla="*/ 24 w 24"/>
                <a:gd name="T41" fmla="*/ 25 h 72"/>
                <a:gd name="T42" fmla="*/ 24 w 24"/>
                <a:gd name="T43" fmla="*/ 3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72">
                  <a:moveTo>
                    <a:pt x="24" y="34"/>
                  </a:moveTo>
                  <a:cubicBezTo>
                    <a:pt x="14" y="34"/>
                    <a:pt x="14" y="34"/>
                    <a:pt x="14" y="34"/>
                  </a:cubicBezTo>
                  <a:cubicBezTo>
                    <a:pt x="13" y="37"/>
                    <a:pt x="13" y="39"/>
                    <a:pt x="13" y="42"/>
                  </a:cubicBezTo>
                  <a:cubicBezTo>
                    <a:pt x="12" y="44"/>
                    <a:pt x="12" y="46"/>
                    <a:pt x="12" y="48"/>
                  </a:cubicBezTo>
                  <a:cubicBezTo>
                    <a:pt x="11" y="49"/>
                    <a:pt x="11" y="50"/>
                    <a:pt x="11" y="51"/>
                  </a:cubicBezTo>
                  <a:cubicBezTo>
                    <a:pt x="10" y="55"/>
                    <a:pt x="10" y="58"/>
                    <a:pt x="9" y="62"/>
                  </a:cubicBezTo>
                  <a:cubicBezTo>
                    <a:pt x="10" y="63"/>
                    <a:pt x="11" y="64"/>
                    <a:pt x="13" y="66"/>
                  </a:cubicBezTo>
                  <a:cubicBezTo>
                    <a:pt x="7" y="72"/>
                    <a:pt x="7" y="72"/>
                    <a:pt x="7" y="72"/>
                  </a:cubicBezTo>
                  <a:cubicBezTo>
                    <a:pt x="3" y="69"/>
                    <a:pt x="0" y="65"/>
                    <a:pt x="0" y="61"/>
                  </a:cubicBezTo>
                  <a:cubicBezTo>
                    <a:pt x="1" y="56"/>
                    <a:pt x="2" y="51"/>
                    <a:pt x="3" y="47"/>
                  </a:cubicBezTo>
                  <a:cubicBezTo>
                    <a:pt x="4" y="42"/>
                    <a:pt x="4" y="39"/>
                    <a:pt x="5" y="34"/>
                  </a:cubicBezTo>
                  <a:cubicBezTo>
                    <a:pt x="1" y="34"/>
                    <a:pt x="1" y="34"/>
                    <a:pt x="1" y="34"/>
                  </a:cubicBezTo>
                  <a:cubicBezTo>
                    <a:pt x="1" y="25"/>
                    <a:pt x="1" y="25"/>
                    <a:pt x="1" y="25"/>
                  </a:cubicBezTo>
                  <a:cubicBezTo>
                    <a:pt x="6" y="25"/>
                    <a:pt x="6" y="25"/>
                    <a:pt x="6" y="25"/>
                  </a:cubicBezTo>
                  <a:cubicBezTo>
                    <a:pt x="7" y="23"/>
                    <a:pt x="7" y="21"/>
                    <a:pt x="8" y="19"/>
                  </a:cubicBezTo>
                  <a:cubicBezTo>
                    <a:pt x="8" y="17"/>
                    <a:pt x="8" y="15"/>
                    <a:pt x="8" y="13"/>
                  </a:cubicBezTo>
                  <a:cubicBezTo>
                    <a:pt x="9" y="11"/>
                    <a:pt x="9" y="8"/>
                    <a:pt x="10" y="6"/>
                  </a:cubicBezTo>
                  <a:cubicBezTo>
                    <a:pt x="10" y="4"/>
                    <a:pt x="11" y="1"/>
                    <a:pt x="11" y="0"/>
                  </a:cubicBezTo>
                  <a:cubicBezTo>
                    <a:pt x="20" y="1"/>
                    <a:pt x="20" y="1"/>
                    <a:pt x="20" y="1"/>
                  </a:cubicBezTo>
                  <a:cubicBezTo>
                    <a:pt x="16" y="25"/>
                    <a:pt x="16" y="25"/>
                    <a:pt x="16" y="25"/>
                  </a:cubicBezTo>
                  <a:cubicBezTo>
                    <a:pt x="24" y="25"/>
                    <a:pt x="24" y="25"/>
                    <a:pt x="24" y="25"/>
                  </a:cubicBezTo>
                  <a:lnTo>
                    <a:pt x="24" y="34"/>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38"/>
            <p:cNvSpPr>
              <a:spLocks noEditPoints="1"/>
            </p:cNvSpPr>
            <p:nvPr userDrawn="1"/>
          </p:nvSpPr>
          <p:spPr bwMode="auto">
            <a:xfrm>
              <a:off x="5145088" y="1965326"/>
              <a:ext cx="150813" cy="179388"/>
            </a:xfrm>
            <a:custGeom>
              <a:avLst/>
              <a:gdLst>
                <a:gd name="T0" fmla="*/ 22 w 40"/>
                <a:gd name="T1" fmla="*/ 9 h 48"/>
                <a:gd name="T2" fmla="*/ 12 w 40"/>
                <a:gd name="T3" fmla="*/ 16 h 48"/>
                <a:gd name="T4" fmla="*/ 9 w 40"/>
                <a:gd name="T5" fmla="*/ 34 h 48"/>
                <a:gd name="T6" fmla="*/ 15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5"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5"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8" y="30"/>
                    <a:pt x="36" y="36"/>
                  </a:cubicBezTo>
                  <a:cubicBezTo>
                    <a:pt x="35" y="39"/>
                    <a:pt x="32" y="43"/>
                    <a:pt x="29" y="45"/>
                  </a:cubicBezTo>
                  <a:cubicBezTo>
                    <a:pt x="25" y="47"/>
                    <a:pt x="21" y="48"/>
                    <a:pt x="18"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9"/>
            <p:cNvSpPr>
              <a:spLocks/>
            </p:cNvSpPr>
            <p:nvPr userDrawn="1"/>
          </p:nvSpPr>
          <p:spPr bwMode="auto">
            <a:xfrm>
              <a:off x="5326063" y="1957388"/>
              <a:ext cx="220663" cy="195263"/>
            </a:xfrm>
            <a:custGeom>
              <a:avLst/>
              <a:gdLst>
                <a:gd name="T0" fmla="*/ 53 w 59"/>
                <a:gd name="T1" fmla="*/ 52 h 52"/>
                <a:gd name="T2" fmla="*/ 44 w 59"/>
                <a:gd name="T3" fmla="*/ 50 h 52"/>
                <a:gd name="T4" fmla="*/ 50 w 59"/>
                <a:gd name="T5" fmla="*/ 16 h 52"/>
                <a:gd name="T6" fmla="*/ 49 w 59"/>
                <a:gd name="T7" fmla="*/ 13 h 52"/>
                <a:gd name="T8" fmla="*/ 46 w 59"/>
                <a:gd name="T9" fmla="*/ 11 h 52"/>
                <a:gd name="T10" fmla="*/ 45 w 59"/>
                <a:gd name="T11" fmla="*/ 11 h 52"/>
                <a:gd name="T12" fmla="*/ 38 w 59"/>
                <a:gd name="T13" fmla="*/ 14 h 52"/>
                <a:gd name="T14" fmla="*/ 37 w 59"/>
                <a:gd name="T15" fmla="*/ 17 h 52"/>
                <a:gd name="T16" fmla="*/ 37 w 59"/>
                <a:gd name="T17" fmla="*/ 17 h 52"/>
                <a:gd name="T18" fmla="*/ 31 w 59"/>
                <a:gd name="T19" fmla="*/ 52 h 52"/>
                <a:gd name="T20" fmla="*/ 22 w 59"/>
                <a:gd name="T21" fmla="*/ 50 h 52"/>
                <a:gd name="T22" fmla="*/ 28 w 59"/>
                <a:gd name="T23" fmla="*/ 16 h 52"/>
                <a:gd name="T24" fmla="*/ 28 w 59"/>
                <a:gd name="T25" fmla="*/ 13 h 52"/>
                <a:gd name="T26" fmla="*/ 24 w 59"/>
                <a:gd name="T27" fmla="*/ 11 h 52"/>
                <a:gd name="T28" fmla="*/ 23 w 59"/>
                <a:gd name="T29" fmla="*/ 11 h 52"/>
                <a:gd name="T30" fmla="*/ 15 w 59"/>
                <a:gd name="T31" fmla="*/ 17 h 52"/>
                <a:gd name="T32" fmla="*/ 14 w 59"/>
                <a:gd name="T33" fmla="*/ 25 h 52"/>
                <a:gd name="T34" fmla="*/ 12 w 59"/>
                <a:gd name="T35" fmla="*/ 33 h 52"/>
                <a:gd name="T36" fmla="*/ 10 w 59"/>
                <a:gd name="T37" fmla="*/ 43 h 52"/>
                <a:gd name="T38" fmla="*/ 9 w 59"/>
                <a:gd name="T39" fmla="*/ 52 h 52"/>
                <a:gd name="T40" fmla="*/ 0 w 59"/>
                <a:gd name="T41" fmla="*/ 50 h 52"/>
                <a:gd name="T42" fmla="*/ 6 w 59"/>
                <a:gd name="T43" fmla="*/ 16 h 52"/>
                <a:gd name="T44" fmla="*/ 6 w 59"/>
                <a:gd name="T45" fmla="*/ 15 h 52"/>
                <a:gd name="T46" fmla="*/ 7 w 59"/>
                <a:gd name="T47" fmla="*/ 13 h 52"/>
                <a:gd name="T48" fmla="*/ 7 w 59"/>
                <a:gd name="T49" fmla="*/ 13 h 52"/>
                <a:gd name="T50" fmla="*/ 7 w 59"/>
                <a:gd name="T51" fmla="*/ 11 h 52"/>
                <a:gd name="T52" fmla="*/ 7 w 59"/>
                <a:gd name="T53" fmla="*/ 10 h 52"/>
                <a:gd name="T54" fmla="*/ 6 w 59"/>
                <a:gd name="T55" fmla="*/ 9 h 52"/>
                <a:gd name="T56" fmla="*/ 4 w 59"/>
                <a:gd name="T57" fmla="*/ 7 h 52"/>
                <a:gd name="T58" fmla="*/ 10 w 59"/>
                <a:gd name="T59" fmla="*/ 0 h 52"/>
                <a:gd name="T60" fmla="*/ 12 w 59"/>
                <a:gd name="T61" fmla="*/ 2 h 52"/>
                <a:gd name="T62" fmla="*/ 13 w 59"/>
                <a:gd name="T63" fmla="*/ 4 h 52"/>
                <a:gd name="T64" fmla="*/ 14 w 59"/>
                <a:gd name="T65" fmla="*/ 5 h 52"/>
                <a:gd name="T66" fmla="*/ 23 w 59"/>
                <a:gd name="T67" fmla="*/ 2 h 52"/>
                <a:gd name="T68" fmla="*/ 24 w 59"/>
                <a:gd name="T69" fmla="*/ 2 h 52"/>
                <a:gd name="T70" fmla="*/ 34 w 59"/>
                <a:gd name="T71" fmla="*/ 6 h 52"/>
                <a:gd name="T72" fmla="*/ 45 w 59"/>
                <a:gd name="T73" fmla="*/ 2 h 52"/>
                <a:gd name="T74" fmla="*/ 46 w 59"/>
                <a:gd name="T75" fmla="*/ 2 h 52"/>
                <a:gd name="T76" fmla="*/ 56 w 59"/>
                <a:gd name="T77" fmla="*/ 7 h 52"/>
                <a:gd name="T78" fmla="*/ 59 w 59"/>
                <a:gd name="T79" fmla="*/ 17 h 52"/>
                <a:gd name="T80" fmla="*/ 53 w 59"/>
                <a:gd name="T8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9" h="52">
                  <a:moveTo>
                    <a:pt x="53" y="52"/>
                  </a:moveTo>
                  <a:cubicBezTo>
                    <a:pt x="44" y="50"/>
                    <a:pt x="44" y="50"/>
                    <a:pt x="44" y="50"/>
                  </a:cubicBezTo>
                  <a:cubicBezTo>
                    <a:pt x="50" y="16"/>
                    <a:pt x="50" y="16"/>
                    <a:pt x="50" y="16"/>
                  </a:cubicBezTo>
                  <a:cubicBezTo>
                    <a:pt x="50" y="15"/>
                    <a:pt x="50" y="13"/>
                    <a:pt x="49" y="13"/>
                  </a:cubicBezTo>
                  <a:cubicBezTo>
                    <a:pt x="48" y="12"/>
                    <a:pt x="47" y="11"/>
                    <a:pt x="46" y="11"/>
                  </a:cubicBezTo>
                  <a:cubicBezTo>
                    <a:pt x="45" y="11"/>
                    <a:pt x="45" y="11"/>
                    <a:pt x="45" y="11"/>
                  </a:cubicBezTo>
                  <a:cubicBezTo>
                    <a:pt x="43" y="11"/>
                    <a:pt x="40" y="13"/>
                    <a:pt x="38" y="14"/>
                  </a:cubicBezTo>
                  <a:cubicBezTo>
                    <a:pt x="38" y="15"/>
                    <a:pt x="37" y="16"/>
                    <a:pt x="37" y="17"/>
                  </a:cubicBezTo>
                  <a:cubicBezTo>
                    <a:pt x="37" y="17"/>
                    <a:pt x="37" y="17"/>
                    <a:pt x="37" y="17"/>
                  </a:cubicBezTo>
                  <a:cubicBezTo>
                    <a:pt x="31" y="52"/>
                    <a:pt x="31" y="52"/>
                    <a:pt x="31" y="52"/>
                  </a:cubicBezTo>
                  <a:cubicBezTo>
                    <a:pt x="22" y="50"/>
                    <a:pt x="22" y="50"/>
                    <a:pt x="22" y="50"/>
                  </a:cubicBezTo>
                  <a:cubicBezTo>
                    <a:pt x="28" y="16"/>
                    <a:pt x="28" y="16"/>
                    <a:pt x="28" y="16"/>
                  </a:cubicBezTo>
                  <a:cubicBezTo>
                    <a:pt x="28" y="15"/>
                    <a:pt x="28" y="14"/>
                    <a:pt x="28" y="13"/>
                  </a:cubicBezTo>
                  <a:cubicBezTo>
                    <a:pt x="27" y="12"/>
                    <a:pt x="25" y="11"/>
                    <a:pt x="24" y="11"/>
                  </a:cubicBezTo>
                  <a:cubicBezTo>
                    <a:pt x="23" y="11"/>
                    <a:pt x="23" y="11"/>
                    <a:pt x="23" y="11"/>
                  </a:cubicBezTo>
                  <a:cubicBezTo>
                    <a:pt x="20" y="11"/>
                    <a:pt x="16" y="13"/>
                    <a:pt x="15" y="17"/>
                  </a:cubicBezTo>
                  <a:cubicBezTo>
                    <a:pt x="15" y="20"/>
                    <a:pt x="14" y="22"/>
                    <a:pt x="14" y="25"/>
                  </a:cubicBezTo>
                  <a:cubicBezTo>
                    <a:pt x="13" y="28"/>
                    <a:pt x="13" y="31"/>
                    <a:pt x="12" y="33"/>
                  </a:cubicBezTo>
                  <a:cubicBezTo>
                    <a:pt x="12" y="37"/>
                    <a:pt x="11" y="40"/>
                    <a:pt x="10" y="43"/>
                  </a:cubicBezTo>
                  <a:cubicBezTo>
                    <a:pt x="10" y="46"/>
                    <a:pt x="9" y="49"/>
                    <a:pt x="9" y="52"/>
                  </a:cubicBezTo>
                  <a:cubicBezTo>
                    <a:pt x="0" y="50"/>
                    <a:pt x="0" y="50"/>
                    <a:pt x="0" y="50"/>
                  </a:cubicBezTo>
                  <a:cubicBezTo>
                    <a:pt x="6" y="16"/>
                    <a:pt x="6" y="16"/>
                    <a:pt x="6" y="16"/>
                  </a:cubicBezTo>
                  <a:cubicBezTo>
                    <a:pt x="6" y="15"/>
                    <a:pt x="6" y="15"/>
                    <a:pt x="6" y="15"/>
                  </a:cubicBezTo>
                  <a:cubicBezTo>
                    <a:pt x="7" y="14"/>
                    <a:pt x="7" y="13"/>
                    <a:pt x="7" y="13"/>
                  </a:cubicBezTo>
                  <a:cubicBezTo>
                    <a:pt x="7" y="13"/>
                    <a:pt x="7" y="13"/>
                    <a:pt x="7" y="13"/>
                  </a:cubicBezTo>
                  <a:cubicBezTo>
                    <a:pt x="7" y="13"/>
                    <a:pt x="7" y="12"/>
                    <a:pt x="7" y="11"/>
                  </a:cubicBezTo>
                  <a:cubicBezTo>
                    <a:pt x="7" y="11"/>
                    <a:pt x="7" y="11"/>
                    <a:pt x="7" y="10"/>
                  </a:cubicBezTo>
                  <a:cubicBezTo>
                    <a:pt x="7" y="10"/>
                    <a:pt x="7" y="10"/>
                    <a:pt x="6" y="9"/>
                  </a:cubicBezTo>
                  <a:cubicBezTo>
                    <a:pt x="4" y="7"/>
                    <a:pt x="4" y="7"/>
                    <a:pt x="4" y="7"/>
                  </a:cubicBezTo>
                  <a:cubicBezTo>
                    <a:pt x="10" y="0"/>
                    <a:pt x="10" y="0"/>
                    <a:pt x="10" y="0"/>
                  </a:cubicBezTo>
                  <a:cubicBezTo>
                    <a:pt x="12" y="2"/>
                    <a:pt x="12" y="2"/>
                    <a:pt x="12" y="2"/>
                  </a:cubicBezTo>
                  <a:cubicBezTo>
                    <a:pt x="12" y="3"/>
                    <a:pt x="13" y="4"/>
                    <a:pt x="13" y="4"/>
                  </a:cubicBezTo>
                  <a:cubicBezTo>
                    <a:pt x="14" y="5"/>
                    <a:pt x="13" y="4"/>
                    <a:pt x="14" y="5"/>
                  </a:cubicBezTo>
                  <a:cubicBezTo>
                    <a:pt x="17" y="3"/>
                    <a:pt x="20" y="2"/>
                    <a:pt x="23" y="2"/>
                  </a:cubicBezTo>
                  <a:cubicBezTo>
                    <a:pt x="24" y="2"/>
                    <a:pt x="24" y="2"/>
                    <a:pt x="24" y="2"/>
                  </a:cubicBezTo>
                  <a:cubicBezTo>
                    <a:pt x="27" y="2"/>
                    <a:pt x="31" y="3"/>
                    <a:pt x="34" y="6"/>
                  </a:cubicBezTo>
                  <a:cubicBezTo>
                    <a:pt x="37" y="3"/>
                    <a:pt x="41" y="2"/>
                    <a:pt x="45" y="2"/>
                  </a:cubicBezTo>
                  <a:cubicBezTo>
                    <a:pt x="46" y="2"/>
                    <a:pt x="46" y="2"/>
                    <a:pt x="46" y="2"/>
                  </a:cubicBezTo>
                  <a:cubicBezTo>
                    <a:pt x="50" y="2"/>
                    <a:pt x="54" y="4"/>
                    <a:pt x="56" y="7"/>
                  </a:cubicBezTo>
                  <a:cubicBezTo>
                    <a:pt x="58" y="10"/>
                    <a:pt x="59" y="14"/>
                    <a:pt x="59" y="17"/>
                  </a:cubicBezTo>
                  <a:lnTo>
                    <a:pt x="53" y="52"/>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40"/>
            <p:cNvSpPr>
              <a:spLocks noEditPoints="1"/>
            </p:cNvSpPr>
            <p:nvPr userDrawn="1"/>
          </p:nvSpPr>
          <p:spPr bwMode="auto">
            <a:xfrm>
              <a:off x="5584825" y="1965326"/>
              <a:ext cx="149225" cy="179388"/>
            </a:xfrm>
            <a:custGeom>
              <a:avLst/>
              <a:gdLst>
                <a:gd name="T0" fmla="*/ 22 w 40"/>
                <a:gd name="T1" fmla="*/ 9 h 48"/>
                <a:gd name="T2" fmla="*/ 12 w 40"/>
                <a:gd name="T3" fmla="*/ 16 h 48"/>
                <a:gd name="T4" fmla="*/ 9 w 40"/>
                <a:gd name="T5" fmla="*/ 34 h 48"/>
                <a:gd name="T6" fmla="*/ 15 w 40"/>
                <a:gd name="T7" fmla="*/ 40 h 48"/>
                <a:gd name="T8" fmla="*/ 17 w 40"/>
                <a:gd name="T9" fmla="*/ 40 h 48"/>
                <a:gd name="T10" fmla="*/ 28 w 40"/>
                <a:gd name="T11" fmla="*/ 33 h 48"/>
                <a:gd name="T12" fmla="*/ 28 w 40"/>
                <a:gd name="T13" fmla="*/ 33 h 48"/>
                <a:gd name="T14" fmla="*/ 31 w 40"/>
                <a:gd name="T15" fmla="*/ 14 h 48"/>
                <a:gd name="T16" fmla="*/ 24 w 40"/>
                <a:gd name="T17" fmla="*/ 9 h 48"/>
                <a:gd name="T18" fmla="*/ 22 w 40"/>
                <a:gd name="T19" fmla="*/ 9 h 48"/>
                <a:gd name="T20" fmla="*/ 15 w 40"/>
                <a:gd name="T21" fmla="*/ 48 h 48"/>
                <a:gd name="T22" fmla="*/ 0 w 40"/>
                <a:gd name="T23" fmla="*/ 34 h 48"/>
                <a:gd name="T24" fmla="*/ 4 w 40"/>
                <a:gd name="T25" fmla="*/ 13 h 48"/>
                <a:gd name="T26" fmla="*/ 11 w 40"/>
                <a:gd name="T27" fmla="*/ 4 h 48"/>
                <a:gd name="T28" fmla="*/ 22 w 40"/>
                <a:gd name="T29" fmla="*/ 0 h 48"/>
                <a:gd name="T30" fmla="*/ 24 w 40"/>
                <a:gd name="T31" fmla="*/ 0 h 48"/>
                <a:gd name="T32" fmla="*/ 40 w 40"/>
                <a:gd name="T33" fmla="*/ 14 h 48"/>
                <a:gd name="T34" fmla="*/ 36 w 40"/>
                <a:gd name="T35" fmla="*/ 36 h 48"/>
                <a:gd name="T36" fmla="*/ 29 w 40"/>
                <a:gd name="T37" fmla="*/ 45 h 48"/>
                <a:gd name="T38" fmla="*/ 17 w 40"/>
                <a:gd name="T39" fmla="*/ 48 h 48"/>
                <a:gd name="T40" fmla="*/ 15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3" y="12"/>
                    <a:pt x="12" y="16"/>
                  </a:cubicBezTo>
                  <a:cubicBezTo>
                    <a:pt x="10" y="21"/>
                    <a:pt x="9" y="29"/>
                    <a:pt x="9" y="34"/>
                  </a:cubicBezTo>
                  <a:cubicBezTo>
                    <a:pt x="9" y="37"/>
                    <a:pt x="12" y="40"/>
                    <a:pt x="15" y="40"/>
                  </a:cubicBezTo>
                  <a:cubicBezTo>
                    <a:pt x="17" y="40"/>
                    <a:pt x="17" y="40"/>
                    <a:pt x="17" y="40"/>
                  </a:cubicBezTo>
                  <a:cubicBezTo>
                    <a:pt x="22" y="40"/>
                    <a:pt x="26" y="36"/>
                    <a:pt x="28" y="33"/>
                  </a:cubicBezTo>
                  <a:cubicBezTo>
                    <a:pt x="28" y="33"/>
                    <a:pt x="28" y="33"/>
                    <a:pt x="28" y="33"/>
                  </a:cubicBezTo>
                  <a:cubicBezTo>
                    <a:pt x="29" y="28"/>
                    <a:pt x="31" y="19"/>
                    <a:pt x="31" y="14"/>
                  </a:cubicBezTo>
                  <a:cubicBezTo>
                    <a:pt x="31" y="12"/>
                    <a:pt x="28" y="9"/>
                    <a:pt x="24" y="9"/>
                  </a:cubicBezTo>
                  <a:lnTo>
                    <a:pt x="22" y="9"/>
                  </a:lnTo>
                  <a:close/>
                  <a:moveTo>
                    <a:pt x="15" y="48"/>
                  </a:moveTo>
                  <a:cubicBezTo>
                    <a:pt x="7" y="48"/>
                    <a:pt x="0" y="42"/>
                    <a:pt x="0" y="34"/>
                  </a:cubicBezTo>
                  <a:cubicBezTo>
                    <a:pt x="0" y="28"/>
                    <a:pt x="2" y="19"/>
                    <a:pt x="4" y="13"/>
                  </a:cubicBezTo>
                  <a:cubicBezTo>
                    <a:pt x="5" y="9"/>
                    <a:pt x="8" y="6"/>
                    <a:pt x="11" y="4"/>
                  </a:cubicBezTo>
                  <a:cubicBezTo>
                    <a:pt x="14" y="1"/>
                    <a:pt x="19" y="0"/>
                    <a:pt x="22" y="0"/>
                  </a:cubicBezTo>
                  <a:cubicBezTo>
                    <a:pt x="24" y="0"/>
                    <a:pt x="24" y="0"/>
                    <a:pt x="24" y="0"/>
                  </a:cubicBezTo>
                  <a:cubicBezTo>
                    <a:pt x="33" y="0"/>
                    <a:pt x="40" y="6"/>
                    <a:pt x="40" y="14"/>
                  </a:cubicBezTo>
                  <a:cubicBezTo>
                    <a:pt x="40" y="20"/>
                    <a:pt x="38" y="30"/>
                    <a:pt x="36" y="36"/>
                  </a:cubicBezTo>
                  <a:cubicBezTo>
                    <a:pt x="35" y="39"/>
                    <a:pt x="32" y="43"/>
                    <a:pt x="29" y="45"/>
                  </a:cubicBezTo>
                  <a:cubicBezTo>
                    <a:pt x="25" y="47"/>
                    <a:pt x="21" y="48"/>
                    <a:pt x="17" y="48"/>
                  </a:cubicBezTo>
                  <a:lnTo>
                    <a:pt x="15"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41"/>
            <p:cNvSpPr>
              <a:spLocks/>
            </p:cNvSpPr>
            <p:nvPr userDrawn="1"/>
          </p:nvSpPr>
          <p:spPr bwMode="auto">
            <a:xfrm>
              <a:off x="5761038" y="1960563"/>
              <a:ext cx="127000" cy="187325"/>
            </a:xfrm>
            <a:custGeom>
              <a:avLst/>
              <a:gdLst>
                <a:gd name="T0" fmla="*/ 9 w 34"/>
                <a:gd name="T1" fmla="*/ 50 h 50"/>
                <a:gd name="T2" fmla="*/ 0 w 34"/>
                <a:gd name="T3" fmla="*/ 49 h 50"/>
                <a:gd name="T4" fmla="*/ 7 w 34"/>
                <a:gd name="T5" fmla="*/ 10 h 50"/>
                <a:gd name="T6" fmla="*/ 4 w 34"/>
                <a:gd name="T7" fmla="*/ 6 h 50"/>
                <a:gd name="T8" fmla="*/ 10 w 34"/>
                <a:gd name="T9" fmla="*/ 0 h 50"/>
                <a:gd name="T10" fmla="*/ 15 w 34"/>
                <a:gd name="T11" fmla="*/ 5 h 50"/>
                <a:gd name="T12" fmla="*/ 23 w 34"/>
                <a:gd name="T13" fmla="*/ 2 h 50"/>
                <a:gd name="T14" fmla="*/ 34 w 34"/>
                <a:gd name="T15" fmla="*/ 5 h 50"/>
                <a:gd name="T16" fmla="*/ 28 w 34"/>
                <a:gd name="T17" fmla="*/ 12 h 50"/>
                <a:gd name="T18" fmla="*/ 24 w 34"/>
                <a:gd name="T19" fmla="*/ 10 h 50"/>
                <a:gd name="T20" fmla="*/ 15 w 34"/>
                <a:gd name="T21" fmla="*/ 16 h 50"/>
                <a:gd name="T22" fmla="*/ 9 w 34"/>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8" y="3"/>
                    <a:pt x="20" y="2"/>
                    <a:pt x="23" y="2"/>
                  </a:cubicBezTo>
                  <a:cubicBezTo>
                    <a:pt x="26" y="1"/>
                    <a:pt x="30" y="3"/>
                    <a:pt x="34" y="5"/>
                  </a:cubicBezTo>
                  <a:cubicBezTo>
                    <a:pt x="28" y="12"/>
                    <a:pt x="28" y="12"/>
                    <a:pt x="28" y="12"/>
                  </a:cubicBezTo>
                  <a:cubicBezTo>
                    <a:pt x="26" y="10"/>
                    <a:pt x="24" y="10"/>
                    <a:pt x="24"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42"/>
            <p:cNvSpPr>
              <a:spLocks/>
            </p:cNvSpPr>
            <p:nvPr userDrawn="1"/>
          </p:nvSpPr>
          <p:spPr bwMode="auto">
            <a:xfrm>
              <a:off x="5899150" y="1960563"/>
              <a:ext cx="123825" cy="187325"/>
            </a:xfrm>
            <a:custGeom>
              <a:avLst/>
              <a:gdLst>
                <a:gd name="T0" fmla="*/ 9 w 33"/>
                <a:gd name="T1" fmla="*/ 50 h 50"/>
                <a:gd name="T2" fmla="*/ 0 w 33"/>
                <a:gd name="T3" fmla="*/ 49 h 50"/>
                <a:gd name="T4" fmla="*/ 7 w 33"/>
                <a:gd name="T5" fmla="*/ 10 h 50"/>
                <a:gd name="T6" fmla="*/ 4 w 33"/>
                <a:gd name="T7" fmla="*/ 6 h 50"/>
                <a:gd name="T8" fmla="*/ 10 w 33"/>
                <a:gd name="T9" fmla="*/ 0 h 50"/>
                <a:gd name="T10" fmla="*/ 15 w 33"/>
                <a:gd name="T11" fmla="*/ 5 h 50"/>
                <a:gd name="T12" fmla="*/ 23 w 33"/>
                <a:gd name="T13" fmla="*/ 2 h 50"/>
                <a:gd name="T14" fmla="*/ 33 w 33"/>
                <a:gd name="T15" fmla="*/ 5 h 50"/>
                <a:gd name="T16" fmla="*/ 28 w 33"/>
                <a:gd name="T17" fmla="*/ 12 h 50"/>
                <a:gd name="T18" fmla="*/ 23 w 33"/>
                <a:gd name="T19" fmla="*/ 10 h 50"/>
                <a:gd name="T20" fmla="*/ 15 w 33"/>
                <a:gd name="T21" fmla="*/ 16 h 50"/>
                <a:gd name="T22" fmla="*/ 9 w 33"/>
                <a:gd name="T23"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50">
                  <a:moveTo>
                    <a:pt x="9" y="50"/>
                  </a:moveTo>
                  <a:cubicBezTo>
                    <a:pt x="0" y="49"/>
                    <a:pt x="0" y="49"/>
                    <a:pt x="0" y="49"/>
                  </a:cubicBezTo>
                  <a:cubicBezTo>
                    <a:pt x="7" y="10"/>
                    <a:pt x="7" y="10"/>
                    <a:pt x="7" y="10"/>
                  </a:cubicBezTo>
                  <a:cubicBezTo>
                    <a:pt x="4" y="6"/>
                    <a:pt x="4" y="6"/>
                    <a:pt x="4" y="6"/>
                  </a:cubicBezTo>
                  <a:cubicBezTo>
                    <a:pt x="10" y="0"/>
                    <a:pt x="10" y="0"/>
                    <a:pt x="10" y="0"/>
                  </a:cubicBezTo>
                  <a:cubicBezTo>
                    <a:pt x="15" y="5"/>
                    <a:pt x="15" y="5"/>
                    <a:pt x="15" y="5"/>
                  </a:cubicBezTo>
                  <a:cubicBezTo>
                    <a:pt x="17" y="3"/>
                    <a:pt x="20" y="2"/>
                    <a:pt x="23" y="2"/>
                  </a:cubicBezTo>
                  <a:cubicBezTo>
                    <a:pt x="26" y="1"/>
                    <a:pt x="30" y="3"/>
                    <a:pt x="33" y="5"/>
                  </a:cubicBezTo>
                  <a:cubicBezTo>
                    <a:pt x="28" y="12"/>
                    <a:pt x="28" y="12"/>
                    <a:pt x="28" y="12"/>
                  </a:cubicBezTo>
                  <a:cubicBezTo>
                    <a:pt x="25" y="10"/>
                    <a:pt x="24" y="10"/>
                    <a:pt x="23" y="10"/>
                  </a:cubicBezTo>
                  <a:cubicBezTo>
                    <a:pt x="22" y="11"/>
                    <a:pt x="21" y="10"/>
                    <a:pt x="15" y="16"/>
                  </a:cubicBezTo>
                  <a:lnTo>
                    <a:pt x="9"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43"/>
            <p:cNvSpPr>
              <a:spLocks noEditPoints="1"/>
            </p:cNvSpPr>
            <p:nvPr userDrawn="1"/>
          </p:nvSpPr>
          <p:spPr bwMode="auto">
            <a:xfrm>
              <a:off x="6038850" y="1965326"/>
              <a:ext cx="149225" cy="179388"/>
            </a:xfrm>
            <a:custGeom>
              <a:avLst/>
              <a:gdLst>
                <a:gd name="T0" fmla="*/ 22 w 40"/>
                <a:gd name="T1" fmla="*/ 9 h 48"/>
                <a:gd name="T2" fmla="*/ 12 w 40"/>
                <a:gd name="T3" fmla="*/ 16 h 48"/>
                <a:gd name="T4" fmla="*/ 9 w 40"/>
                <a:gd name="T5" fmla="*/ 34 h 48"/>
                <a:gd name="T6" fmla="*/ 16 w 40"/>
                <a:gd name="T7" fmla="*/ 40 h 48"/>
                <a:gd name="T8" fmla="*/ 18 w 40"/>
                <a:gd name="T9" fmla="*/ 40 h 48"/>
                <a:gd name="T10" fmla="*/ 28 w 40"/>
                <a:gd name="T11" fmla="*/ 33 h 48"/>
                <a:gd name="T12" fmla="*/ 28 w 40"/>
                <a:gd name="T13" fmla="*/ 33 h 48"/>
                <a:gd name="T14" fmla="*/ 31 w 40"/>
                <a:gd name="T15" fmla="*/ 14 h 48"/>
                <a:gd name="T16" fmla="*/ 25 w 40"/>
                <a:gd name="T17" fmla="*/ 9 h 48"/>
                <a:gd name="T18" fmla="*/ 22 w 40"/>
                <a:gd name="T19" fmla="*/ 9 h 48"/>
                <a:gd name="T20" fmla="*/ 16 w 40"/>
                <a:gd name="T21" fmla="*/ 48 h 48"/>
                <a:gd name="T22" fmla="*/ 0 w 40"/>
                <a:gd name="T23" fmla="*/ 34 h 48"/>
                <a:gd name="T24" fmla="*/ 4 w 40"/>
                <a:gd name="T25" fmla="*/ 13 h 48"/>
                <a:gd name="T26" fmla="*/ 11 w 40"/>
                <a:gd name="T27" fmla="*/ 4 h 48"/>
                <a:gd name="T28" fmla="*/ 22 w 40"/>
                <a:gd name="T29" fmla="*/ 0 h 48"/>
                <a:gd name="T30" fmla="*/ 25 w 40"/>
                <a:gd name="T31" fmla="*/ 0 h 48"/>
                <a:gd name="T32" fmla="*/ 40 w 40"/>
                <a:gd name="T33" fmla="*/ 14 h 48"/>
                <a:gd name="T34" fmla="*/ 36 w 40"/>
                <a:gd name="T35" fmla="*/ 36 h 48"/>
                <a:gd name="T36" fmla="*/ 29 w 40"/>
                <a:gd name="T37" fmla="*/ 45 h 48"/>
                <a:gd name="T38" fmla="*/ 18 w 40"/>
                <a:gd name="T39" fmla="*/ 48 h 48"/>
                <a:gd name="T40" fmla="*/ 16 w 40"/>
                <a:gd name="T4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48">
                  <a:moveTo>
                    <a:pt x="22" y="9"/>
                  </a:moveTo>
                  <a:cubicBezTo>
                    <a:pt x="18" y="9"/>
                    <a:pt x="14" y="12"/>
                    <a:pt x="12" y="16"/>
                  </a:cubicBezTo>
                  <a:cubicBezTo>
                    <a:pt x="10" y="21"/>
                    <a:pt x="9" y="29"/>
                    <a:pt x="9" y="34"/>
                  </a:cubicBezTo>
                  <a:cubicBezTo>
                    <a:pt x="9" y="37"/>
                    <a:pt x="12" y="40"/>
                    <a:pt x="16" y="40"/>
                  </a:cubicBezTo>
                  <a:cubicBezTo>
                    <a:pt x="18" y="40"/>
                    <a:pt x="18" y="40"/>
                    <a:pt x="18" y="40"/>
                  </a:cubicBezTo>
                  <a:cubicBezTo>
                    <a:pt x="22" y="40"/>
                    <a:pt x="26" y="36"/>
                    <a:pt x="28" y="33"/>
                  </a:cubicBezTo>
                  <a:cubicBezTo>
                    <a:pt x="28" y="33"/>
                    <a:pt x="28" y="33"/>
                    <a:pt x="28" y="33"/>
                  </a:cubicBezTo>
                  <a:cubicBezTo>
                    <a:pt x="30" y="28"/>
                    <a:pt x="31" y="19"/>
                    <a:pt x="31" y="14"/>
                  </a:cubicBezTo>
                  <a:cubicBezTo>
                    <a:pt x="31" y="12"/>
                    <a:pt x="28" y="9"/>
                    <a:pt x="25" y="9"/>
                  </a:cubicBezTo>
                  <a:lnTo>
                    <a:pt x="22" y="9"/>
                  </a:lnTo>
                  <a:close/>
                  <a:moveTo>
                    <a:pt x="16" y="48"/>
                  </a:moveTo>
                  <a:cubicBezTo>
                    <a:pt x="7" y="48"/>
                    <a:pt x="0" y="42"/>
                    <a:pt x="0" y="34"/>
                  </a:cubicBezTo>
                  <a:cubicBezTo>
                    <a:pt x="0" y="28"/>
                    <a:pt x="2" y="19"/>
                    <a:pt x="4" y="13"/>
                  </a:cubicBezTo>
                  <a:cubicBezTo>
                    <a:pt x="5" y="9"/>
                    <a:pt x="8" y="6"/>
                    <a:pt x="11" y="4"/>
                  </a:cubicBezTo>
                  <a:cubicBezTo>
                    <a:pt x="15" y="1"/>
                    <a:pt x="19" y="0"/>
                    <a:pt x="22" y="0"/>
                  </a:cubicBezTo>
                  <a:cubicBezTo>
                    <a:pt x="25" y="0"/>
                    <a:pt x="25" y="0"/>
                    <a:pt x="25" y="0"/>
                  </a:cubicBezTo>
                  <a:cubicBezTo>
                    <a:pt x="33" y="0"/>
                    <a:pt x="40" y="6"/>
                    <a:pt x="40" y="14"/>
                  </a:cubicBezTo>
                  <a:cubicBezTo>
                    <a:pt x="40" y="20"/>
                    <a:pt x="39" y="30"/>
                    <a:pt x="36" y="36"/>
                  </a:cubicBezTo>
                  <a:cubicBezTo>
                    <a:pt x="35" y="39"/>
                    <a:pt x="32" y="43"/>
                    <a:pt x="29" y="45"/>
                  </a:cubicBezTo>
                  <a:cubicBezTo>
                    <a:pt x="25" y="47"/>
                    <a:pt x="21" y="48"/>
                    <a:pt x="18" y="48"/>
                  </a:cubicBezTo>
                  <a:lnTo>
                    <a:pt x="16" y="48"/>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44"/>
            <p:cNvSpPr>
              <a:spLocks/>
            </p:cNvSpPr>
            <p:nvPr userDrawn="1"/>
          </p:nvSpPr>
          <p:spPr bwMode="auto">
            <a:xfrm>
              <a:off x="6218238" y="1960563"/>
              <a:ext cx="214313" cy="192088"/>
            </a:xfrm>
            <a:custGeom>
              <a:avLst/>
              <a:gdLst>
                <a:gd name="T0" fmla="*/ 57 w 57"/>
                <a:gd name="T1" fmla="*/ 1 h 51"/>
                <a:gd name="T2" fmla="*/ 35 w 57"/>
                <a:gd name="T3" fmla="*/ 50 h 51"/>
                <a:gd name="T4" fmla="*/ 28 w 57"/>
                <a:gd name="T5" fmla="*/ 49 h 51"/>
                <a:gd name="T6" fmla="*/ 25 w 57"/>
                <a:gd name="T7" fmla="*/ 21 h 51"/>
                <a:gd name="T8" fmla="*/ 22 w 57"/>
                <a:gd name="T9" fmla="*/ 29 h 51"/>
                <a:gd name="T10" fmla="*/ 19 w 57"/>
                <a:gd name="T11" fmla="*/ 35 h 51"/>
                <a:gd name="T12" fmla="*/ 12 w 57"/>
                <a:gd name="T13" fmla="*/ 51 h 51"/>
                <a:gd name="T14" fmla="*/ 4 w 57"/>
                <a:gd name="T15" fmla="*/ 49 h 51"/>
                <a:gd name="T16" fmla="*/ 0 w 57"/>
                <a:gd name="T17" fmla="*/ 0 h 51"/>
                <a:gd name="T18" fmla="*/ 10 w 57"/>
                <a:gd name="T19" fmla="*/ 1 h 51"/>
                <a:gd name="T20" fmla="*/ 12 w 57"/>
                <a:gd name="T21" fmla="*/ 29 h 51"/>
                <a:gd name="T22" fmla="*/ 12 w 57"/>
                <a:gd name="T23" fmla="*/ 29 h 51"/>
                <a:gd name="T24" fmla="*/ 16 w 57"/>
                <a:gd name="T25" fmla="*/ 19 h 51"/>
                <a:gd name="T26" fmla="*/ 18 w 57"/>
                <a:gd name="T27" fmla="*/ 14 h 51"/>
                <a:gd name="T28" fmla="*/ 25 w 57"/>
                <a:gd name="T29" fmla="*/ 0 h 51"/>
                <a:gd name="T30" fmla="*/ 32 w 57"/>
                <a:gd name="T31" fmla="*/ 1 h 51"/>
                <a:gd name="T32" fmla="*/ 35 w 57"/>
                <a:gd name="T33" fmla="*/ 29 h 51"/>
                <a:gd name="T34" fmla="*/ 37 w 57"/>
                <a:gd name="T35" fmla="*/ 25 h 51"/>
                <a:gd name="T36" fmla="*/ 39 w 57"/>
                <a:gd name="T37" fmla="*/ 20 h 51"/>
                <a:gd name="T38" fmla="*/ 43 w 57"/>
                <a:gd name="T39" fmla="*/ 11 h 51"/>
                <a:gd name="T40" fmla="*/ 48 w 57"/>
                <a:gd name="T41" fmla="*/ 0 h 51"/>
                <a:gd name="T42" fmla="*/ 57 w 57"/>
                <a:gd name="T43" fmla="*/ 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1"/>
                  </a:moveTo>
                  <a:cubicBezTo>
                    <a:pt x="35" y="50"/>
                    <a:pt x="35" y="50"/>
                    <a:pt x="35" y="50"/>
                  </a:cubicBezTo>
                  <a:cubicBezTo>
                    <a:pt x="28" y="49"/>
                    <a:pt x="28" y="49"/>
                    <a:pt x="28" y="49"/>
                  </a:cubicBezTo>
                  <a:cubicBezTo>
                    <a:pt x="25" y="21"/>
                    <a:pt x="25" y="21"/>
                    <a:pt x="25" y="21"/>
                  </a:cubicBezTo>
                  <a:cubicBezTo>
                    <a:pt x="24" y="24"/>
                    <a:pt x="23" y="26"/>
                    <a:pt x="22" y="29"/>
                  </a:cubicBezTo>
                  <a:cubicBezTo>
                    <a:pt x="21" y="31"/>
                    <a:pt x="20" y="33"/>
                    <a:pt x="19" y="35"/>
                  </a:cubicBezTo>
                  <a:cubicBezTo>
                    <a:pt x="17" y="40"/>
                    <a:pt x="14" y="46"/>
                    <a:pt x="12" y="51"/>
                  </a:cubicBezTo>
                  <a:cubicBezTo>
                    <a:pt x="4" y="49"/>
                    <a:pt x="4" y="49"/>
                    <a:pt x="4" y="49"/>
                  </a:cubicBezTo>
                  <a:cubicBezTo>
                    <a:pt x="0" y="0"/>
                    <a:pt x="0" y="0"/>
                    <a:pt x="0" y="0"/>
                  </a:cubicBezTo>
                  <a:cubicBezTo>
                    <a:pt x="10" y="1"/>
                    <a:pt x="10" y="1"/>
                    <a:pt x="10" y="1"/>
                  </a:cubicBezTo>
                  <a:cubicBezTo>
                    <a:pt x="12" y="29"/>
                    <a:pt x="12" y="29"/>
                    <a:pt x="12" y="29"/>
                  </a:cubicBezTo>
                  <a:cubicBezTo>
                    <a:pt x="12" y="29"/>
                    <a:pt x="12" y="29"/>
                    <a:pt x="12" y="29"/>
                  </a:cubicBezTo>
                  <a:cubicBezTo>
                    <a:pt x="14" y="26"/>
                    <a:pt x="15" y="22"/>
                    <a:pt x="16" y="19"/>
                  </a:cubicBezTo>
                  <a:cubicBezTo>
                    <a:pt x="17" y="18"/>
                    <a:pt x="18" y="16"/>
                    <a:pt x="18" y="14"/>
                  </a:cubicBezTo>
                  <a:cubicBezTo>
                    <a:pt x="21" y="10"/>
                    <a:pt x="23" y="4"/>
                    <a:pt x="25" y="0"/>
                  </a:cubicBezTo>
                  <a:cubicBezTo>
                    <a:pt x="32" y="1"/>
                    <a:pt x="32" y="1"/>
                    <a:pt x="32" y="1"/>
                  </a:cubicBezTo>
                  <a:cubicBezTo>
                    <a:pt x="35" y="29"/>
                    <a:pt x="35" y="29"/>
                    <a:pt x="35" y="29"/>
                  </a:cubicBezTo>
                  <a:cubicBezTo>
                    <a:pt x="36" y="28"/>
                    <a:pt x="36" y="26"/>
                    <a:pt x="37" y="25"/>
                  </a:cubicBezTo>
                  <a:cubicBezTo>
                    <a:pt x="37" y="24"/>
                    <a:pt x="39" y="21"/>
                    <a:pt x="39" y="20"/>
                  </a:cubicBezTo>
                  <a:cubicBezTo>
                    <a:pt x="40" y="17"/>
                    <a:pt x="42" y="14"/>
                    <a:pt x="43" y="11"/>
                  </a:cubicBezTo>
                  <a:cubicBezTo>
                    <a:pt x="44" y="8"/>
                    <a:pt x="46" y="3"/>
                    <a:pt x="48" y="0"/>
                  </a:cubicBezTo>
                  <a:lnTo>
                    <a:pt x="57" y="1"/>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45"/>
            <p:cNvSpPr>
              <a:spLocks/>
            </p:cNvSpPr>
            <p:nvPr userDrawn="1"/>
          </p:nvSpPr>
          <p:spPr bwMode="auto">
            <a:xfrm>
              <a:off x="6432550" y="1852613"/>
              <a:ext cx="44450" cy="66675"/>
            </a:xfrm>
            <a:custGeom>
              <a:avLst/>
              <a:gdLst>
                <a:gd name="T0" fmla="*/ 0 w 12"/>
                <a:gd name="T1" fmla="*/ 17 h 18"/>
                <a:gd name="T2" fmla="*/ 4 w 12"/>
                <a:gd name="T3" fmla="*/ 0 h 18"/>
                <a:gd name="T4" fmla="*/ 12 w 12"/>
                <a:gd name="T5" fmla="*/ 1 h 18"/>
                <a:gd name="T6" fmla="*/ 9 w 12"/>
                <a:gd name="T7" fmla="*/ 18 h 18"/>
                <a:gd name="T8" fmla="*/ 0 w 12"/>
                <a:gd name="T9" fmla="*/ 17 h 18"/>
              </a:gdLst>
              <a:ahLst/>
              <a:cxnLst>
                <a:cxn ang="0">
                  <a:pos x="T0" y="T1"/>
                </a:cxn>
                <a:cxn ang="0">
                  <a:pos x="T2" y="T3"/>
                </a:cxn>
                <a:cxn ang="0">
                  <a:pos x="T4" y="T5"/>
                </a:cxn>
                <a:cxn ang="0">
                  <a:pos x="T6" y="T7"/>
                </a:cxn>
                <a:cxn ang="0">
                  <a:pos x="T8" y="T9"/>
                </a:cxn>
              </a:cxnLst>
              <a:rect l="0" t="0" r="r" b="b"/>
              <a:pathLst>
                <a:path w="12" h="18">
                  <a:moveTo>
                    <a:pt x="0" y="17"/>
                  </a:moveTo>
                  <a:cubicBezTo>
                    <a:pt x="1" y="14"/>
                    <a:pt x="3" y="3"/>
                    <a:pt x="4" y="0"/>
                  </a:cubicBezTo>
                  <a:cubicBezTo>
                    <a:pt x="12" y="1"/>
                    <a:pt x="12" y="1"/>
                    <a:pt x="12" y="1"/>
                  </a:cubicBezTo>
                  <a:cubicBezTo>
                    <a:pt x="9" y="18"/>
                    <a:pt x="9" y="18"/>
                    <a:pt x="9" y="18"/>
                  </a:cubicBezTo>
                  <a:lnTo>
                    <a:pt x="0" y="17"/>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6"/>
            <p:cNvSpPr>
              <a:spLocks/>
            </p:cNvSpPr>
            <p:nvPr userDrawn="1"/>
          </p:nvSpPr>
          <p:spPr bwMode="auto">
            <a:xfrm>
              <a:off x="6488113"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7"/>
            <p:cNvSpPr>
              <a:spLocks/>
            </p:cNvSpPr>
            <p:nvPr userDrawn="1"/>
          </p:nvSpPr>
          <p:spPr bwMode="auto">
            <a:xfrm>
              <a:off x="6732588" y="1965326"/>
              <a:ext cx="127000" cy="179388"/>
            </a:xfrm>
            <a:custGeom>
              <a:avLst/>
              <a:gdLst>
                <a:gd name="T0" fmla="*/ 3 w 34"/>
                <a:gd name="T1" fmla="*/ 44 h 48"/>
                <a:gd name="T2" fmla="*/ 0 w 34"/>
                <a:gd name="T3" fmla="*/ 34 h 48"/>
                <a:gd name="T4" fmla="*/ 8 w 34"/>
                <a:gd name="T5" fmla="*/ 34 h 48"/>
                <a:gd name="T6" fmla="*/ 14 w 34"/>
                <a:gd name="T7" fmla="*/ 39 h 48"/>
                <a:gd name="T8" fmla="*/ 20 w 34"/>
                <a:gd name="T9" fmla="*/ 37 h 48"/>
                <a:gd name="T10" fmla="*/ 21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0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0" y="41"/>
                    <a:pt x="0" y="35"/>
                    <a:pt x="0" y="34"/>
                  </a:cubicBezTo>
                  <a:cubicBezTo>
                    <a:pt x="8" y="34"/>
                    <a:pt x="8" y="34"/>
                    <a:pt x="8" y="34"/>
                  </a:cubicBezTo>
                  <a:cubicBezTo>
                    <a:pt x="9" y="35"/>
                    <a:pt x="9" y="39"/>
                    <a:pt x="14" y="39"/>
                  </a:cubicBezTo>
                  <a:cubicBezTo>
                    <a:pt x="17" y="39"/>
                    <a:pt x="19" y="38"/>
                    <a:pt x="20" y="37"/>
                  </a:cubicBezTo>
                  <a:cubicBezTo>
                    <a:pt x="21" y="35"/>
                    <a:pt x="22" y="33"/>
                    <a:pt x="21"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0" y="31"/>
                    <a:pt x="30" y="33"/>
                  </a:cubicBezTo>
                  <a:cubicBezTo>
                    <a:pt x="30" y="36"/>
                    <a:pt x="29" y="40"/>
                    <a:pt x="27" y="43"/>
                  </a:cubicBezTo>
                  <a:cubicBezTo>
                    <a:pt x="23" y="46"/>
                    <a:pt x="18"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8"/>
            <p:cNvSpPr>
              <a:spLocks/>
            </p:cNvSpPr>
            <p:nvPr userDrawn="1"/>
          </p:nvSpPr>
          <p:spPr bwMode="auto">
            <a:xfrm>
              <a:off x="6886575" y="1960563"/>
              <a:ext cx="149225" cy="184150"/>
            </a:xfrm>
            <a:custGeom>
              <a:avLst/>
              <a:gdLst>
                <a:gd name="T0" fmla="*/ 15 w 40"/>
                <a:gd name="T1" fmla="*/ 49 h 49"/>
                <a:gd name="T2" fmla="*/ 3 w 40"/>
                <a:gd name="T3" fmla="*/ 44 h 49"/>
                <a:gd name="T4" fmla="*/ 1 w 40"/>
                <a:gd name="T5" fmla="*/ 33 h 49"/>
                <a:gd name="T6" fmla="*/ 2 w 40"/>
                <a:gd name="T7" fmla="*/ 26 h 49"/>
                <a:gd name="T8" fmla="*/ 4 w 40"/>
                <a:gd name="T9" fmla="*/ 16 h 49"/>
                <a:gd name="T10" fmla="*/ 6 w 40"/>
                <a:gd name="T11" fmla="*/ 0 h 49"/>
                <a:gd name="T12" fmla="*/ 15 w 40"/>
                <a:gd name="T13" fmla="*/ 2 h 49"/>
                <a:gd name="T14" fmla="*/ 9 w 40"/>
                <a:gd name="T15" fmla="*/ 35 h 49"/>
                <a:gd name="T16" fmla="*/ 10 w 40"/>
                <a:gd name="T17" fmla="*/ 39 h 49"/>
                <a:gd name="T18" fmla="*/ 15 w 40"/>
                <a:gd name="T19" fmla="*/ 41 h 49"/>
                <a:gd name="T20" fmla="*/ 16 w 40"/>
                <a:gd name="T21" fmla="*/ 41 h 49"/>
                <a:gd name="T22" fmla="*/ 26 w 40"/>
                <a:gd name="T23" fmla="*/ 33 h 49"/>
                <a:gd name="T24" fmla="*/ 26 w 40"/>
                <a:gd name="T25" fmla="*/ 33 h 49"/>
                <a:gd name="T26" fmla="*/ 32 w 40"/>
                <a:gd name="T27" fmla="*/ 0 h 49"/>
                <a:gd name="T28" fmla="*/ 40 w 40"/>
                <a:gd name="T29" fmla="*/ 2 h 49"/>
                <a:gd name="T30" fmla="*/ 35 w 40"/>
                <a:gd name="T31" fmla="*/ 35 h 49"/>
                <a:gd name="T32" fmla="*/ 28 w 40"/>
                <a:gd name="T33" fmla="*/ 46 h 49"/>
                <a:gd name="T34" fmla="*/ 16 w 40"/>
                <a:gd name="T35" fmla="*/ 49 h 49"/>
                <a:gd name="T36" fmla="*/ 15 w 40"/>
                <a:gd name="T3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49">
                  <a:moveTo>
                    <a:pt x="15" y="49"/>
                  </a:moveTo>
                  <a:cubicBezTo>
                    <a:pt x="11" y="49"/>
                    <a:pt x="6" y="48"/>
                    <a:pt x="3" y="44"/>
                  </a:cubicBezTo>
                  <a:cubicBezTo>
                    <a:pt x="1" y="41"/>
                    <a:pt x="0" y="37"/>
                    <a:pt x="1" y="33"/>
                  </a:cubicBezTo>
                  <a:cubicBezTo>
                    <a:pt x="1" y="31"/>
                    <a:pt x="1" y="29"/>
                    <a:pt x="2" y="26"/>
                  </a:cubicBezTo>
                  <a:cubicBezTo>
                    <a:pt x="2" y="23"/>
                    <a:pt x="3" y="19"/>
                    <a:pt x="4" y="16"/>
                  </a:cubicBezTo>
                  <a:cubicBezTo>
                    <a:pt x="4" y="11"/>
                    <a:pt x="5" y="4"/>
                    <a:pt x="6" y="0"/>
                  </a:cubicBezTo>
                  <a:cubicBezTo>
                    <a:pt x="15" y="2"/>
                    <a:pt x="15" y="2"/>
                    <a:pt x="15" y="2"/>
                  </a:cubicBezTo>
                  <a:cubicBezTo>
                    <a:pt x="9" y="35"/>
                    <a:pt x="9" y="35"/>
                    <a:pt x="9" y="35"/>
                  </a:cubicBezTo>
                  <a:cubicBezTo>
                    <a:pt x="9" y="36"/>
                    <a:pt x="10" y="38"/>
                    <a:pt x="10" y="39"/>
                  </a:cubicBezTo>
                  <a:cubicBezTo>
                    <a:pt x="11" y="39"/>
                    <a:pt x="14" y="41"/>
                    <a:pt x="15" y="41"/>
                  </a:cubicBezTo>
                  <a:cubicBezTo>
                    <a:pt x="16" y="41"/>
                    <a:pt x="16" y="41"/>
                    <a:pt x="16" y="41"/>
                  </a:cubicBezTo>
                  <a:cubicBezTo>
                    <a:pt x="19" y="41"/>
                    <a:pt x="25" y="38"/>
                    <a:pt x="26" y="33"/>
                  </a:cubicBezTo>
                  <a:cubicBezTo>
                    <a:pt x="26" y="33"/>
                    <a:pt x="26" y="33"/>
                    <a:pt x="26" y="33"/>
                  </a:cubicBezTo>
                  <a:cubicBezTo>
                    <a:pt x="27" y="24"/>
                    <a:pt x="30" y="9"/>
                    <a:pt x="32" y="0"/>
                  </a:cubicBezTo>
                  <a:cubicBezTo>
                    <a:pt x="40" y="2"/>
                    <a:pt x="40" y="2"/>
                    <a:pt x="40" y="2"/>
                  </a:cubicBezTo>
                  <a:cubicBezTo>
                    <a:pt x="35" y="35"/>
                    <a:pt x="35" y="35"/>
                    <a:pt x="35" y="35"/>
                  </a:cubicBezTo>
                  <a:cubicBezTo>
                    <a:pt x="34" y="39"/>
                    <a:pt x="31" y="43"/>
                    <a:pt x="28" y="46"/>
                  </a:cubicBezTo>
                  <a:cubicBezTo>
                    <a:pt x="24" y="48"/>
                    <a:pt x="20" y="49"/>
                    <a:pt x="16" y="49"/>
                  </a:cubicBezTo>
                  <a:lnTo>
                    <a:pt x="15"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49"/>
            <p:cNvSpPr>
              <a:spLocks/>
            </p:cNvSpPr>
            <p:nvPr userDrawn="1"/>
          </p:nvSpPr>
          <p:spPr bwMode="auto">
            <a:xfrm>
              <a:off x="7065963" y="1960563"/>
              <a:ext cx="153988" cy="187325"/>
            </a:xfrm>
            <a:custGeom>
              <a:avLst/>
              <a:gdLst>
                <a:gd name="T0" fmla="*/ 16 w 41"/>
                <a:gd name="T1" fmla="*/ 50 h 50"/>
                <a:gd name="T2" fmla="*/ 0 w 41"/>
                <a:gd name="T3" fmla="*/ 35 h 50"/>
                <a:gd name="T4" fmla="*/ 4 w 41"/>
                <a:gd name="T5" fmla="*/ 14 h 50"/>
                <a:gd name="T6" fmla="*/ 12 w 41"/>
                <a:gd name="T7" fmla="*/ 4 h 50"/>
                <a:gd name="T8" fmla="*/ 12 w 41"/>
                <a:gd name="T9" fmla="*/ 4 h 50"/>
                <a:gd name="T10" fmla="*/ 23 w 41"/>
                <a:gd name="T11" fmla="*/ 0 h 50"/>
                <a:gd name="T12" fmla="*/ 25 w 41"/>
                <a:gd name="T13" fmla="*/ 0 h 50"/>
                <a:gd name="T14" fmla="*/ 41 w 41"/>
                <a:gd name="T15" fmla="*/ 17 h 50"/>
                <a:gd name="T16" fmla="*/ 32 w 41"/>
                <a:gd name="T17" fmla="*/ 18 h 50"/>
                <a:gd name="T18" fmla="*/ 25 w 41"/>
                <a:gd name="T19" fmla="*/ 9 h 50"/>
                <a:gd name="T20" fmla="*/ 23 w 41"/>
                <a:gd name="T21" fmla="*/ 9 h 50"/>
                <a:gd name="T22" fmla="*/ 13 w 41"/>
                <a:gd name="T23" fmla="*/ 17 h 50"/>
                <a:gd name="T24" fmla="*/ 9 w 41"/>
                <a:gd name="T25" fmla="*/ 35 h 50"/>
                <a:gd name="T26" fmla="*/ 16 w 41"/>
                <a:gd name="T27" fmla="*/ 41 h 50"/>
                <a:gd name="T28" fmla="*/ 18 w 41"/>
                <a:gd name="T29" fmla="*/ 41 h 50"/>
                <a:gd name="T30" fmla="*/ 30 w 41"/>
                <a:gd name="T31" fmla="*/ 31 h 50"/>
                <a:gd name="T32" fmla="*/ 38 w 41"/>
                <a:gd name="T33" fmla="*/ 35 h 50"/>
                <a:gd name="T34" fmla="*/ 30 w 41"/>
                <a:gd name="T35" fmla="*/ 46 h 50"/>
                <a:gd name="T36" fmla="*/ 30 w 41"/>
                <a:gd name="T37" fmla="*/ 46 h 50"/>
                <a:gd name="T38" fmla="*/ 18 w 41"/>
                <a:gd name="T39" fmla="*/ 50 h 50"/>
                <a:gd name="T40" fmla="*/ 16 w 41"/>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 h="50">
                  <a:moveTo>
                    <a:pt x="16" y="50"/>
                  </a:moveTo>
                  <a:cubicBezTo>
                    <a:pt x="7" y="50"/>
                    <a:pt x="0" y="44"/>
                    <a:pt x="0" y="35"/>
                  </a:cubicBezTo>
                  <a:cubicBezTo>
                    <a:pt x="0" y="29"/>
                    <a:pt x="2" y="20"/>
                    <a:pt x="4" y="14"/>
                  </a:cubicBezTo>
                  <a:cubicBezTo>
                    <a:pt x="6" y="10"/>
                    <a:pt x="8" y="7"/>
                    <a:pt x="12" y="4"/>
                  </a:cubicBezTo>
                  <a:cubicBezTo>
                    <a:pt x="12" y="4"/>
                    <a:pt x="12" y="4"/>
                    <a:pt x="12" y="4"/>
                  </a:cubicBezTo>
                  <a:cubicBezTo>
                    <a:pt x="15" y="2"/>
                    <a:pt x="20" y="0"/>
                    <a:pt x="23" y="0"/>
                  </a:cubicBezTo>
                  <a:cubicBezTo>
                    <a:pt x="25" y="0"/>
                    <a:pt x="25" y="0"/>
                    <a:pt x="25" y="0"/>
                  </a:cubicBezTo>
                  <a:cubicBezTo>
                    <a:pt x="34" y="0"/>
                    <a:pt x="41" y="8"/>
                    <a:pt x="41" y="17"/>
                  </a:cubicBezTo>
                  <a:cubicBezTo>
                    <a:pt x="32" y="18"/>
                    <a:pt x="32" y="18"/>
                    <a:pt x="32" y="18"/>
                  </a:cubicBezTo>
                  <a:cubicBezTo>
                    <a:pt x="32" y="13"/>
                    <a:pt x="29" y="9"/>
                    <a:pt x="25" y="9"/>
                  </a:cubicBezTo>
                  <a:cubicBezTo>
                    <a:pt x="23" y="9"/>
                    <a:pt x="23" y="9"/>
                    <a:pt x="23" y="9"/>
                  </a:cubicBezTo>
                  <a:cubicBezTo>
                    <a:pt x="19" y="9"/>
                    <a:pt x="14" y="13"/>
                    <a:pt x="13" y="17"/>
                  </a:cubicBezTo>
                  <a:cubicBezTo>
                    <a:pt x="11" y="22"/>
                    <a:pt x="9" y="30"/>
                    <a:pt x="9" y="35"/>
                  </a:cubicBezTo>
                  <a:cubicBezTo>
                    <a:pt x="9" y="39"/>
                    <a:pt x="12" y="41"/>
                    <a:pt x="16" y="41"/>
                  </a:cubicBezTo>
                  <a:cubicBezTo>
                    <a:pt x="18" y="41"/>
                    <a:pt x="18" y="41"/>
                    <a:pt x="18" y="41"/>
                  </a:cubicBezTo>
                  <a:cubicBezTo>
                    <a:pt x="22" y="41"/>
                    <a:pt x="28" y="37"/>
                    <a:pt x="30" y="31"/>
                  </a:cubicBezTo>
                  <a:cubicBezTo>
                    <a:pt x="38" y="35"/>
                    <a:pt x="38" y="35"/>
                    <a:pt x="38" y="35"/>
                  </a:cubicBezTo>
                  <a:cubicBezTo>
                    <a:pt x="36" y="39"/>
                    <a:pt x="34" y="44"/>
                    <a:pt x="30" y="46"/>
                  </a:cubicBezTo>
                  <a:cubicBezTo>
                    <a:pt x="30" y="46"/>
                    <a:pt x="30" y="46"/>
                    <a:pt x="30" y="46"/>
                  </a:cubicBezTo>
                  <a:cubicBezTo>
                    <a:pt x="26" y="49"/>
                    <a:pt x="22" y="50"/>
                    <a:pt x="18"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50"/>
            <p:cNvSpPr>
              <a:spLocks/>
            </p:cNvSpPr>
            <p:nvPr userDrawn="1"/>
          </p:nvSpPr>
          <p:spPr bwMode="auto">
            <a:xfrm>
              <a:off x="7250113" y="1960563"/>
              <a:ext cx="157163" cy="187325"/>
            </a:xfrm>
            <a:custGeom>
              <a:avLst/>
              <a:gdLst>
                <a:gd name="T0" fmla="*/ 16 w 42"/>
                <a:gd name="T1" fmla="*/ 50 h 50"/>
                <a:gd name="T2" fmla="*/ 1 w 42"/>
                <a:gd name="T3" fmla="*/ 35 h 50"/>
                <a:gd name="T4" fmla="*/ 5 w 42"/>
                <a:gd name="T5" fmla="*/ 14 h 50"/>
                <a:gd name="T6" fmla="*/ 12 w 42"/>
                <a:gd name="T7" fmla="*/ 4 h 50"/>
                <a:gd name="T8" fmla="*/ 12 w 42"/>
                <a:gd name="T9" fmla="*/ 4 h 50"/>
                <a:gd name="T10" fmla="*/ 24 w 42"/>
                <a:gd name="T11" fmla="*/ 0 h 50"/>
                <a:gd name="T12" fmla="*/ 26 w 42"/>
                <a:gd name="T13" fmla="*/ 0 h 50"/>
                <a:gd name="T14" fmla="*/ 42 w 42"/>
                <a:gd name="T15" fmla="*/ 17 h 50"/>
                <a:gd name="T16" fmla="*/ 33 w 42"/>
                <a:gd name="T17" fmla="*/ 18 h 50"/>
                <a:gd name="T18" fmla="*/ 26 w 42"/>
                <a:gd name="T19" fmla="*/ 9 h 50"/>
                <a:gd name="T20" fmla="*/ 24 w 42"/>
                <a:gd name="T21" fmla="*/ 9 h 50"/>
                <a:gd name="T22" fmla="*/ 13 w 42"/>
                <a:gd name="T23" fmla="*/ 17 h 50"/>
                <a:gd name="T24" fmla="*/ 10 w 42"/>
                <a:gd name="T25" fmla="*/ 35 h 50"/>
                <a:gd name="T26" fmla="*/ 16 w 42"/>
                <a:gd name="T27" fmla="*/ 41 h 50"/>
                <a:gd name="T28" fmla="*/ 19 w 42"/>
                <a:gd name="T29" fmla="*/ 41 h 50"/>
                <a:gd name="T30" fmla="*/ 30 w 42"/>
                <a:gd name="T31" fmla="*/ 31 h 50"/>
                <a:gd name="T32" fmla="*/ 39 w 42"/>
                <a:gd name="T33" fmla="*/ 35 h 50"/>
                <a:gd name="T34" fmla="*/ 30 w 42"/>
                <a:gd name="T35" fmla="*/ 46 h 50"/>
                <a:gd name="T36" fmla="*/ 30 w 42"/>
                <a:gd name="T37" fmla="*/ 46 h 50"/>
                <a:gd name="T38" fmla="*/ 19 w 42"/>
                <a:gd name="T39" fmla="*/ 50 h 50"/>
                <a:gd name="T40" fmla="*/ 16 w 42"/>
                <a:gd name="T41"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 h="50">
                  <a:moveTo>
                    <a:pt x="16" y="50"/>
                  </a:moveTo>
                  <a:cubicBezTo>
                    <a:pt x="8" y="50"/>
                    <a:pt x="1" y="44"/>
                    <a:pt x="1" y="35"/>
                  </a:cubicBezTo>
                  <a:cubicBezTo>
                    <a:pt x="0" y="29"/>
                    <a:pt x="2" y="20"/>
                    <a:pt x="5" y="14"/>
                  </a:cubicBezTo>
                  <a:cubicBezTo>
                    <a:pt x="6" y="10"/>
                    <a:pt x="8" y="7"/>
                    <a:pt x="12" y="4"/>
                  </a:cubicBezTo>
                  <a:cubicBezTo>
                    <a:pt x="12" y="4"/>
                    <a:pt x="12" y="4"/>
                    <a:pt x="12" y="4"/>
                  </a:cubicBezTo>
                  <a:cubicBezTo>
                    <a:pt x="16" y="2"/>
                    <a:pt x="20" y="0"/>
                    <a:pt x="24" y="0"/>
                  </a:cubicBezTo>
                  <a:cubicBezTo>
                    <a:pt x="26" y="0"/>
                    <a:pt x="26" y="0"/>
                    <a:pt x="26" y="0"/>
                  </a:cubicBezTo>
                  <a:cubicBezTo>
                    <a:pt x="35" y="0"/>
                    <a:pt x="41" y="8"/>
                    <a:pt x="42" y="17"/>
                  </a:cubicBezTo>
                  <a:cubicBezTo>
                    <a:pt x="33" y="18"/>
                    <a:pt x="33" y="18"/>
                    <a:pt x="33" y="18"/>
                  </a:cubicBezTo>
                  <a:cubicBezTo>
                    <a:pt x="33" y="13"/>
                    <a:pt x="29" y="9"/>
                    <a:pt x="26" y="9"/>
                  </a:cubicBezTo>
                  <a:cubicBezTo>
                    <a:pt x="24" y="9"/>
                    <a:pt x="24" y="9"/>
                    <a:pt x="24" y="9"/>
                  </a:cubicBezTo>
                  <a:cubicBezTo>
                    <a:pt x="19" y="9"/>
                    <a:pt x="15" y="13"/>
                    <a:pt x="13" y="17"/>
                  </a:cubicBezTo>
                  <a:cubicBezTo>
                    <a:pt x="11" y="22"/>
                    <a:pt x="9" y="30"/>
                    <a:pt x="10" y="35"/>
                  </a:cubicBezTo>
                  <a:cubicBezTo>
                    <a:pt x="10" y="39"/>
                    <a:pt x="13" y="41"/>
                    <a:pt x="16" y="41"/>
                  </a:cubicBezTo>
                  <a:cubicBezTo>
                    <a:pt x="19" y="41"/>
                    <a:pt x="19" y="41"/>
                    <a:pt x="19" y="41"/>
                  </a:cubicBezTo>
                  <a:cubicBezTo>
                    <a:pt x="23" y="41"/>
                    <a:pt x="28" y="37"/>
                    <a:pt x="30" y="31"/>
                  </a:cubicBezTo>
                  <a:cubicBezTo>
                    <a:pt x="39" y="35"/>
                    <a:pt x="39" y="35"/>
                    <a:pt x="39" y="35"/>
                  </a:cubicBezTo>
                  <a:cubicBezTo>
                    <a:pt x="37" y="39"/>
                    <a:pt x="34" y="44"/>
                    <a:pt x="30" y="46"/>
                  </a:cubicBezTo>
                  <a:cubicBezTo>
                    <a:pt x="30" y="46"/>
                    <a:pt x="30" y="46"/>
                    <a:pt x="30" y="46"/>
                  </a:cubicBezTo>
                  <a:cubicBezTo>
                    <a:pt x="27" y="49"/>
                    <a:pt x="22" y="50"/>
                    <a:pt x="19" y="50"/>
                  </a:cubicBezTo>
                  <a:lnTo>
                    <a:pt x="16" y="5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51"/>
            <p:cNvSpPr>
              <a:spLocks noEditPoints="1"/>
            </p:cNvSpPr>
            <p:nvPr userDrawn="1"/>
          </p:nvSpPr>
          <p:spPr bwMode="auto">
            <a:xfrm>
              <a:off x="7437438" y="1965326"/>
              <a:ext cx="149225" cy="182563"/>
            </a:xfrm>
            <a:custGeom>
              <a:avLst/>
              <a:gdLst>
                <a:gd name="T0" fmla="*/ 11 w 40"/>
                <a:gd name="T1" fmla="*/ 20 h 49"/>
                <a:gd name="T2" fmla="*/ 31 w 40"/>
                <a:gd name="T3" fmla="*/ 18 h 49"/>
                <a:gd name="T4" fmla="*/ 31 w 40"/>
                <a:gd name="T5" fmla="*/ 13 h 49"/>
                <a:gd name="T6" fmla="*/ 23 w 40"/>
                <a:gd name="T7" fmla="*/ 9 h 49"/>
                <a:gd name="T8" fmla="*/ 12 w 40"/>
                <a:gd name="T9" fmla="*/ 16 h 49"/>
                <a:gd name="T10" fmla="*/ 11 w 40"/>
                <a:gd name="T11" fmla="*/ 20 h 49"/>
                <a:gd name="T12" fmla="*/ 16 w 40"/>
                <a:gd name="T13" fmla="*/ 49 h 49"/>
                <a:gd name="T14" fmla="*/ 0 w 40"/>
                <a:gd name="T15" fmla="*/ 35 h 49"/>
                <a:gd name="T16" fmla="*/ 4 w 40"/>
                <a:gd name="T17" fmla="*/ 13 h 49"/>
                <a:gd name="T18" fmla="*/ 10 w 40"/>
                <a:gd name="T19" fmla="*/ 4 h 49"/>
                <a:gd name="T20" fmla="*/ 24 w 40"/>
                <a:gd name="T21" fmla="*/ 0 h 49"/>
                <a:gd name="T22" fmla="*/ 30 w 40"/>
                <a:gd name="T23" fmla="*/ 1 h 49"/>
                <a:gd name="T24" fmla="*/ 39 w 40"/>
                <a:gd name="T25" fmla="*/ 11 h 49"/>
                <a:gd name="T26" fmla="*/ 40 w 40"/>
                <a:gd name="T27" fmla="*/ 16 h 49"/>
                <a:gd name="T28" fmla="*/ 38 w 40"/>
                <a:gd name="T29" fmla="*/ 24 h 49"/>
                <a:gd name="T30" fmla="*/ 34 w 40"/>
                <a:gd name="T31" fmla="*/ 27 h 49"/>
                <a:gd name="T32" fmla="*/ 9 w 40"/>
                <a:gd name="T33" fmla="*/ 29 h 49"/>
                <a:gd name="T34" fmla="*/ 9 w 40"/>
                <a:gd name="T35" fmla="*/ 30 h 49"/>
                <a:gd name="T36" fmla="*/ 9 w 40"/>
                <a:gd name="T37" fmla="*/ 34 h 49"/>
                <a:gd name="T38" fmla="*/ 16 w 40"/>
                <a:gd name="T39" fmla="*/ 40 h 49"/>
                <a:gd name="T40" fmla="*/ 18 w 40"/>
                <a:gd name="T41" fmla="*/ 40 h 49"/>
                <a:gd name="T42" fmla="*/ 29 w 40"/>
                <a:gd name="T43" fmla="*/ 31 h 49"/>
                <a:gd name="T44" fmla="*/ 38 w 40"/>
                <a:gd name="T45" fmla="*/ 34 h 49"/>
                <a:gd name="T46" fmla="*/ 29 w 40"/>
                <a:gd name="T47" fmla="*/ 45 h 49"/>
                <a:gd name="T48" fmla="*/ 29 w 40"/>
                <a:gd name="T49" fmla="*/ 45 h 49"/>
                <a:gd name="T50" fmla="*/ 18 w 40"/>
                <a:gd name="T51" fmla="*/ 49 h 49"/>
                <a:gd name="T52" fmla="*/ 16 w 40"/>
                <a:gd name="T5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0" h="49">
                  <a:moveTo>
                    <a:pt x="11" y="20"/>
                  </a:moveTo>
                  <a:cubicBezTo>
                    <a:pt x="31" y="18"/>
                    <a:pt x="31" y="18"/>
                    <a:pt x="31" y="18"/>
                  </a:cubicBezTo>
                  <a:cubicBezTo>
                    <a:pt x="31" y="17"/>
                    <a:pt x="31" y="15"/>
                    <a:pt x="31" y="13"/>
                  </a:cubicBezTo>
                  <a:cubicBezTo>
                    <a:pt x="29" y="10"/>
                    <a:pt x="26" y="8"/>
                    <a:pt x="23" y="9"/>
                  </a:cubicBezTo>
                  <a:cubicBezTo>
                    <a:pt x="19" y="9"/>
                    <a:pt x="14" y="12"/>
                    <a:pt x="12" y="16"/>
                  </a:cubicBezTo>
                  <a:cubicBezTo>
                    <a:pt x="12" y="17"/>
                    <a:pt x="11" y="19"/>
                    <a:pt x="11" y="20"/>
                  </a:cubicBezTo>
                  <a:moveTo>
                    <a:pt x="16" y="49"/>
                  </a:moveTo>
                  <a:cubicBezTo>
                    <a:pt x="7" y="49"/>
                    <a:pt x="0" y="43"/>
                    <a:pt x="0" y="35"/>
                  </a:cubicBezTo>
                  <a:cubicBezTo>
                    <a:pt x="0" y="28"/>
                    <a:pt x="2" y="19"/>
                    <a:pt x="4" y="13"/>
                  </a:cubicBezTo>
                  <a:cubicBezTo>
                    <a:pt x="5" y="10"/>
                    <a:pt x="7" y="7"/>
                    <a:pt x="10" y="4"/>
                  </a:cubicBezTo>
                  <a:cubicBezTo>
                    <a:pt x="14" y="2"/>
                    <a:pt x="19" y="0"/>
                    <a:pt x="24" y="0"/>
                  </a:cubicBezTo>
                  <a:cubicBezTo>
                    <a:pt x="26" y="0"/>
                    <a:pt x="28" y="0"/>
                    <a:pt x="30" y="1"/>
                  </a:cubicBezTo>
                  <a:cubicBezTo>
                    <a:pt x="34" y="2"/>
                    <a:pt x="38" y="6"/>
                    <a:pt x="39" y="11"/>
                  </a:cubicBezTo>
                  <a:cubicBezTo>
                    <a:pt x="40" y="12"/>
                    <a:pt x="40" y="14"/>
                    <a:pt x="40" y="16"/>
                  </a:cubicBezTo>
                  <a:cubicBezTo>
                    <a:pt x="40" y="19"/>
                    <a:pt x="39" y="22"/>
                    <a:pt x="38" y="24"/>
                  </a:cubicBezTo>
                  <a:cubicBezTo>
                    <a:pt x="37" y="26"/>
                    <a:pt x="35" y="27"/>
                    <a:pt x="34" y="27"/>
                  </a:cubicBezTo>
                  <a:cubicBezTo>
                    <a:pt x="9" y="29"/>
                    <a:pt x="10" y="29"/>
                    <a:pt x="9" y="29"/>
                  </a:cubicBezTo>
                  <a:cubicBezTo>
                    <a:pt x="9" y="30"/>
                    <a:pt x="9" y="30"/>
                    <a:pt x="9" y="30"/>
                  </a:cubicBezTo>
                  <a:cubicBezTo>
                    <a:pt x="9" y="32"/>
                    <a:pt x="9" y="33"/>
                    <a:pt x="9" y="34"/>
                  </a:cubicBezTo>
                  <a:cubicBezTo>
                    <a:pt x="9" y="38"/>
                    <a:pt x="12" y="40"/>
                    <a:pt x="16" y="40"/>
                  </a:cubicBezTo>
                  <a:cubicBezTo>
                    <a:pt x="18" y="40"/>
                    <a:pt x="18" y="40"/>
                    <a:pt x="18" y="40"/>
                  </a:cubicBezTo>
                  <a:cubicBezTo>
                    <a:pt x="22" y="40"/>
                    <a:pt x="27" y="36"/>
                    <a:pt x="29" y="31"/>
                  </a:cubicBezTo>
                  <a:cubicBezTo>
                    <a:pt x="38" y="34"/>
                    <a:pt x="38" y="34"/>
                    <a:pt x="38" y="34"/>
                  </a:cubicBezTo>
                  <a:cubicBezTo>
                    <a:pt x="36" y="39"/>
                    <a:pt x="32" y="43"/>
                    <a:pt x="29" y="45"/>
                  </a:cubicBezTo>
                  <a:cubicBezTo>
                    <a:pt x="29" y="45"/>
                    <a:pt x="29" y="45"/>
                    <a:pt x="29" y="45"/>
                  </a:cubicBezTo>
                  <a:cubicBezTo>
                    <a:pt x="26" y="48"/>
                    <a:pt x="21" y="49"/>
                    <a:pt x="18" y="49"/>
                  </a:cubicBezTo>
                  <a:lnTo>
                    <a:pt x="16" y="49"/>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52"/>
            <p:cNvSpPr>
              <a:spLocks/>
            </p:cNvSpPr>
            <p:nvPr userDrawn="1"/>
          </p:nvSpPr>
          <p:spPr bwMode="auto">
            <a:xfrm>
              <a:off x="7616825" y="1965326"/>
              <a:ext cx="128588"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0 w 34"/>
                <a:gd name="T19" fmla="*/ 4 h 48"/>
                <a:gd name="T20" fmla="*/ 21 w 34"/>
                <a:gd name="T21" fmla="*/ 0 h 48"/>
                <a:gd name="T22" fmla="*/ 34 w 34"/>
                <a:gd name="T23" fmla="*/ 14 h 48"/>
                <a:gd name="T24" fmla="*/ 25 w 34"/>
                <a:gd name="T25" fmla="*/ 14 h 48"/>
                <a:gd name="T26" fmla="*/ 21 w 34"/>
                <a:gd name="T27" fmla="*/ 9 h 48"/>
                <a:gd name="T28" fmla="*/ 16 w 34"/>
                <a:gd name="T29" fmla="*/ 11 h 48"/>
                <a:gd name="T30" fmla="*/ 15 w 34"/>
                <a:gd name="T31" fmla="*/ 14 h 48"/>
                <a:gd name="T32" fmla="*/ 15 w 34"/>
                <a:gd name="T33" fmla="*/ 14 h 48"/>
                <a:gd name="T34" fmla="*/ 17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9" y="39"/>
                    <a:pt x="14" y="39"/>
                  </a:cubicBezTo>
                  <a:cubicBezTo>
                    <a:pt x="17" y="39"/>
                    <a:pt x="19" y="38"/>
                    <a:pt x="20" y="37"/>
                  </a:cubicBezTo>
                  <a:cubicBezTo>
                    <a:pt x="22" y="35"/>
                    <a:pt x="22" y="33"/>
                    <a:pt x="22" y="32"/>
                  </a:cubicBezTo>
                  <a:cubicBezTo>
                    <a:pt x="21" y="31"/>
                    <a:pt x="17" y="28"/>
                    <a:pt x="15" y="27"/>
                  </a:cubicBezTo>
                  <a:cubicBezTo>
                    <a:pt x="11" y="23"/>
                    <a:pt x="8" y="20"/>
                    <a:pt x="7" y="19"/>
                  </a:cubicBezTo>
                  <a:cubicBezTo>
                    <a:pt x="6" y="17"/>
                    <a:pt x="6" y="16"/>
                    <a:pt x="6" y="14"/>
                  </a:cubicBezTo>
                  <a:cubicBezTo>
                    <a:pt x="6" y="10"/>
                    <a:pt x="8" y="6"/>
                    <a:pt x="10" y="4"/>
                  </a:cubicBezTo>
                  <a:cubicBezTo>
                    <a:pt x="14" y="1"/>
                    <a:pt x="17" y="0"/>
                    <a:pt x="21" y="0"/>
                  </a:cubicBezTo>
                  <a:cubicBezTo>
                    <a:pt x="28" y="0"/>
                    <a:pt x="34" y="6"/>
                    <a:pt x="34" y="14"/>
                  </a:cubicBezTo>
                  <a:cubicBezTo>
                    <a:pt x="25" y="14"/>
                    <a:pt x="25" y="14"/>
                    <a:pt x="25" y="14"/>
                  </a:cubicBezTo>
                  <a:cubicBezTo>
                    <a:pt x="25" y="11"/>
                    <a:pt x="23" y="9"/>
                    <a:pt x="21" y="9"/>
                  </a:cubicBezTo>
                  <a:cubicBezTo>
                    <a:pt x="19" y="9"/>
                    <a:pt x="17" y="9"/>
                    <a:pt x="16" y="11"/>
                  </a:cubicBezTo>
                  <a:cubicBezTo>
                    <a:pt x="15" y="11"/>
                    <a:pt x="14" y="13"/>
                    <a:pt x="15" y="14"/>
                  </a:cubicBezTo>
                  <a:cubicBezTo>
                    <a:pt x="15" y="14"/>
                    <a:pt x="15" y="14"/>
                    <a:pt x="15" y="14"/>
                  </a:cubicBezTo>
                  <a:cubicBezTo>
                    <a:pt x="15" y="15"/>
                    <a:pt x="16" y="16"/>
                    <a:pt x="17" y="17"/>
                  </a:cubicBezTo>
                  <a:cubicBezTo>
                    <a:pt x="17" y="17"/>
                    <a:pt x="18" y="17"/>
                    <a:pt x="20" y="19"/>
                  </a:cubicBezTo>
                  <a:cubicBezTo>
                    <a:pt x="25" y="23"/>
                    <a:pt x="28" y="25"/>
                    <a:pt x="29" y="27"/>
                  </a:cubicBezTo>
                  <a:cubicBezTo>
                    <a:pt x="30" y="28"/>
                    <a:pt x="31" y="31"/>
                    <a:pt x="31" y="33"/>
                  </a:cubicBezTo>
                  <a:cubicBezTo>
                    <a:pt x="31" y="36"/>
                    <a:pt x="29" y="40"/>
                    <a:pt x="27" y="43"/>
                  </a:cubicBezTo>
                  <a:cubicBezTo>
                    <a:pt x="23" y="46"/>
                    <a:pt x="19" y="48"/>
                    <a:pt x="14" y="48"/>
                  </a:cubicBezTo>
                  <a:cubicBezTo>
                    <a:pt x="8"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53"/>
            <p:cNvSpPr>
              <a:spLocks/>
            </p:cNvSpPr>
            <p:nvPr userDrawn="1"/>
          </p:nvSpPr>
          <p:spPr bwMode="auto">
            <a:xfrm>
              <a:off x="7770813" y="1965326"/>
              <a:ext cx="127000" cy="179388"/>
            </a:xfrm>
            <a:custGeom>
              <a:avLst/>
              <a:gdLst>
                <a:gd name="T0" fmla="*/ 3 w 34"/>
                <a:gd name="T1" fmla="*/ 44 h 48"/>
                <a:gd name="T2" fmla="*/ 0 w 34"/>
                <a:gd name="T3" fmla="*/ 34 h 48"/>
                <a:gd name="T4" fmla="*/ 9 w 34"/>
                <a:gd name="T5" fmla="*/ 34 h 48"/>
                <a:gd name="T6" fmla="*/ 14 w 34"/>
                <a:gd name="T7" fmla="*/ 39 h 48"/>
                <a:gd name="T8" fmla="*/ 20 w 34"/>
                <a:gd name="T9" fmla="*/ 37 h 48"/>
                <a:gd name="T10" fmla="*/ 22 w 34"/>
                <a:gd name="T11" fmla="*/ 32 h 48"/>
                <a:gd name="T12" fmla="*/ 15 w 34"/>
                <a:gd name="T13" fmla="*/ 27 h 48"/>
                <a:gd name="T14" fmla="*/ 7 w 34"/>
                <a:gd name="T15" fmla="*/ 19 h 48"/>
                <a:gd name="T16" fmla="*/ 6 w 34"/>
                <a:gd name="T17" fmla="*/ 14 h 48"/>
                <a:gd name="T18" fmla="*/ 11 w 34"/>
                <a:gd name="T19" fmla="*/ 4 h 48"/>
                <a:gd name="T20" fmla="*/ 22 w 34"/>
                <a:gd name="T21" fmla="*/ 0 h 48"/>
                <a:gd name="T22" fmla="*/ 34 w 34"/>
                <a:gd name="T23" fmla="*/ 14 h 48"/>
                <a:gd name="T24" fmla="*/ 25 w 34"/>
                <a:gd name="T25" fmla="*/ 14 h 48"/>
                <a:gd name="T26" fmla="*/ 22 w 34"/>
                <a:gd name="T27" fmla="*/ 9 h 48"/>
                <a:gd name="T28" fmla="*/ 17 w 34"/>
                <a:gd name="T29" fmla="*/ 11 h 48"/>
                <a:gd name="T30" fmla="*/ 15 w 34"/>
                <a:gd name="T31" fmla="*/ 14 h 48"/>
                <a:gd name="T32" fmla="*/ 15 w 34"/>
                <a:gd name="T33" fmla="*/ 14 h 48"/>
                <a:gd name="T34" fmla="*/ 18 w 34"/>
                <a:gd name="T35" fmla="*/ 17 h 48"/>
                <a:gd name="T36" fmla="*/ 20 w 34"/>
                <a:gd name="T37" fmla="*/ 19 h 48"/>
                <a:gd name="T38" fmla="*/ 29 w 34"/>
                <a:gd name="T39" fmla="*/ 27 h 48"/>
                <a:gd name="T40" fmla="*/ 31 w 34"/>
                <a:gd name="T41" fmla="*/ 33 h 48"/>
                <a:gd name="T42" fmla="*/ 27 w 34"/>
                <a:gd name="T43" fmla="*/ 43 h 48"/>
                <a:gd name="T44" fmla="*/ 14 w 34"/>
                <a:gd name="T45" fmla="*/ 48 h 48"/>
                <a:gd name="T46" fmla="*/ 3 w 34"/>
                <a:gd name="T4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48">
                  <a:moveTo>
                    <a:pt x="3" y="44"/>
                  </a:moveTo>
                  <a:cubicBezTo>
                    <a:pt x="1" y="41"/>
                    <a:pt x="0" y="35"/>
                    <a:pt x="0" y="34"/>
                  </a:cubicBezTo>
                  <a:cubicBezTo>
                    <a:pt x="9" y="34"/>
                    <a:pt x="9" y="34"/>
                    <a:pt x="9" y="34"/>
                  </a:cubicBezTo>
                  <a:cubicBezTo>
                    <a:pt x="9" y="35"/>
                    <a:pt x="10" y="39"/>
                    <a:pt x="14" y="39"/>
                  </a:cubicBezTo>
                  <a:cubicBezTo>
                    <a:pt x="17" y="39"/>
                    <a:pt x="19" y="38"/>
                    <a:pt x="20" y="37"/>
                  </a:cubicBezTo>
                  <a:cubicBezTo>
                    <a:pt x="22" y="35"/>
                    <a:pt x="22" y="33"/>
                    <a:pt x="22" y="32"/>
                  </a:cubicBezTo>
                  <a:cubicBezTo>
                    <a:pt x="21" y="31"/>
                    <a:pt x="18" y="28"/>
                    <a:pt x="15" y="27"/>
                  </a:cubicBezTo>
                  <a:cubicBezTo>
                    <a:pt x="11" y="23"/>
                    <a:pt x="8" y="20"/>
                    <a:pt x="7" y="19"/>
                  </a:cubicBezTo>
                  <a:cubicBezTo>
                    <a:pt x="6" y="17"/>
                    <a:pt x="6" y="16"/>
                    <a:pt x="6" y="14"/>
                  </a:cubicBezTo>
                  <a:cubicBezTo>
                    <a:pt x="6" y="10"/>
                    <a:pt x="8" y="6"/>
                    <a:pt x="11" y="4"/>
                  </a:cubicBezTo>
                  <a:cubicBezTo>
                    <a:pt x="14" y="1"/>
                    <a:pt x="18" y="0"/>
                    <a:pt x="22" y="0"/>
                  </a:cubicBezTo>
                  <a:cubicBezTo>
                    <a:pt x="28" y="0"/>
                    <a:pt x="34" y="6"/>
                    <a:pt x="34" y="14"/>
                  </a:cubicBezTo>
                  <a:cubicBezTo>
                    <a:pt x="25" y="14"/>
                    <a:pt x="25" y="14"/>
                    <a:pt x="25" y="14"/>
                  </a:cubicBezTo>
                  <a:cubicBezTo>
                    <a:pt x="25" y="11"/>
                    <a:pt x="24" y="9"/>
                    <a:pt x="22" y="9"/>
                  </a:cubicBezTo>
                  <a:cubicBezTo>
                    <a:pt x="19" y="9"/>
                    <a:pt x="18" y="9"/>
                    <a:pt x="17" y="11"/>
                  </a:cubicBezTo>
                  <a:cubicBezTo>
                    <a:pt x="16" y="11"/>
                    <a:pt x="14" y="13"/>
                    <a:pt x="15" y="14"/>
                  </a:cubicBezTo>
                  <a:cubicBezTo>
                    <a:pt x="15" y="14"/>
                    <a:pt x="15" y="14"/>
                    <a:pt x="15" y="14"/>
                  </a:cubicBezTo>
                  <a:cubicBezTo>
                    <a:pt x="15" y="15"/>
                    <a:pt x="17" y="16"/>
                    <a:pt x="18" y="17"/>
                  </a:cubicBezTo>
                  <a:cubicBezTo>
                    <a:pt x="18" y="17"/>
                    <a:pt x="18" y="17"/>
                    <a:pt x="20" y="19"/>
                  </a:cubicBezTo>
                  <a:cubicBezTo>
                    <a:pt x="25" y="23"/>
                    <a:pt x="28" y="25"/>
                    <a:pt x="29" y="27"/>
                  </a:cubicBezTo>
                  <a:cubicBezTo>
                    <a:pt x="30" y="28"/>
                    <a:pt x="31" y="31"/>
                    <a:pt x="31" y="33"/>
                  </a:cubicBezTo>
                  <a:cubicBezTo>
                    <a:pt x="31" y="36"/>
                    <a:pt x="30" y="40"/>
                    <a:pt x="27" y="43"/>
                  </a:cubicBezTo>
                  <a:cubicBezTo>
                    <a:pt x="23" y="46"/>
                    <a:pt x="19" y="48"/>
                    <a:pt x="14" y="48"/>
                  </a:cubicBezTo>
                  <a:cubicBezTo>
                    <a:pt x="9" y="48"/>
                    <a:pt x="5" y="46"/>
                    <a:pt x="3" y="44"/>
                  </a:cubicBezTo>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54"/>
            <p:cNvSpPr>
              <a:spLocks/>
            </p:cNvSpPr>
            <p:nvPr userDrawn="1"/>
          </p:nvSpPr>
          <p:spPr bwMode="auto">
            <a:xfrm>
              <a:off x="7924800" y="2100263"/>
              <a:ext cx="44450" cy="52388"/>
            </a:xfrm>
            <a:custGeom>
              <a:avLst/>
              <a:gdLst>
                <a:gd name="T0" fmla="*/ 21 w 28"/>
                <a:gd name="T1" fmla="*/ 33 h 33"/>
                <a:gd name="T2" fmla="*/ 0 w 28"/>
                <a:gd name="T3" fmla="*/ 28 h 33"/>
                <a:gd name="T4" fmla="*/ 5 w 28"/>
                <a:gd name="T5" fmla="*/ 0 h 33"/>
                <a:gd name="T6" fmla="*/ 28 w 28"/>
                <a:gd name="T7" fmla="*/ 2 h 33"/>
                <a:gd name="T8" fmla="*/ 21 w 28"/>
                <a:gd name="T9" fmla="*/ 33 h 33"/>
              </a:gdLst>
              <a:ahLst/>
              <a:cxnLst>
                <a:cxn ang="0">
                  <a:pos x="T0" y="T1"/>
                </a:cxn>
                <a:cxn ang="0">
                  <a:pos x="T2" y="T3"/>
                </a:cxn>
                <a:cxn ang="0">
                  <a:pos x="T4" y="T5"/>
                </a:cxn>
                <a:cxn ang="0">
                  <a:pos x="T6" y="T7"/>
                </a:cxn>
                <a:cxn ang="0">
                  <a:pos x="T8" y="T9"/>
                </a:cxn>
              </a:cxnLst>
              <a:rect l="0" t="0" r="r" b="b"/>
              <a:pathLst>
                <a:path w="28" h="33">
                  <a:moveTo>
                    <a:pt x="21" y="33"/>
                  </a:moveTo>
                  <a:lnTo>
                    <a:pt x="0" y="28"/>
                  </a:lnTo>
                  <a:lnTo>
                    <a:pt x="5" y="0"/>
                  </a:lnTo>
                  <a:lnTo>
                    <a:pt x="28" y="2"/>
                  </a:lnTo>
                  <a:lnTo>
                    <a:pt x="21" y="33"/>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55"/>
            <p:cNvSpPr>
              <a:spLocks noEditPoints="1"/>
            </p:cNvSpPr>
            <p:nvPr userDrawn="1"/>
          </p:nvSpPr>
          <p:spPr bwMode="auto">
            <a:xfrm>
              <a:off x="7980363" y="1882776"/>
              <a:ext cx="188913" cy="96838"/>
            </a:xfrm>
            <a:custGeom>
              <a:avLst/>
              <a:gdLst>
                <a:gd name="T0" fmla="*/ 46 w 50"/>
                <a:gd name="T1" fmla="*/ 26 h 26"/>
                <a:gd name="T2" fmla="*/ 45 w 50"/>
                <a:gd name="T3" fmla="*/ 10 h 26"/>
                <a:gd name="T4" fmla="*/ 44 w 50"/>
                <a:gd name="T5" fmla="*/ 3 h 26"/>
                <a:gd name="T6" fmla="*/ 44 w 50"/>
                <a:gd name="T7" fmla="*/ 3 h 26"/>
                <a:gd name="T8" fmla="*/ 42 w 50"/>
                <a:gd name="T9" fmla="*/ 11 h 26"/>
                <a:gd name="T10" fmla="*/ 37 w 50"/>
                <a:gd name="T11" fmla="*/ 26 h 26"/>
                <a:gd name="T12" fmla="*/ 33 w 50"/>
                <a:gd name="T13" fmla="*/ 26 h 26"/>
                <a:gd name="T14" fmla="*/ 28 w 50"/>
                <a:gd name="T15" fmla="*/ 10 h 26"/>
                <a:gd name="T16" fmla="*/ 26 w 50"/>
                <a:gd name="T17" fmla="*/ 3 h 26"/>
                <a:gd name="T18" fmla="*/ 26 w 50"/>
                <a:gd name="T19" fmla="*/ 3 h 26"/>
                <a:gd name="T20" fmla="*/ 26 w 50"/>
                <a:gd name="T21" fmla="*/ 10 h 26"/>
                <a:gd name="T22" fmla="*/ 25 w 50"/>
                <a:gd name="T23" fmla="*/ 26 h 26"/>
                <a:gd name="T24" fmla="*/ 21 w 50"/>
                <a:gd name="T25" fmla="*/ 26 h 26"/>
                <a:gd name="T26" fmla="*/ 23 w 50"/>
                <a:gd name="T27" fmla="*/ 0 h 26"/>
                <a:gd name="T28" fmla="*/ 28 w 50"/>
                <a:gd name="T29" fmla="*/ 0 h 26"/>
                <a:gd name="T30" fmla="*/ 33 w 50"/>
                <a:gd name="T31" fmla="*/ 14 h 26"/>
                <a:gd name="T32" fmla="*/ 35 w 50"/>
                <a:gd name="T33" fmla="*/ 21 h 26"/>
                <a:gd name="T34" fmla="*/ 35 w 50"/>
                <a:gd name="T35" fmla="*/ 21 h 26"/>
                <a:gd name="T36" fmla="*/ 37 w 50"/>
                <a:gd name="T37" fmla="*/ 14 h 26"/>
                <a:gd name="T38" fmla="*/ 42 w 50"/>
                <a:gd name="T39" fmla="*/ 0 h 26"/>
                <a:gd name="T40" fmla="*/ 48 w 50"/>
                <a:gd name="T41" fmla="*/ 0 h 26"/>
                <a:gd name="T42" fmla="*/ 50 w 50"/>
                <a:gd name="T43" fmla="*/ 26 h 26"/>
                <a:gd name="T44" fmla="*/ 46 w 50"/>
                <a:gd name="T45" fmla="*/ 26 h 26"/>
                <a:gd name="T46" fmla="*/ 20 w 50"/>
                <a:gd name="T47" fmla="*/ 0 h 26"/>
                <a:gd name="T48" fmla="*/ 20 w 50"/>
                <a:gd name="T49" fmla="*/ 3 h 26"/>
                <a:gd name="T50" fmla="*/ 12 w 50"/>
                <a:gd name="T51" fmla="*/ 3 h 26"/>
                <a:gd name="T52" fmla="*/ 12 w 50"/>
                <a:gd name="T53" fmla="*/ 26 h 26"/>
                <a:gd name="T54" fmla="*/ 8 w 50"/>
                <a:gd name="T55" fmla="*/ 26 h 26"/>
                <a:gd name="T56" fmla="*/ 8 w 50"/>
                <a:gd name="T57" fmla="*/ 3 h 26"/>
                <a:gd name="T58" fmla="*/ 0 w 50"/>
                <a:gd name="T59" fmla="*/ 3 h 26"/>
                <a:gd name="T60" fmla="*/ 0 w 50"/>
                <a:gd name="T61" fmla="*/ 0 h 26"/>
                <a:gd name="T62" fmla="*/ 20 w 50"/>
                <a:gd name="T6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6">
                  <a:moveTo>
                    <a:pt x="46" y="26"/>
                  </a:moveTo>
                  <a:cubicBezTo>
                    <a:pt x="45" y="10"/>
                    <a:pt x="45" y="10"/>
                    <a:pt x="45" y="10"/>
                  </a:cubicBezTo>
                  <a:cubicBezTo>
                    <a:pt x="44" y="8"/>
                    <a:pt x="45" y="6"/>
                    <a:pt x="44" y="3"/>
                  </a:cubicBezTo>
                  <a:cubicBezTo>
                    <a:pt x="44" y="3"/>
                    <a:pt x="44" y="3"/>
                    <a:pt x="44" y="3"/>
                  </a:cubicBezTo>
                  <a:cubicBezTo>
                    <a:pt x="44" y="6"/>
                    <a:pt x="43" y="9"/>
                    <a:pt x="42" y="11"/>
                  </a:cubicBezTo>
                  <a:cubicBezTo>
                    <a:pt x="37" y="26"/>
                    <a:pt x="37" y="26"/>
                    <a:pt x="37" y="26"/>
                  </a:cubicBezTo>
                  <a:cubicBezTo>
                    <a:pt x="33" y="26"/>
                    <a:pt x="33" y="26"/>
                    <a:pt x="33" y="26"/>
                  </a:cubicBezTo>
                  <a:cubicBezTo>
                    <a:pt x="28" y="10"/>
                    <a:pt x="28" y="10"/>
                    <a:pt x="28" y="10"/>
                  </a:cubicBezTo>
                  <a:cubicBezTo>
                    <a:pt x="27" y="8"/>
                    <a:pt x="27" y="6"/>
                    <a:pt x="26" y="3"/>
                  </a:cubicBezTo>
                  <a:cubicBezTo>
                    <a:pt x="26" y="3"/>
                    <a:pt x="26" y="3"/>
                    <a:pt x="26" y="3"/>
                  </a:cubicBezTo>
                  <a:cubicBezTo>
                    <a:pt x="26" y="6"/>
                    <a:pt x="26" y="8"/>
                    <a:pt x="26" y="10"/>
                  </a:cubicBezTo>
                  <a:cubicBezTo>
                    <a:pt x="25" y="26"/>
                    <a:pt x="25" y="26"/>
                    <a:pt x="25" y="26"/>
                  </a:cubicBezTo>
                  <a:cubicBezTo>
                    <a:pt x="21" y="26"/>
                    <a:pt x="21" y="26"/>
                    <a:pt x="21" y="26"/>
                  </a:cubicBezTo>
                  <a:cubicBezTo>
                    <a:pt x="23" y="0"/>
                    <a:pt x="23" y="0"/>
                    <a:pt x="23" y="0"/>
                  </a:cubicBezTo>
                  <a:cubicBezTo>
                    <a:pt x="28" y="0"/>
                    <a:pt x="28" y="0"/>
                    <a:pt x="28" y="0"/>
                  </a:cubicBezTo>
                  <a:cubicBezTo>
                    <a:pt x="33" y="14"/>
                    <a:pt x="33" y="14"/>
                    <a:pt x="33" y="14"/>
                  </a:cubicBezTo>
                  <a:cubicBezTo>
                    <a:pt x="34" y="16"/>
                    <a:pt x="35" y="18"/>
                    <a:pt x="35" y="21"/>
                  </a:cubicBezTo>
                  <a:cubicBezTo>
                    <a:pt x="35" y="21"/>
                    <a:pt x="35" y="21"/>
                    <a:pt x="35" y="21"/>
                  </a:cubicBezTo>
                  <a:cubicBezTo>
                    <a:pt x="36" y="18"/>
                    <a:pt x="37" y="16"/>
                    <a:pt x="37" y="14"/>
                  </a:cubicBezTo>
                  <a:cubicBezTo>
                    <a:pt x="42" y="0"/>
                    <a:pt x="42" y="0"/>
                    <a:pt x="42" y="0"/>
                  </a:cubicBezTo>
                  <a:cubicBezTo>
                    <a:pt x="48" y="0"/>
                    <a:pt x="48" y="0"/>
                    <a:pt x="48" y="0"/>
                  </a:cubicBezTo>
                  <a:cubicBezTo>
                    <a:pt x="50" y="26"/>
                    <a:pt x="50" y="26"/>
                    <a:pt x="50" y="26"/>
                  </a:cubicBezTo>
                  <a:lnTo>
                    <a:pt x="46" y="26"/>
                  </a:lnTo>
                  <a:close/>
                  <a:moveTo>
                    <a:pt x="20" y="0"/>
                  </a:moveTo>
                  <a:cubicBezTo>
                    <a:pt x="20" y="3"/>
                    <a:pt x="20" y="3"/>
                    <a:pt x="20" y="3"/>
                  </a:cubicBezTo>
                  <a:cubicBezTo>
                    <a:pt x="12" y="3"/>
                    <a:pt x="12" y="3"/>
                    <a:pt x="12" y="3"/>
                  </a:cubicBezTo>
                  <a:cubicBezTo>
                    <a:pt x="12" y="26"/>
                    <a:pt x="12" y="26"/>
                    <a:pt x="12" y="26"/>
                  </a:cubicBezTo>
                  <a:cubicBezTo>
                    <a:pt x="8" y="26"/>
                    <a:pt x="8" y="26"/>
                    <a:pt x="8" y="26"/>
                  </a:cubicBezTo>
                  <a:cubicBezTo>
                    <a:pt x="8" y="3"/>
                    <a:pt x="8" y="3"/>
                    <a:pt x="8" y="3"/>
                  </a:cubicBezTo>
                  <a:cubicBezTo>
                    <a:pt x="0" y="3"/>
                    <a:pt x="0" y="3"/>
                    <a:pt x="0" y="3"/>
                  </a:cubicBezTo>
                  <a:cubicBezTo>
                    <a:pt x="0" y="0"/>
                    <a:pt x="0" y="0"/>
                    <a:pt x="0" y="0"/>
                  </a:cubicBezTo>
                  <a:lnTo>
                    <a:pt x="20" y="0"/>
                  </a:lnTo>
                  <a:close/>
                </a:path>
              </a:pathLst>
            </a:custGeom>
            <a:solidFill>
              <a:srgbClr val="696A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8" name="Text Box 20">
            <a:extLst>
              <a:ext uri="{FF2B5EF4-FFF2-40B4-BE49-F238E27FC236}">
                <a16:creationId xmlns:a16="http://schemas.microsoft.com/office/drawing/2014/main" id="{90B9E124-2C7F-4326-AEBE-6DA4C22D1CEF}"/>
              </a:ext>
            </a:extLst>
          </p:cNvPr>
          <p:cNvSpPr txBox="1">
            <a:spLocks noChangeArrowheads="1"/>
          </p:cNvSpPr>
          <p:nvPr/>
        </p:nvSpPr>
        <p:spPr bwMode="auto">
          <a:xfrm>
            <a:off x="719138" y="4646384"/>
            <a:ext cx="7705280" cy="685070"/>
          </a:xfrm>
          <a:prstGeom prst="rect">
            <a:avLst/>
          </a:prstGeom>
          <a:solidFill>
            <a:srgbClr val="CCE6FF"/>
          </a:solidFill>
          <a:ln w="9525">
            <a:noFill/>
            <a:miter lim="800000"/>
            <a:headEnd/>
            <a:tailEnd/>
          </a:ln>
          <a:effectLst/>
          <a:extLst/>
        </p:spPr>
        <p:txBody>
          <a:bodyPr lIns="91337" tIns="45667" rIns="91337" bIns="45667" anchor="ctr"/>
          <a:lstStyle>
            <a:lvl1pPr defTabSz="912813">
              <a:defRPr sz="2400">
                <a:solidFill>
                  <a:schemeClr val="tx1"/>
                </a:solidFill>
                <a:latin typeface="Times New Roman" pitchFamily="18" charset="0"/>
              </a:defRPr>
            </a:lvl1pPr>
            <a:lvl2pPr defTabSz="912813">
              <a:defRPr sz="2400">
                <a:solidFill>
                  <a:schemeClr val="tx1"/>
                </a:solidFill>
                <a:latin typeface="Times New Roman" pitchFamily="18" charset="0"/>
              </a:defRPr>
            </a:lvl2pPr>
            <a:lvl3pPr marL="912813" defTabSz="912813">
              <a:defRPr sz="2400">
                <a:solidFill>
                  <a:schemeClr val="tx1"/>
                </a:solidFill>
                <a:latin typeface="Times New Roman" pitchFamily="18" charset="0"/>
              </a:defRPr>
            </a:lvl3pPr>
            <a:lvl4pPr defTabSz="912813">
              <a:defRPr sz="2400">
                <a:solidFill>
                  <a:schemeClr val="tx1"/>
                </a:solidFill>
                <a:latin typeface="Times New Roman" pitchFamily="18" charset="0"/>
              </a:defRPr>
            </a:lvl4pPr>
            <a:lvl5pPr defTabSz="912813">
              <a:defRPr sz="2400">
                <a:solidFill>
                  <a:schemeClr val="tx1"/>
                </a:solidFill>
                <a:latin typeface="Times New Roman" pitchFamily="18" charset="0"/>
              </a:defRPr>
            </a:lvl5pPr>
            <a:lvl6pPr defTabSz="912813" fontAlgn="base">
              <a:spcBef>
                <a:spcPct val="0"/>
              </a:spcBef>
              <a:spcAft>
                <a:spcPct val="0"/>
              </a:spcAft>
              <a:defRPr sz="2400">
                <a:solidFill>
                  <a:schemeClr val="tx1"/>
                </a:solidFill>
                <a:latin typeface="Times New Roman" pitchFamily="18" charset="0"/>
              </a:defRPr>
            </a:lvl6pPr>
            <a:lvl7pPr defTabSz="912813" fontAlgn="base">
              <a:spcBef>
                <a:spcPct val="0"/>
              </a:spcBef>
              <a:spcAft>
                <a:spcPct val="0"/>
              </a:spcAft>
              <a:defRPr sz="2400">
                <a:solidFill>
                  <a:schemeClr val="tx1"/>
                </a:solidFill>
                <a:latin typeface="Times New Roman" pitchFamily="18" charset="0"/>
              </a:defRPr>
            </a:lvl7pPr>
            <a:lvl8pPr defTabSz="912813" fontAlgn="base">
              <a:spcBef>
                <a:spcPct val="0"/>
              </a:spcBef>
              <a:spcAft>
                <a:spcPct val="0"/>
              </a:spcAft>
              <a:defRPr sz="2400">
                <a:solidFill>
                  <a:schemeClr val="tx1"/>
                </a:solidFill>
                <a:latin typeface="Times New Roman" pitchFamily="18" charset="0"/>
              </a:defRPr>
            </a:lvl8pPr>
            <a:lvl9pPr defTabSz="912813" fontAlgn="base">
              <a:spcBef>
                <a:spcPct val="0"/>
              </a:spcBef>
              <a:spcAft>
                <a:spcPct val="0"/>
              </a:spcAft>
              <a:defRPr sz="2400">
                <a:solidFill>
                  <a:schemeClr val="tx1"/>
                </a:solidFill>
                <a:latin typeface="Times New Roman" pitchFamily="18" charset="0"/>
              </a:defRPr>
            </a:lvl9pPr>
          </a:lstStyle>
          <a:p>
            <a:pPr algn="ctr">
              <a:lnSpc>
                <a:spcPct val="100000"/>
              </a:lnSpc>
              <a:spcBef>
                <a:spcPts val="0"/>
              </a:spcBef>
            </a:pPr>
            <a:r>
              <a:rPr lang="en-US" sz="1000" b="1" dirty="0">
                <a:solidFill>
                  <a:sysClr val="windowText" lastClr="000000"/>
                </a:solidFill>
                <a:latin typeface="+mn-lt"/>
              </a:rPr>
              <a:t>We are institutionally and personally committed to driving an outstanding outcome for Lucas and Orchard</a:t>
            </a:r>
          </a:p>
        </p:txBody>
      </p:sp>
      <p:sp>
        <p:nvSpPr>
          <p:cNvPr id="119" name="B11_BlueBox">
            <a:extLst>
              <a:ext uri="{FF2B5EF4-FFF2-40B4-BE49-F238E27FC236}">
                <a16:creationId xmlns:a16="http://schemas.microsoft.com/office/drawing/2014/main" id="{02990C5E-872B-4C67-9796-A5454FBC52A6}"/>
              </a:ext>
            </a:extLst>
          </p:cNvPr>
          <p:cNvSpPr txBox="1">
            <a:spLocks noChangeArrowheads="1"/>
          </p:cNvSpPr>
          <p:nvPr>
            <p:custDataLst>
              <p:tags r:id="rId1"/>
            </p:custDataLst>
          </p:nvPr>
        </p:nvSpPr>
        <p:spPr bwMode="auto">
          <a:xfrm>
            <a:off x="2700338" y="2765474"/>
            <a:ext cx="1760537" cy="1057275"/>
          </a:xfrm>
          <a:prstGeom prst="rect">
            <a:avLst/>
          </a:prstGeom>
          <a:solidFill>
            <a:schemeClr val="accent1"/>
          </a:solidFill>
          <a:ln>
            <a:noFill/>
          </a:ln>
          <a:effectLst/>
          <a:extLst/>
        </p:spPr>
        <p:txBody>
          <a:bodyPr lIns="45720" tIns="0" rIns="45720" bIns="0" anchor="ctr" anchorCtr="1"/>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r>
              <a:rPr lang="en-US" sz="1000" b="1" dirty="0">
                <a:solidFill>
                  <a:schemeClr val="bg1"/>
                </a:solidFill>
                <a:latin typeface="+mn-lt"/>
              </a:rPr>
              <a:t>Access to, and Relationships with, the Best Strategic and Financial Acquirers Worldwide</a:t>
            </a:r>
          </a:p>
        </p:txBody>
      </p:sp>
      <p:sp>
        <p:nvSpPr>
          <p:cNvPr id="120" name="B11_BlueBox">
            <a:extLst>
              <a:ext uri="{FF2B5EF4-FFF2-40B4-BE49-F238E27FC236}">
                <a16:creationId xmlns:a16="http://schemas.microsoft.com/office/drawing/2014/main" id="{678A6954-BB1F-4ECD-B373-DCDF23EC7537}"/>
              </a:ext>
            </a:extLst>
          </p:cNvPr>
          <p:cNvSpPr txBox="1">
            <a:spLocks noChangeArrowheads="1"/>
          </p:cNvSpPr>
          <p:nvPr>
            <p:custDataLst>
              <p:tags r:id="rId2"/>
            </p:custDataLst>
          </p:nvPr>
        </p:nvSpPr>
        <p:spPr bwMode="auto">
          <a:xfrm>
            <a:off x="6664325" y="2765474"/>
            <a:ext cx="1760538" cy="1057275"/>
          </a:xfrm>
          <a:prstGeom prst="rect">
            <a:avLst/>
          </a:prstGeom>
          <a:solidFill>
            <a:schemeClr val="accent1"/>
          </a:solidFill>
          <a:ln>
            <a:noFill/>
          </a:ln>
          <a:effectLst/>
          <a:extLst/>
        </p:spPr>
        <p:txBody>
          <a:bodyPr lIns="0" tIns="0" rIns="0" bIns="0" anchor="ctr" anchorCtr="1"/>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r>
              <a:rPr lang="en-US" sz="1000" b="1" dirty="0">
                <a:solidFill>
                  <a:schemeClr val="bg1"/>
                </a:solidFill>
                <a:latin typeface="+mn-lt"/>
              </a:rPr>
              <a:t>Superior Execution and Exceptional Results</a:t>
            </a:r>
          </a:p>
        </p:txBody>
      </p:sp>
      <p:sp>
        <p:nvSpPr>
          <p:cNvPr id="121" name="B13_BlueBox">
            <a:extLst>
              <a:ext uri="{FF2B5EF4-FFF2-40B4-BE49-F238E27FC236}">
                <a16:creationId xmlns:a16="http://schemas.microsoft.com/office/drawing/2014/main" id="{9E7EF82E-5CC5-4AD7-B499-227AB9E38D35}"/>
              </a:ext>
            </a:extLst>
          </p:cNvPr>
          <p:cNvSpPr txBox="1">
            <a:spLocks noChangeArrowheads="1"/>
          </p:cNvSpPr>
          <p:nvPr>
            <p:custDataLst>
              <p:tags r:id="rId3"/>
            </p:custDataLst>
          </p:nvPr>
        </p:nvSpPr>
        <p:spPr bwMode="auto">
          <a:xfrm>
            <a:off x="4681538" y="2765474"/>
            <a:ext cx="1760537" cy="1057275"/>
          </a:xfrm>
          <a:prstGeom prst="rect">
            <a:avLst/>
          </a:prstGeom>
          <a:solidFill>
            <a:schemeClr val="accent1"/>
          </a:solidFill>
          <a:ln>
            <a:noFill/>
          </a:ln>
          <a:effectLst/>
          <a:extLst/>
        </p:spPr>
        <p:txBody>
          <a:bodyPr lIns="0" tIns="0" rIns="0" bIns="0" anchor="ctr" anchorCtr="1"/>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r>
              <a:rPr lang="en-US" sz="1000" b="1" dirty="0">
                <a:solidFill>
                  <a:schemeClr val="bg1"/>
                </a:solidFill>
                <a:latin typeface="+mn-lt"/>
              </a:rPr>
              <a:t>Thoughtful, Creative </a:t>
            </a:r>
            <a:br>
              <a:rPr lang="en-US" sz="1000" b="1" dirty="0">
                <a:solidFill>
                  <a:schemeClr val="bg1"/>
                </a:solidFill>
                <a:latin typeface="+mn-lt"/>
              </a:rPr>
            </a:br>
            <a:r>
              <a:rPr lang="en-US" sz="1000" b="1" dirty="0">
                <a:solidFill>
                  <a:schemeClr val="bg1"/>
                </a:solidFill>
                <a:latin typeface="+mn-lt"/>
              </a:rPr>
              <a:t>Approach to Positioning </a:t>
            </a:r>
            <a:br>
              <a:rPr lang="en-US" sz="1000" b="1" dirty="0">
                <a:solidFill>
                  <a:schemeClr val="bg1"/>
                </a:solidFill>
                <a:latin typeface="+mn-lt"/>
              </a:rPr>
            </a:br>
            <a:r>
              <a:rPr lang="en-US" sz="1000" b="1" dirty="0">
                <a:solidFill>
                  <a:schemeClr val="bg1"/>
                </a:solidFill>
                <a:latin typeface="+mn-lt"/>
              </a:rPr>
              <a:t>and a Global Marketing Process</a:t>
            </a:r>
          </a:p>
        </p:txBody>
      </p:sp>
      <p:sp>
        <p:nvSpPr>
          <p:cNvPr id="122" name="B33_BlueBox">
            <a:extLst>
              <a:ext uri="{FF2B5EF4-FFF2-40B4-BE49-F238E27FC236}">
                <a16:creationId xmlns:a16="http://schemas.microsoft.com/office/drawing/2014/main" id="{7F9AA565-F91A-4884-996C-748D7FB2084C}"/>
              </a:ext>
            </a:extLst>
          </p:cNvPr>
          <p:cNvSpPr txBox="1">
            <a:spLocks noChangeArrowheads="1"/>
          </p:cNvSpPr>
          <p:nvPr>
            <p:custDataLst>
              <p:tags r:id="rId4"/>
            </p:custDataLst>
          </p:nvPr>
        </p:nvSpPr>
        <p:spPr bwMode="auto">
          <a:xfrm>
            <a:off x="723231" y="2765474"/>
            <a:ext cx="1760537" cy="1057275"/>
          </a:xfrm>
          <a:prstGeom prst="rect">
            <a:avLst/>
          </a:prstGeom>
          <a:solidFill>
            <a:schemeClr val="accent1"/>
          </a:solidFill>
          <a:ln>
            <a:noFill/>
          </a:ln>
          <a:effectLst/>
          <a:extLst/>
        </p:spPr>
        <p:txBody>
          <a:bodyPr lIns="0" tIns="0" rIns="0" bIns="0" anchor="ctr" anchorCtr="1"/>
          <a:lstStyle>
            <a:lvl1pPr defTabSz="855663">
              <a:defRPr sz="2400">
                <a:solidFill>
                  <a:schemeClr val="tx1"/>
                </a:solidFill>
                <a:latin typeface="Times New Roman" pitchFamily="18" charset="0"/>
              </a:defRPr>
            </a:lvl1pPr>
            <a:lvl2pPr defTabSz="855663">
              <a:defRPr sz="2400">
                <a:solidFill>
                  <a:schemeClr val="tx1"/>
                </a:solidFill>
                <a:latin typeface="Times New Roman" pitchFamily="18" charset="0"/>
              </a:defRPr>
            </a:lvl2pPr>
            <a:lvl3pPr defTabSz="855663">
              <a:defRPr sz="2400">
                <a:solidFill>
                  <a:schemeClr val="tx1"/>
                </a:solidFill>
                <a:latin typeface="Times New Roman" pitchFamily="18" charset="0"/>
              </a:defRPr>
            </a:lvl3pPr>
            <a:lvl4pPr defTabSz="855663">
              <a:defRPr sz="2400">
                <a:solidFill>
                  <a:schemeClr val="tx1"/>
                </a:solidFill>
                <a:latin typeface="Times New Roman" pitchFamily="18" charset="0"/>
              </a:defRPr>
            </a:lvl4pPr>
            <a:lvl5pPr defTabSz="855663">
              <a:defRPr sz="2400">
                <a:solidFill>
                  <a:schemeClr val="tx1"/>
                </a:solidFill>
                <a:latin typeface="Times New Roman" pitchFamily="18" charset="0"/>
              </a:defRPr>
            </a:lvl5pPr>
            <a:lvl6pPr defTabSz="855663" fontAlgn="base">
              <a:spcBef>
                <a:spcPct val="0"/>
              </a:spcBef>
              <a:spcAft>
                <a:spcPct val="0"/>
              </a:spcAft>
              <a:defRPr sz="2400">
                <a:solidFill>
                  <a:schemeClr val="tx1"/>
                </a:solidFill>
                <a:latin typeface="Times New Roman" pitchFamily="18" charset="0"/>
              </a:defRPr>
            </a:lvl6pPr>
            <a:lvl7pPr defTabSz="855663" fontAlgn="base">
              <a:spcBef>
                <a:spcPct val="0"/>
              </a:spcBef>
              <a:spcAft>
                <a:spcPct val="0"/>
              </a:spcAft>
              <a:defRPr sz="2400">
                <a:solidFill>
                  <a:schemeClr val="tx1"/>
                </a:solidFill>
                <a:latin typeface="Times New Roman" pitchFamily="18" charset="0"/>
              </a:defRPr>
            </a:lvl7pPr>
            <a:lvl8pPr defTabSz="855663" fontAlgn="base">
              <a:spcBef>
                <a:spcPct val="0"/>
              </a:spcBef>
              <a:spcAft>
                <a:spcPct val="0"/>
              </a:spcAft>
              <a:defRPr sz="2400">
                <a:solidFill>
                  <a:schemeClr val="tx1"/>
                </a:solidFill>
                <a:latin typeface="Times New Roman" pitchFamily="18" charset="0"/>
              </a:defRPr>
            </a:lvl8pPr>
            <a:lvl9pPr defTabSz="855663" fontAlgn="base">
              <a:spcBef>
                <a:spcPct val="0"/>
              </a:spcBef>
              <a:spcAft>
                <a:spcPct val="0"/>
              </a:spcAft>
              <a:defRPr sz="2400">
                <a:solidFill>
                  <a:schemeClr val="tx1"/>
                </a:solidFill>
                <a:latin typeface="Times New Roman" pitchFamily="18" charset="0"/>
              </a:defRPr>
            </a:lvl9pPr>
          </a:lstStyle>
          <a:p>
            <a:pPr algn="ctr"/>
            <a:r>
              <a:rPr lang="en-US" sz="1000" b="1" dirty="0">
                <a:solidFill>
                  <a:schemeClr val="bg1"/>
                </a:solidFill>
                <a:latin typeface="+mn-lt"/>
              </a:rPr>
              <a:t>Senior Team with Highly Relevant Experience</a:t>
            </a:r>
          </a:p>
        </p:txBody>
      </p:sp>
      <p:cxnSp>
        <p:nvCxnSpPr>
          <p:cNvPr id="123" name="AutoShape 13">
            <a:extLst>
              <a:ext uri="{FF2B5EF4-FFF2-40B4-BE49-F238E27FC236}">
                <a16:creationId xmlns:a16="http://schemas.microsoft.com/office/drawing/2014/main" id="{D65123D6-219D-4E4C-829A-9A92319CB08F}"/>
              </a:ext>
            </a:extLst>
          </p:cNvPr>
          <p:cNvCxnSpPr>
            <a:cxnSpLocks noChangeShapeType="1"/>
            <a:stCxn id="122" idx="0"/>
          </p:cNvCxnSpPr>
          <p:nvPr/>
        </p:nvCxnSpPr>
        <p:spPr bwMode="auto">
          <a:xfrm rot="16200000">
            <a:off x="2906837" y="1112092"/>
            <a:ext cx="350838" cy="2955925"/>
          </a:xfrm>
          <a:prstGeom prst="bentConnector3">
            <a:avLst>
              <a:gd name="adj1" fmla="val 50227"/>
            </a:avLst>
          </a:prstGeom>
          <a:noFill/>
          <a:ln w="1905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4" name="AutoShape 15">
            <a:extLst>
              <a:ext uri="{FF2B5EF4-FFF2-40B4-BE49-F238E27FC236}">
                <a16:creationId xmlns:a16="http://schemas.microsoft.com/office/drawing/2014/main" id="{ABA201A2-0167-4336-95A5-8658695C1B95}"/>
              </a:ext>
            </a:extLst>
          </p:cNvPr>
          <p:cNvCxnSpPr>
            <a:cxnSpLocks noChangeShapeType="1"/>
            <a:stCxn id="120" idx="0"/>
          </p:cNvCxnSpPr>
          <p:nvPr/>
        </p:nvCxnSpPr>
        <p:spPr bwMode="auto">
          <a:xfrm rot="5400000" flipH="1">
            <a:off x="5875338" y="1095423"/>
            <a:ext cx="350838" cy="2989263"/>
          </a:xfrm>
          <a:prstGeom prst="bentConnector3">
            <a:avLst>
              <a:gd name="adj1" fmla="val 50227"/>
            </a:avLst>
          </a:prstGeom>
          <a:noFill/>
          <a:ln w="1905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5" name="AutoShape 17">
            <a:extLst>
              <a:ext uri="{FF2B5EF4-FFF2-40B4-BE49-F238E27FC236}">
                <a16:creationId xmlns:a16="http://schemas.microsoft.com/office/drawing/2014/main" id="{CA145F89-C4C2-415E-A47C-F723653798D1}"/>
              </a:ext>
            </a:extLst>
          </p:cNvPr>
          <p:cNvSpPr>
            <a:spLocks/>
          </p:cNvSpPr>
          <p:nvPr/>
        </p:nvSpPr>
        <p:spPr bwMode="auto">
          <a:xfrm rot="16200000">
            <a:off x="4319365" y="332059"/>
            <a:ext cx="504825" cy="7705280"/>
          </a:xfrm>
          <a:prstGeom prst="leftBrace">
            <a:avLst>
              <a:gd name="adj1" fmla="val 61819"/>
              <a:gd name="adj2" fmla="val 50000"/>
            </a:avLst>
          </a:prstGeom>
          <a:noFill/>
          <a:ln w="19050">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33</a:t>
            </a:r>
          </a:p>
        </p:txBody>
      </p:sp>
    </p:spTree>
    <p:extLst>
      <p:ext uri="{BB962C8B-B14F-4D97-AF65-F5344CB8AC3E}">
        <p14:creationId xmlns:p14="http://schemas.microsoft.com/office/powerpoint/2010/main" val="4141860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Appendix A</a:t>
            </a:r>
          </a:p>
        </p:txBody>
      </p:sp>
      <p:sp>
        <p:nvSpPr>
          <p:cNvPr id="4" name="Text Placeholder 3"/>
          <p:cNvSpPr>
            <a:spLocks noGrp="1"/>
          </p:cNvSpPr>
          <p:nvPr>
            <p:ph type="body" sz="quarter" idx="10"/>
          </p:nvPr>
        </p:nvSpPr>
        <p:spPr/>
        <p:txBody>
          <a:bodyPr/>
          <a:lstStyle/>
          <a:p>
            <a:r>
              <a:rPr lang="en-US" dirty="0"/>
              <a:t>Detailed Valuation Analysis</a:t>
            </a:r>
          </a:p>
        </p:txBody>
      </p:sp>
    </p:spTree>
    <p:extLst>
      <p:ext uri="{BB962C8B-B14F-4D97-AF65-F5344CB8AC3E}">
        <p14:creationId xmlns:p14="http://schemas.microsoft.com/office/powerpoint/2010/main" val="1129034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342900" y="118872"/>
            <a:ext cx="7127748" cy="585216"/>
          </a:xfrm>
        </p:spPr>
        <p:txBody>
          <a:bodyPr/>
          <a:lstStyle/>
          <a:p>
            <a:r>
              <a:rPr lang="en-US" dirty="0"/>
              <a:t>Discounted Cash Flow Analysis</a:t>
            </a:r>
          </a:p>
        </p:txBody>
      </p:sp>
      <p:sp>
        <p:nvSpPr>
          <p:cNvPr id="14" name="TextBox 13"/>
          <p:cNvSpPr txBox="1"/>
          <p:nvPr/>
        </p:nvSpPr>
        <p:spPr>
          <a:xfrm>
            <a:off x="1987930" y="6485699"/>
            <a:ext cx="6921120" cy="123020"/>
          </a:xfrm>
          <a:prstGeom prst="rect">
            <a:avLst/>
          </a:prstGeom>
          <a:noFill/>
        </p:spPr>
        <p:txBody>
          <a:bodyPr vert="horz" wrap="square" lIns="0" tIns="0" rIns="0" bIns="0" rtlCol="0" anchor="t">
            <a:noAutofit/>
          </a:bodyPr>
          <a:lstStyle/>
          <a:p>
            <a:pPr marL="177800" indent="-177800"/>
            <a:r>
              <a:rPr lang="en-US" sz="700" i="1" dirty="0">
                <a:solidFill>
                  <a:srgbClr val="000000"/>
                </a:solidFill>
              </a:rPr>
              <a:t>Note: Fiscal year end is September 30</a:t>
            </a:r>
            <a:r>
              <a:rPr lang="en-US" sz="700" i="1" baseline="30000" dirty="0">
                <a:solidFill>
                  <a:srgbClr val="000000"/>
                </a:solidFill>
              </a:rPr>
              <a:t>th</a:t>
            </a:r>
            <a:endParaRPr lang="en-US" sz="700" dirty="0">
              <a:solidFill>
                <a:srgbClr val="000000"/>
              </a:solidFill>
              <a:latin typeface="Arial"/>
              <a:cs typeface="Times New Roman" pitchFamily="18" charset="0"/>
            </a:endParaRPr>
          </a:p>
        </p:txBody>
      </p:sp>
      <p:pic>
        <p:nvPicPr>
          <p:cNvPr id="16" name="Picture 15"/>
          <p:cNvPicPr>
            <a:picLocks noChangeAspect="1"/>
          </p:cNvPicPr>
          <p:nvPr/>
        </p:nvPicPr>
        <p:blipFill>
          <a:blip r:embed="rId2"/>
          <a:stretch>
            <a:fillRect/>
          </a:stretch>
        </p:blipFill>
        <p:spPr>
          <a:xfrm>
            <a:off x="342900" y="871538"/>
            <a:ext cx="8458200" cy="3196251"/>
          </a:xfrm>
          <a:prstGeom prst="rect">
            <a:avLst/>
          </a:prstGeom>
        </p:spPr>
      </p:pic>
      <p:pic>
        <p:nvPicPr>
          <p:cNvPr id="17" name="Picture 16"/>
          <p:cNvPicPr>
            <a:picLocks noChangeAspect="1"/>
          </p:cNvPicPr>
          <p:nvPr/>
        </p:nvPicPr>
        <p:blipFill>
          <a:blip r:embed="rId3"/>
          <a:stretch>
            <a:fillRect/>
          </a:stretch>
        </p:blipFill>
        <p:spPr>
          <a:xfrm>
            <a:off x="342900" y="4342129"/>
            <a:ext cx="4087368" cy="1725793"/>
          </a:xfrm>
          <a:prstGeom prst="rect">
            <a:avLst/>
          </a:prstGeom>
        </p:spPr>
      </p:pic>
      <p:pic>
        <p:nvPicPr>
          <p:cNvPr id="18" name="Picture 17"/>
          <p:cNvPicPr>
            <a:picLocks noChangeAspect="1"/>
          </p:cNvPicPr>
          <p:nvPr/>
        </p:nvPicPr>
        <p:blipFill>
          <a:blip r:embed="rId4"/>
          <a:stretch>
            <a:fillRect/>
          </a:stretch>
        </p:blipFill>
        <p:spPr>
          <a:xfrm>
            <a:off x="4713732" y="4342129"/>
            <a:ext cx="4087368" cy="1725793"/>
          </a:xfrm>
          <a:prstGeom prst="rect">
            <a:avLst/>
          </a:prstGeom>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35</a:t>
            </a:r>
          </a:p>
        </p:txBody>
      </p:sp>
    </p:spTree>
    <p:extLst>
      <p:ext uri="{BB962C8B-B14F-4D97-AF65-F5344CB8AC3E}">
        <p14:creationId xmlns:p14="http://schemas.microsoft.com/office/powerpoint/2010/main" val="3726824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342900" y="118872"/>
            <a:ext cx="7127748" cy="585216"/>
          </a:xfrm>
        </p:spPr>
        <p:txBody>
          <a:bodyPr/>
          <a:lstStyle/>
          <a:p>
            <a:r>
              <a:rPr lang="en-US" dirty="0"/>
              <a:t>Discounted Cash Flow Analysis – Downside Recession Case </a:t>
            </a:r>
          </a:p>
        </p:txBody>
      </p:sp>
      <p:sp>
        <p:nvSpPr>
          <p:cNvPr id="11" name="TextBox 10"/>
          <p:cNvSpPr txBox="1"/>
          <p:nvPr/>
        </p:nvSpPr>
        <p:spPr>
          <a:xfrm>
            <a:off x="1987930" y="6485699"/>
            <a:ext cx="6921120" cy="123020"/>
          </a:xfrm>
          <a:prstGeom prst="rect">
            <a:avLst/>
          </a:prstGeom>
          <a:noFill/>
        </p:spPr>
        <p:txBody>
          <a:bodyPr vert="horz" wrap="square" lIns="0" tIns="0" rIns="0" bIns="0" rtlCol="0" anchor="t">
            <a:noAutofit/>
          </a:bodyPr>
          <a:lstStyle/>
          <a:p>
            <a:pPr marL="177800" indent="-177800"/>
            <a:r>
              <a:rPr lang="en-US" sz="700" i="1" dirty="0">
                <a:solidFill>
                  <a:srgbClr val="000000"/>
                </a:solidFill>
              </a:rPr>
              <a:t>Note: Fiscal year end is September 30</a:t>
            </a:r>
            <a:r>
              <a:rPr lang="en-US" sz="700" i="1" baseline="30000" dirty="0">
                <a:solidFill>
                  <a:srgbClr val="000000"/>
                </a:solidFill>
              </a:rPr>
              <a:t>th</a:t>
            </a:r>
            <a:endParaRPr lang="en-US" sz="700" dirty="0">
              <a:solidFill>
                <a:srgbClr val="000000"/>
              </a:solidFill>
              <a:latin typeface="Arial"/>
              <a:cs typeface="Times New Roman" pitchFamily="18" charset="0"/>
            </a:endParaRPr>
          </a:p>
        </p:txBody>
      </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36</a:t>
            </a:r>
          </a:p>
        </p:txBody>
      </p:sp>
      <p:pic>
        <p:nvPicPr>
          <p:cNvPr id="2" name="Picture 1"/>
          <p:cNvPicPr>
            <a:picLocks noChangeAspect="1"/>
          </p:cNvPicPr>
          <p:nvPr/>
        </p:nvPicPr>
        <p:blipFill>
          <a:blip r:embed="rId2"/>
          <a:stretch>
            <a:fillRect/>
          </a:stretch>
        </p:blipFill>
        <p:spPr>
          <a:xfrm>
            <a:off x="342900" y="871538"/>
            <a:ext cx="8458200" cy="3196251"/>
          </a:xfrm>
          <a:prstGeom prst="rect">
            <a:avLst/>
          </a:prstGeom>
        </p:spPr>
      </p:pic>
      <p:pic>
        <p:nvPicPr>
          <p:cNvPr id="4" name="Picture 3"/>
          <p:cNvPicPr>
            <a:picLocks noChangeAspect="1"/>
          </p:cNvPicPr>
          <p:nvPr/>
        </p:nvPicPr>
        <p:blipFill>
          <a:blip r:embed="rId3"/>
          <a:stretch>
            <a:fillRect/>
          </a:stretch>
        </p:blipFill>
        <p:spPr>
          <a:xfrm>
            <a:off x="342900" y="4342129"/>
            <a:ext cx="4087368" cy="1725793"/>
          </a:xfrm>
          <a:prstGeom prst="rect">
            <a:avLst/>
          </a:prstGeom>
        </p:spPr>
      </p:pic>
      <p:pic>
        <p:nvPicPr>
          <p:cNvPr id="12" name="Picture 11"/>
          <p:cNvPicPr>
            <a:picLocks noChangeAspect="1"/>
          </p:cNvPicPr>
          <p:nvPr/>
        </p:nvPicPr>
        <p:blipFill>
          <a:blip r:embed="rId4"/>
          <a:stretch>
            <a:fillRect/>
          </a:stretch>
        </p:blipFill>
        <p:spPr>
          <a:xfrm>
            <a:off x="4713732" y="4342129"/>
            <a:ext cx="4087368" cy="1725793"/>
          </a:xfrm>
          <a:prstGeom prst="rect">
            <a:avLst/>
          </a:prstGeom>
        </p:spPr>
      </p:pic>
    </p:spTree>
    <p:extLst>
      <p:ext uri="{BB962C8B-B14F-4D97-AF65-F5344CB8AC3E}">
        <p14:creationId xmlns:p14="http://schemas.microsoft.com/office/powerpoint/2010/main" val="3819366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987930" y="6485699"/>
            <a:ext cx="6921120" cy="123020"/>
          </a:xfrm>
          <a:prstGeom prst="rect">
            <a:avLst/>
          </a:prstGeom>
          <a:noFill/>
        </p:spPr>
        <p:txBody>
          <a:bodyPr vert="horz" wrap="square" lIns="0" tIns="0" rIns="0" bIns="0" rtlCol="0" anchor="t">
            <a:noAutofit/>
          </a:bodyPr>
          <a:lstStyle/>
          <a:p>
            <a:pPr marL="177800" indent="-177800"/>
            <a:r>
              <a:rPr lang="en-US" sz="700" i="1" dirty="0">
                <a:solidFill>
                  <a:srgbClr val="000000"/>
                </a:solidFill>
              </a:rPr>
              <a:t>Note: Fiscal year end is September 30</a:t>
            </a:r>
            <a:r>
              <a:rPr lang="en-US" sz="700" i="1" baseline="30000" dirty="0">
                <a:solidFill>
                  <a:srgbClr val="000000"/>
                </a:solidFill>
              </a:rPr>
              <a:t>th</a:t>
            </a:r>
            <a:endParaRPr lang="en-US" sz="700" dirty="0">
              <a:solidFill>
                <a:srgbClr val="000000"/>
              </a:solidFill>
              <a:latin typeface="Arial"/>
              <a:cs typeface="Times New Roman" pitchFamily="18" charset="0"/>
            </a:endParaRPr>
          </a:p>
        </p:txBody>
      </p:sp>
      <p:sp>
        <p:nvSpPr>
          <p:cNvPr id="14" name="Title 1"/>
          <p:cNvSpPr>
            <a:spLocks noGrp="1"/>
          </p:cNvSpPr>
          <p:nvPr>
            <p:ph type="title"/>
          </p:nvPr>
        </p:nvSpPr>
        <p:spPr>
          <a:xfrm>
            <a:off x="342900" y="118872"/>
            <a:ext cx="7127748" cy="585216"/>
          </a:xfrm>
        </p:spPr>
        <p:txBody>
          <a:bodyPr/>
          <a:lstStyle/>
          <a:p>
            <a:r>
              <a:rPr lang="en-US" dirty="0"/>
              <a:t>Leveraged Buyout Analysis</a:t>
            </a:r>
          </a:p>
        </p:txBody>
      </p:sp>
      <p:graphicFrame>
        <p:nvGraphicFramePr>
          <p:cNvPr id="15" name="Table 14"/>
          <p:cNvGraphicFramePr>
            <a:graphicFrameLocks noGrp="1"/>
          </p:cNvGraphicFramePr>
          <p:nvPr>
            <p:extLst>
              <p:ext uri="{D42A27DB-BD31-4B8C-83A1-F6EECF244321}">
                <p14:modId xmlns:p14="http://schemas.microsoft.com/office/powerpoint/2010/main" val="1832209351"/>
              </p:ext>
            </p:extLst>
          </p:nvPr>
        </p:nvGraphicFramePr>
        <p:xfrm>
          <a:off x="342898" y="4920348"/>
          <a:ext cx="8441117" cy="256032"/>
        </p:xfrm>
        <a:graphic>
          <a:graphicData uri="http://schemas.openxmlformats.org/drawingml/2006/table">
            <a:tbl>
              <a:tblPr firstRow="1" bandRow="1">
                <a:tableStyleId>{5C22544A-7EE6-4342-B048-85BDC9FD1C3A}</a:tableStyleId>
              </a:tblPr>
              <a:tblGrid>
                <a:gridCol w="8441117">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Assumptions and Comments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16" name="Rectangle 224"/>
          <p:cNvSpPr>
            <a:spLocks noChangeArrowheads="1"/>
          </p:cNvSpPr>
          <p:nvPr/>
        </p:nvSpPr>
        <p:spPr bwMode="auto">
          <a:xfrm>
            <a:off x="342899" y="5200263"/>
            <a:ext cx="8441117" cy="1154162"/>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45720" tIns="45720" rIns="45720" bIns="45720" numCol="2" anchor="t" anchorCtr="0">
            <a:spAutoFit/>
          </a:bodyPr>
          <a:lstStyle/>
          <a:p>
            <a:pPr marL="173038" indent="-173038" defTabSz="855663" fontAlgn="base">
              <a:spcBef>
                <a:spcPts val="400"/>
              </a:spcBef>
              <a:buClr>
                <a:srgbClr val="07325F"/>
              </a:buClr>
              <a:buSzPct val="100000"/>
              <a:buFont typeface="Wingdings" pitchFamily="2" charset="2"/>
              <a:buChar char="§"/>
              <a:tabLst>
                <a:tab pos="179388" algn="l"/>
              </a:tabLst>
            </a:pPr>
            <a:r>
              <a:rPr lang="en-US" sz="900" dirty="0">
                <a:solidFill>
                  <a:srgbClr val="000000"/>
                </a:solidFill>
              </a:rPr>
              <a:t>Purchase and exit EBITDA multiple are both 8.0x</a:t>
            </a:r>
          </a:p>
          <a:p>
            <a:pPr marL="173038" indent="-173038" defTabSz="855663" fontAlgn="base">
              <a:spcBef>
                <a:spcPts val="400"/>
              </a:spcBef>
              <a:buClr>
                <a:srgbClr val="07325F"/>
              </a:buClr>
              <a:buSzPct val="100000"/>
              <a:buFont typeface="Wingdings" pitchFamily="2" charset="2"/>
              <a:buChar char="§"/>
              <a:tabLst>
                <a:tab pos="179388" algn="l"/>
              </a:tabLst>
            </a:pPr>
            <a:r>
              <a:rPr lang="en-US" sz="900" dirty="0">
                <a:solidFill>
                  <a:srgbClr val="000000"/>
                </a:solidFill>
              </a:rPr>
              <a:t>Capital structure (total debt of 3.5x 2017E EBITDA)</a:t>
            </a:r>
          </a:p>
          <a:p>
            <a:pPr marL="342900" lvl="1" indent="-165100" defTabSz="855663" fontAlgn="base">
              <a:spcBef>
                <a:spcPts val="200"/>
              </a:spcBef>
              <a:buClr>
                <a:srgbClr val="07325F"/>
              </a:buClr>
              <a:buSzPct val="100000"/>
              <a:buFont typeface="Arial"/>
              <a:buChar char="-"/>
              <a:tabLst>
                <a:tab pos="179388" algn="l"/>
              </a:tabLst>
            </a:pPr>
            <a:r>
              <a:rPr lang="en-US" sz="900" dirty="0">
                <a:solidFill>
                  <a:srgbClr val="000000"/>
                </a:solidFill>
              </a:rPr>
              <a:t>Equity contribution: 57.4%</a:t>
            </a:r>
          </a:p>
          <a:p>
            <a:pPr marL="173038" indent="-173038" defTabSz="855663" fontAlgn="base">
              <a:spcBef>
                <a:spcPts val="400"/>
              </a:spcBef>
              <a:buClr>
                <a:srgbClr val="07325F"/>
              </a:buClr>
              <a:buSzPct val="100000"/>
              <a:buFont typeface="Wingdings"/>
              <a:buChar char="§"/>
              <a:tabLst>
                <a:tab pos="179388" algn="l"/>
              </a:tabLst>
            </a:pPr>
            <a:r>
              <a:rPr lang="en-US" sz="900" dirty="0">
                <a:solidFill>
                  <a:srgbClr val="000000"/>
                </a:solidFill>
              </a:rPr>
              <a:t>Assume 338(h)(10) election</a:t>
            </a:r>
          </a:p>
          <a:p>
            <a:pPr marL="173038" indent="-173038" defTabSz="855663" fontAlgn="base">
              <a:spcBef>
                <a:spcPts val="400"/>
              </a:spcBef>
              <a:buClr>
                <a:srgbClr val="07325F"/>
              </a:buClr>
              <a:buSzPct val="100000"/>
              <a:buFont typeface="Wingdings"/>
              <a:buChar char="§"/>
              <a:tabLst>
                <a:tab pos="179388" algn="l"/>
              </a:tabLst>
            </a:pPr>
            <a:r>
              <a:rPr lang="en-US" sz="900" dirty="0">
                <a:solidFill>
                  <a:srgbClr val="000000"/>
                </a:solidFill>
              </a:rPr>
              <a:t>Management carry of 10%</a:t>
            </a:r>
          </a:p>
          <a:p>
            <a:pPr marL="173038" indent="-173038" defTabSz="855663" fontAlgn="base">
              <a:spcBef>
                <a:spcPts val="400"/>
              </a:spcBef>
              <a:buClr>
                <a:srgbClr val="07325F"/>
              </a:buClr>
              <a:buSzPct val="100000"/>
              <a:buFont typeface="Wingdings"/>
              <a:buChar char="§"/>
              <a:tabLst>
                <a:tab pos="179388" algn="l"/>
              </a:tabLst>
            </a:pPr>
            <a:endParaRPr lang="en-US" sz="900" dirty="0">
              <a:solidFill>
                <a:srgbClr val="000000"/>
              </a:solidFill>
            </a:endParaRPr>
          </a:p>
          <a:p>
            <a:pPr marL="173038" indent="-173038" defTabSz="855663" fontAlgn="base">
              <a:spcBef>
                <a:spcPts val="400"/>
              </a:spcBef>
              <a:buClr>
                <a:srgbClr val="07325F"/>
              </a:buClr>
              <a:buSzPct val="100000"/>
              <a:buFont typeface="Wingdings"/>
              <a:buChar char="§"/>
              <a:tabLst>
                <a:tab pos="179388" algn="l"/>
              </a:tabLst>
            </a:pPr>
            <a:r>
              <a:rPr lang="en-US" sz="900" dirty="0">
                <a:solidFill>
                  <a:srgbClr val="000000"/>
                </a:solidFill>
              </a:rPr>
              <a:t>Key financing terms:</a:t>
            </a:r>
          </a:p>
          <a:p>
            <a:pPr marL="342900" lvl="1" indent="-165100" defTabSz="855663" fontAlgn="base">
              <a:spcBef>
                <a:spcPts val="200"/>
              </a:spcBef>
              <a:buClr>
                <a:srgbClr val="07325F"/>
              </a:buClr>
              <a:buSzPct val="100000"/>
              <a:buFont typeface="Arial"/>
              <a:buChar char="-"/>
              <a:tabLst>
                <a:tab pos="179388" algn="l"/>
              </a:tabLst>
            </a:pPr>
            <a:r>
              <a:rPr lang="en-US" sz="900" dirty="0">
                <a:solidFill>
                  <a:srgbClr val="000000"/>
                </a:solidFill>
              </a:rPr>
              <a:t>Unitranche Loan: LIBOR + 7.0% (LIBOR of 1.31%)</a:t>
            </a:r>
          </a:p>
          <a:p>
            <a:pPr marL="520700" lvl="2" indent="-177800" defTabSz="855663" fontAlgn="base">
              <a:spcBef>
                <a:spcPts val="100"/>
              </a:spcBef>
              <a:buClr>
                <a:srgbClr val="07325F"/>
              </a:buClr>
              <a:buSzPct val="100000"/>
              <a:buFont typeface="Arial"/>
              <a:buChar char="•"/>
              <a:tabLst>
                <a:tab pos="179388" algn="l"/>
              </a:tabLst>
            </a:pPr>
            <a:r>
              <a:rPr lang="en-US" sz="900" dirty="0">
                <a:solidFill>
                  <a:srgbClr val="000000"/>
                </a:solidFill>
              </a:rPr>
              <a:t>2.5% annual amortization</a:t>
            </a:r>
          </a:p>
          <a:p>
            <a:pPr marL="342900" lvl="1" indent="-165100" fontAlgn="base">
              <a:spcBef>
                <a:spcPts val="200"/>
              </a:spcBef>
              <a:buClr>
                <a:srgbClr val="07325F"/>
              </a:buClr>
              <a:buSzPct val="100000"/>
              <a:buFont typeface="Arial"/>
              <a:buChar char="-"/>
            </a:pPr>
            <a:r>
              <a:rPr lang="en-US" sz="900" dirty="0"/>
              <a:t>Total debt of 3.5x 2017E EBITDA with availability up to 4.0x</a:t>
            </a:r>
          </a:p>
        </p:txBody>
      </p:sp>
      <p:pic>
        <p:nvPicPr>
          <p:cNvPr id="17" name="Picture 16"/>
          <p:cNvPicPr>
            <a:picLocks noChangeAspect="1"/>
          </p:cNvPicPr>
          <p:nvPr/>
        </p:nvPicPr>
        <p:blipFill>
          <a:blip r:embed="rId2"/>
          <a:stretch>
            <a:fillRect/>
          </a:stretch>
        </p:blipFill>
        <p:spPr>
          <a:xfrm>
            <a:off x="342900" y="872058"/>
            <a:ext cx="8458200" cy="3718438"/>
          </a:xfrm>
          <a:prstGeom prst="rect">
            <a:avLst/>
          </a:prstGeom>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37</a:t>
            </a:r>
          </a:p>
        </p:txBody>
      </p:sp>
    </p:spTree>
    <p:extLst>
      <p:ext uri="{BB962C8B-B14F-4D97-AF65-F5344CB8AC3E}">
        <p14:creationId xmlns:p14="http://schemas.microsoft.com/office/powerpoint/2010/main" val="4114915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a:spLocks noGrp="1"/>
          </p:cNvSpPr>
          <p:nvPr>
            <p:ph type="title"/>
          </p:nvPr>
        </p:nvSpPr>
        <p:spPr>
          <a:xfrm>
            <a:off x="342900" y="118872"/>
            <a:ext cx="7127748" cy="585216"/>
          </a:xfrm>
        </p:spPr>
        <p:txBody>
          <a:bodyPr/>
          <a:lstStyle/>
          <a:p>
            <a:r>
              <a:rPr lang="en-US" dirty="0"/>
              <a:t>Leveraged Buyout Analysis – Downside Recession Case</a:t>
            </a:r>
          </a:p>
        </p:txBody>
      </p:sp>
      <p:graphicFrame>
        <p:nvGraphicFramePr>
          <p:cNvPr id="16" name="Table 15"/>
          <p:cNvGraphicFramePr>
            <a:graphicFrameLocks noGrp="1"/>
          </p:cNvGraphicFramePr>
          <p:nvPr>
            <p:extLst>
              <p:ext uri="{D42A27DB-BD31-4B8C-83A1-F6EECF244321}">
                <p14:modId xmlns:p14="http://schemas.microsoft.com/office/powerpoint/2010/main" val="855892152"/>
              </p:ext>
            </p:extLst>
          </p:nvPr>
        </p:nvGraphicFramePr>
        <p:xfrm>
          <a:off x="342898" y="4920348"/>
          <a:ext cx="8441117" cy="256032"/>
        </p:xfrm>
        <a:graphic>
          <a:graphicData uri="http://schemas.openxmlformats.org/drawingml/2006/table">
            <a:tbl>
              <a:tblPr firstRow="1" bandRow="1">
                <a:tableStyleId>{5C22544A-7EE6-4342-B048-85BDC9FD1C3A}</a:tableStyleId>
              </a:tblPr>
              <a:tblGrid>
                <a:gridCol w="8441117">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Assumptions and Comments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17" name="Rectangle 224"/>
          <p:cNvSpPr>
            <a:spLocks noChangeArrowheads="1"/>
          </p:cNvSpPr>
          <p:nvPr/>
        </p:nvSpPr>
        <p:spPr bwMode="auto">
          <a:xfrm>
            <a:off x="342899" y="5200263"/>
            <a:ext cx="8441117" cy="1154162"/>
          </a:xfrm>
          <a:prstGeom prst="rect">
            <a:avLst/>
          </a:prstGeom>
          <a:noFill/>
          <a:ln>
            <a:noFill/>
          </a:ln>
          <a:effectLst/>
          <a:extLst>
            <a:ext uri="{909E8E84-426E-40DD-AFC4-6F175D3DCCD1}">
              <a14:hiddenFill xmlns:a14="http://schemas.microsoft.com/office/drawing/2010/main">
                <a:solidFill>
                  <a:srgbClr val="7F7F7F"/>
                </a:solidFill>
              </a14:hiddenFill>
            </a:ext>
          </a:extLst>
        </p:spPr>
        <p:txBody>
          <a:bodyPr wrap="square" lIns="45720" tIns="45720" rIns="45720" bIns="45720" numCol="2" anchor="t" anchorCtr="0">
            <a:spAutoFit/>
          </a:bodyPr>
          <a:lstStyle/>
          <a:p>
            <a:pPr marL="173038" indent="-173038" defTabSz="855663" fontAlgn="base">
              <a:spcBef>
                <a:spcPts val="400"/>
              </a:spcBef>
              <a:buClr>
                <a:srgbClr val="07325F"/>
              </a:buClr>
              <a:buSzPct val="100000"/>
              <a:buFont typeface="Wingdings" pitchFamily="2" charset="2"/>
              <a:buChar char="§"/>
              <a:tabLst>
                <a:tab pos="179388" algn="l"/>
              </a:tabLst>
            </a:pPr>
            <a:r>
              <a:rPr lang="en-US" sz="900" dirty="0">
                <a:solidFill>
                  <a:srgbClr val="000000"/>
                </a:solidFill>
              </a:rPr>
              <a:t>Purchase and exit EBITDA multiple are both 6.5x</a:t>
            </a:r>
          </a:p>
          <a:p>
            <a:pPr marL="173038" indent="-173038" defTabSz="855663" fontAlgn="base">
              <a:spcBef>
                <a:spcPts val="400"/>
              </a:spcBef>
              <a:buClr>
                <a:srgbClr val="07325F"/>
              </a:buClr>
              <a:buSzPct val="100000"/>
              <a:buFont typeface="Wingdings" pitchFamily="2" charset="2"/>
              <a:buChar char="§"/>
              <a:tabLst>
                <a:tab pos="179388" algn="l"/>
              </a:tabLst>
            </a:pPr>
            <a:r>
              <a:rPr lang="en-US" sz="900" dirty="0">
                <a:solidFill>
                  <a:srgbClr val="000000"/>
                </a:solidFill>
              </a:rPr>
              <a:t>Capital structure (total debt of 3.5x 2017E EBITDA)</a:t>
            </a:r>
          </a:p>
          <a:p>
            <a:pPr marL="342900" lvl="1" indent="-165100" defTabSz="855663" fontAlgn="base">
              <a:spcBef>
                <a:spcPts val="200"/>
              </a:spcBef>
              <a:buClr>
                <a:srgbClr val="07325F"/>
              </a:buClr>
              <a:buSzPct val="100000"/>
              <a:buFont typeface="Arial"/>
              <a:buChar char="-"/>
              <a:tabLst>
                <a:tab pos="179388" algn="l"/>
              </a:tabLst>
            </a:pPr>
            <a:r>
              <a:rPr lang="en-US" sz="900" dirty="0">
                <a:solidFill>
                  <a:srgbClr val="000000"/>
                </a:solidFill>
              </a:rPr>
              <a:t>Equity contribution: 47.8%</a:t>
            </a:r>
          </a:p>
          <a:p>
            <a:pPr marL="173038" indent="-173038" defTabSz="855663" fontAlgn="base">
              <a:spcBef>
                <a:spcPts val="400"/>
              </a:spcBef>
              <a:buClr>
                <a:srgbClr val="07325F"/>
              </a:buClr>
              <a:buSzPct val="100000"/>
              <a:buFont typeface="Wingdings"/>
              <a:buChar char="§"/>
              <a:tabLst>
                <a:tab pos="179388" algn="l"/>
              </a:tabLst>
            </a:pPr>
            <a:r>
              <a:rPr lang="en-US" sz="900" dirty="0">
                <a:solidFill>
                  <a:srgbClr val="000000"/>
                </a:solidFill>
              </a:rPr>
              <a:t>Assume 338(h)(10) election</a:t>
            </a:r>
          </a:p>
          <a:p>
            <a:pPr marL="173038" indent="-173038" defTabSz="855663" fontAlgn="base">
              <a:spcBef>
                <a:spcPts val="400"/>
              </a:spcBef>
              <a:buClr>
                <a:srgbClr val="07325F"/>
              </a:buClr>
              <a:buSzPct val="100000"/>
              <a:buFont typeface="Wingdings"/>
              <a:buChar char="§"/>
              <a:tabLst>
                <a:tab pos="179388" algn="l"/>
              </a:tabLst>
            </a:pPr>
            <a:r>
              <a:rPr lang="en-US" sz="900" dirty="0">
                <a:solidFill>
                  <a:srgbClr val="000000"/>
                </a:solidFill>
              </a:rPr>
              <a:t>Management carry of 10%</a:t>
            </a:r>
          </a:p>
          <a:p>
            <a:pPr marL="173038" indent="-173038" defTabSz="855663" fontAlgn="base">
              <a:spcBef>
                <a:spcPts val="400"/>
              </a:spcBef>
              <a:buClr>
                <a:srgbClr val="07325F"/>
              </a:buClr>
              <a:buSzPct val="100000"/>
              <a:buFont typeface="Wingdings"/>
              <a:buChar char="§"/>
              <a:tabLst>
                <a:tab pos="179388" algn="l"/>
              </a:tabLst>
            </a:pPr>
            <a:endParaRPr lang="en-US" sz="900" dirty="0">
              <a:solidFill>
                <a:srgbClr val="000000"/>
              </a:solidFill>
            </a:endParaRPr>
          </a:p>
          <a:p>
            <a:pPr marL="173038" indent="-173038" defTabSz="855663" fontAlgn="base">
              <a:spcBef>
                <a:spcPts val="400"/>
              </a:spcBef>
              <a:buClr>
                <a:srgbClr val="07325F"/>
              </a:buClr>
              <a:buSzPct val="100000"/>
              <a:buFont typeface="Wingdings"/>
              <a:buChar char="§"/>
              <a:tabLst>
                <a:tab pos="179388" algn="l"/>
              </a:tabLst>
            </a:pPr>
            <a:r>
              <a:rPr lang="en-US" sz="900" dirty="0">
                <a:solidFill>
                  <a:srgbClr val="000000"/>
                </a:solidFill>
              </a:rPr>
              <a:t>Key financing terms:</a:t>
            </a:r>
          </a:p>
          <a:p>
            <a:pPr marL="342900" lvl="1" indent="-165100" defTabSz="855663" fontAlgn="base">
              <a:spcBef>
                <a:spcPts val="200"/>
              </a:spcBef>
              <a:buClr>
                <a:srgbClr val="07325F"/>
              </a:buClr>
              <a:buSzPct val="100000"/>
              <a:buFont typeface="Arial"/>
              <a:buChar char="-"/>
              <a:tabLst>
                <a:tab pos="179388" algn="l"/>
              </a:tabLst>
            </a:pPr>
            <a:r>
              <a:rPr lang="en-US" sz="900" dirty="0">
                <a:solidFill>
                  <a:srgbClr val="000000"/>
                </a:solidFill>
              </a:rPr>
              <a:t>Unitranche Loan: LIBOR + 7.0% (LIBOR of 1.31%)</a:t>
            </a:r>
          </a:p>
          <a:p>
            <a:pPr marL="520700" lvl="2" indent="-177800" defTabSz="855663" fontAlgn="base">
              <a:spcBef>
                <a:spcPts val="100"/>
              </a:spcBef>
              <a:buClr>
                <a:srgbClr val="07325F"/>
              </a:buClr>
              <a:buSzPct val="100000"/>
              <a:buFont typeface="Arial"/>
              <a:buChar char="•"/>
              <a:tabLst>
                <a:tab pos="179388" algn="l"/>
              </a:tabLst>
            </a:pPr>
            <a:r>
              <a:rPr lang="en-US" sz="900" dirty="0">
                <a:solidFill>
                  <a:srgbClr val="000000"/>
                </a:solidFill>
              </a:rPr>
              <a:t>2.5% annual amortization</a:t>
            </a:r>
          </a:p>
          <a:p>
            <a:pPr marL="342900" lvl="1" indent="-165100" fontAlgn="base">
              <a:spcBef>
                <a:spcPts val="200"/>
              </a:spcBef>
              <a:buClr>
                <a:srgbClr val="07325F"/>
              </a:buClr>
              <a:buSzPct val="100000"/>
              <a:buFont typeface="Arial"/>
              <a:buChar char="-"/>
            </a:pPr>
            <a:r>
              <a:rPr lang="en-US" sz="900" dirty="0"/>
              <a:t>Total debt of 3.5x 2017E EBITDA with availability up to 4.0x</a:t>
            </a:r>
          </a:p>
        </p:txBody>
      </p:sp>
      <p:sp>
        <p:nvSpPr>
          <p:cNvPr id="18" name="TextBox 17"/>
          <p:cNvSpPr txBox="1"/>
          <p:nvPr/>
        </p:nvSpPr>
        <p:spPr>
          <a:xfrm>
            <a:off x="1987930" y="6485699"/>
            <a:ext cx="6921120" cy="123020"/>
          </a:xfrm>
          <a:prstGeom prst="rect">
            <a:avLst/>
          </a:prstGeom>
          <a:noFill/>
        </p:spPr>
        <p:txBody>
          <a:bodyPr vert="horz" wrap="square" lIns="0" tIns="0" rIns="0" bIns="0" rtlCol="0" anchor="t">
            <a:noAutofit/>
          </a:bodyPr>
          <a:lstStyle/>
          <a:p>
            <a:pPr marL="177800" indent="-177800"/>
            <a:r>
              <a:rPr lang="en-US" sz="700" i="1" dirty="0">
                <a:solidFill>
                  <a:srgbClr val="000000"/>
                </a:solidFill>
              </a:rPr>
              <a:t>Note: Fiscal year end is September 30</a:t>
            </a:r>
            <a:r>
              <a:rPr lang="en-US" sz="700" i="1" baseline="30000" dirty="0">
                <a:solidFill>
                  <a:srgbClr val="000000"/>
                </a:solidFill>
              </a:rPr>
              <a:t>th</a:t>
            </a:r>
            <a:endParaRPr lang="en-US" sz="700" dirty="0">
              <a:solidFill>
                <a:srgbClr val="000000"/>
              </a:solidFill>
              <a:latin typeface="Arial"/>
              <a:cs typeface="Times New Roman" pitchFamily="18" charset="0"/>
            </a:endParaRPr>
          </a:p>
        </p:txBody>
      </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38</a:t>
            </a:r>
          </a:p>
        </p:txBody>
      </p:sp>
      <p:pic>
        <p:nvPicPr>
          <p:cNvPr id="10" name="Picture 9"/>
          <p:cNvPicPr>
            <a:picLocks noChangeAspect="1"/>
          </p:cNvPicPr>
          <p:nvPr/>
        </p:nvPicPr>
        <p:blipFill>
          <a:blip r:embed="rId2"/>
          <a:stretch>
            <a:fillRect/>
          </a:stretch>
        </p:blipFill>
        <p:spPr>
          <a:xfrm>
            <a:off x="342900" y="872058"/>
            <a:ext cx="8458200" cy="3718438"/>
          </a:xfrm>
          <a:prstGeom prst="rect">
            <a:avLst/>
          </a:prstGeom>
        </p:spPr>
      </p:pic>
    </p:spTree>
    <p:extLst>
      <p:ext uri="{BB962C8B-B14F-4D97-AF65-F5344CB8AC3E}">
        <p14:creationId xmlns:p14="http://schemas.microsoft.com/office/powerpoint/2010/main" val="14814111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a:spLocks noGrp="1"/>
          </p:cNvSpPr>
          <p:nvPr>
            <p:ph type="title"/>
          </p:nvPr>
        </p:nvSpPr>
        <p:spPr/>
        <p:txBody>
          <a:bodyPr/>
          <a:lstStyle/>
          <a:p>
            <a:r>
              <a:rPr lang="en-US" dirty="0"/>
              <a:t>Public Companies Analysis – Market Statistics</a:t>
            </a:r>
          </a:p>
        </p:txBody>
      </p:sp>
      <p:graphicFrame>
        <p:nvGraphicFramePr>
          <p:cNvPr id="4" name="Table 3"/>
          <p:cNvGraphicFramePr>
            <a:graphicFrameLocks noGrp="1"/>
          </p:cNvGraphicFramePr>
          <p:nvPr>
            <p:extLst>
              <p:ext uri="{D42A27DB-BD31-4B8C-83A1-F6EECF244321}">
                <p14:modId xmlns:p14="http://schemas.microsoft.com/office/powerpoint/2010/main" val="4024010959"/>
              </p:ext>
            </p:extLst>
          </p:nvPr>
        </p:nvGraphicFramePr>
        <p:xfrm>
          <a:off x="342900" y="1071118"/>
          <a:ext cx="8458200" cy="256032"/>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Selected Market Statistics</a:t>
                      </a: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5" name="Rectangle 4"/>
          <p:cNvSpPr/>
          <p:nvPr/>
        </p:nvSpPr>
        <p:spPr>
          <a:xfrm>
            <a:off x="342900" y="1355725"/>
            <a:ext cx="1678345" cy="123111"/>
          </a:xfrm>
          <a:prstGeom prst="rect">
            <a:avLst/>
          </a:prstGeom>
        </p:spPr>
        <p:txBody>
          <a:bodyPr wrap="none" lIns="0" tIns="0" rIns="0" bIns="0">
            <a:spAutoFit/>
          </a:bodyPr>
          <a:lstStyle/>
          <a:p>
            <a:r>
              <a:rPr lang="en-US" sz="800" i="1" dirty="0">
                <a:solidFill>
                  <a:srgbClr val="000000"/>
                </a:solidFill>
                <a:latin typeface="Tahoma" panose="020B0604030504040204" pitchFamily="34" charset="0"/>
              </a:rPr>
              <a:t>($ in millions, except per share data)</a:t>
            </a:r>
          </a:p>
        </p:txBody>
      </p:sp>
      <p:sp>
        <p:nvSpPr>
          <p:cNvPr id="8" name="Text Box 73"/>
          <p:cNvSpPr txBox="1">
            <a:spLocks noChangeArrowheads="1"/>
          </p:cNvSpPr>
          <p:nvPr/>
        </p:nvSpPr>
        <p:spPr bwMode="auto">
          <a:xfrm>
            <a:off x="1987930" y="6464196"/>
            <a:ext cx="6007735" cy="190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0849" rIns="81698" bIns="40849">
            <a:spAutoFit/>
          </a:bodyPr>
          <a:lstStyle>
            <a:defPPr>
              <a:defRPr lang="de-DE"/>
            </a:defPPr>
            <a:lvl1pPr defTabSz="765175">
              <a:spcBef>
                <a:spcPts val="0"/>
              </a:spcBef>
              <a:defRPr sz="700" i="1">
                <a:latin typeface="Arial Narrow" pitchFamily="34" charset="0"/>
              </a:defRPr>
            </a:lvl1pPr>
            <a:lvl2pPr marL="407988" defTabSz="765175">
              <a:defRPr sz="2400">
                <a:latin typeface="Times New Roman" pitchFamily="18" charset="0"/>
              </a:defRPr>
            </a:lvl2pPr>
            <a:lvl3pPr marL="817563" defTabSz="765175">
              <a:defRPr sz="2400">
                <a:latin typeface="Times New Roman" pitchFamily="18" charset="0"/>
              </a:defRPr>
            </a:lvl3pPr>
            <a:lvl4pPr marL="1225550" defTabSz="765175">
              <a:defRPr sz="2400">
                <a:latin typeface="Times New Roman" pitchFamily="18" charset="0"/>
              </a:defRPr>
            </a:lvl4pPr>
            <a:lvl5pPr marL="1633538" defTabSz="765175">
              <a:defRPr sz="2400">
                <a:latin typeface="Times New Roman" pitchFamily="18" charset="0"/>
              </a:defRPr>
            </a:lvl5pPr>
            <a:lvl6pPr marL="2090738" defTabSz="765175" fontAlgn="base">
              <a:spcBef>
                <a:spcPct val="0"/>
              </a:spcBef>
              <a:spcAft>
                <a:spcPct val="0"/>
              </a:spcAft>
              <a:defRPr sz="2400">
                <a:latin typeface="Times New Roman" pitchFamily="18" charset="0"/>
              </a:defRPr>
            </a:lvl6pPr>
            <a:lvl7pPr marL="2547938" defTabSz="765175" fontAlgn="base">
              <a:spcBef>
                <a:spcPct val="0"/>
              </a:spcBef>
              <a:spcAft>
                <a:spcPct val="0"/>
              </a:spcAft>
              <a:defRPr sz="2400">
                <a:latin typeface="Times New Roman" pitchFamily="18" charset="0"/>
              </a:defRPr>
            </a:lvl7pPr>
            <a:lvl8pPr marL="3005138" defTabSz="765175" fontAlgn="base">
              <a:spcBef>
                <a:spcPct val="0"/>
              </a:spcBef>
              <a:spcAft>
                <a:spcPct val="0"/>
              </a:spcAft>
              <a:defRPr sz="2400">
                <a:latin typeface="Times New Roman" pitchFamily="18" charset="0"/>
              </a:defRPr>
            </a:lvl8pPr>
            <a:lvl9pPr marL="3462338" defTabSz="765175" fontAlgn="base">
              <a:spcBef>
                <a:spcPct val="0"/>
              </a:spcBef>
              <a:spcAft>
                <a:spcPct val="0"/>
              </a:spcAft>
              <a:defRPr sz="2400">
                <a:latin typeface="Times New Roman" pitchFamily="18" charset="0"/>
              </a:defRPr>
            </a:lvl9pPr>
          </a:lstStyle>
          <a:p>
            <a:r>
              <a:rPr lang="en-US" dirty="0">
                <a:solidFill>
                  <a:srgbClr val="000000"/>
                </a:solidFill>
                <a:latin typeface="+mn-lt"/>
              </a:rPr>
              <a:t>Source: CapitalIQ; Notes: (1) Market data as of 6/1/17; (2) Adjusted mean excludes highest and lowest values</a:t>
            </a:r>
          </a:p>
        </p:txBody>
      </p:sp>
      <p:pic>
        <p:nvPicPr>
          <p:cNvPr id="20" name="Picture 19">
            <a:extLst>
              <a:ext uri="{FF2B5EF4-FFF2-40B4-BE49-F238E27FC236}">
                <a16:creationId xmlns:a16="http://schemas.microsoft.com/office/drawing/2014/main" id="{650C90C7-F6FD-42AE-8694-AF53EF534A63}"/>
              </a:ext>
            </a:extLst>
          </p:cNvPr>
          <p:cNvPicPr>
            <a:picLocks/>
          </p:cNvPicPr>
          <p:nvPr/>
        </p:nvPicPr>
        <p:blipFill>
          <a:blip r:embed="rId2"/>
          <a:stretch>
            <a:fillRect/>
          </a:stretch>
        </p:blipFill>
        <p:spPr>
          <a:xfrm>
            <a:off x="342900" y="4115234"/>
            <a:ext cx="8458200" cy="0"/>
          </a:xfrm>
          <a:prstGeom prst="rect">
            <a:avLst/>
          </a:prstGeom>
        </p:spPr>
      </p:pic>
      <p:grpSp>
        <p:nvGrpSpPr>
          <p:cNvPr id="14" name="Group 13">
            <a:extLst>
              <a:ext uri="{FF2B5EF4-FFF2-40B4-BE49-F238E27FC236}">
                <a16:creationId xmlns:a16="http://schemas.microsoft.com/office/drawing/2014/main" id="{DDC1F7C1-3718-42FA-A8AD-665A9B648586}"/>
              </a:ext>
            </a:extLst>
          </p:cNvPr>
          <p:cNvGrpSpPr>
            <a:grpSpLocks noChangeAspect="1"/>
          </p:cNvGrpSpPr>
          <p:nvPr/>
        </p:nvGrpSpPr>
        <p:grpSpPr>
          <a:xfrm>
            <a:off x="342900" y="1486066"/>
            <a:ext cx="8458200" cy="2771495"/>
            <a:chOff x="0" y="1486066"/>
            <a:chExt cx="9144000" cy="2996211"/>
          </a:xfrm>
        </p:grpSpPr>
        <p:pic>
          <p:nvPicPr>
            <p:cNvPr id="2" name="Picture 1">
              <a:extLst>
                <a:ext uri="{FF2B5EF4-FFF2-40B4-BE49-F238E27FC236}">
                  <a16:creationId xmlns:a16="http://schemas.microsoft.com/office/drawing/2014/main" id="{2BC4EBB8-8277-4408-9A92-188CAC105156}"/>
                </a:ext>
              </a:extLst>
            </p:cNvPr>
            <p:cNvPicPr>
              <a:picLocks noChangeAspect="1"/>
            </p:cNvPicPr>
            <p:nvPr/>
          </p:nvPicPr>
          <p:blipFill>
            <a:blip r:embed="rId3"/>
            <a:stretch>
              <a:fillRect/>
            </a:stretch>
          </p:blipFill>
          <p:spPr>
            <a:xfrm>
              <a:off x="0" y="1486066"/>
              <a:ext cx="9144000" cy="1017585"/>
            </a:xfrm>
            <a:prstGeom prst="rect">
              <a:avLst/>
            </a:prstGeom>
          </p:spPr>
        </p:pic>
        <p:pic>
          <p:nvPicPr>
            <p:cNvPr id="6" name="Picture 5">
              <a:extLst>
                <a:ext uri="{FF2B5EF4-FFF2-40B4-BE49-F238E27FC236}">
                  <a16:creationId xmlns:a16="http://schemas.microsoft.com/office/drawing/2014/main" id="{ECBF4854-8DD8-4742-AC52-3E00BE97AF5B}"/>
                </a:ext>
              </a:extLst>
            </p:cNvPr>
            <p:cNvPicPr>
              <a:picLocks noChangeAspect="1"/>
            </p:cNvPicPr>
            <p:nvPr/>
          </p:nvPicPr>
          <p:blipFill>
            <a:blip r:embed="rId4"/>
            <a:stretch>
              <a:fillRect/>
            </a:stretch>
          </p:blipFill>
          <p:spPr>
            <a:xfrm>
              <a:off x="0" y="2496412"/>
              <a:ext cx="9144000" cy="1618822"/>
            </a:xfrm>
            <a:prstGeom prst="rect">
              <a:avLst/>
            </a:prstGeom>
          </p:spPr>
        </p:pic>
        <p:pic>
          <p:nvPicPr>
            <p:cNvPr id="13" name="Picture 12">
              <a:extLst>
                <a:ext uri="{FF2B5EF4-FFF2-40B4-BE49-F238E27FC236}">
                  <a16:creationId xmlns:a16="http://schemas.microsoft.com/office/drawing/2014/main" id="{8556B2A4-9128-4871-921E-E3D3EBC363CB}"/>
                </a:ext>
              </a:extLst>
            </p:cNvPr>
            <p:cNvPicPr>
              <a:picLocks noChangeAspect="1"/>
            </p:cNvPicPr>
            <p:nvPr/>
          </p:nvPicPr>
          <p:blipFill>
            <a:blip r:embed="rId5"/>
            <a:stretch>
              <a:fillRect/>
            </a:stretch>
          </p:blipFill>
          <p:spPr>
            <a:xfrm>
              <a:off x="0" y="4115234"/>
              <a:ext cx="9144000" cy="367043"/>
            </a:xfrm>
            <a:prstGeom prst="rect">
              <a:avLst/>
            </a:prstGeom>
          </p:spPr>
        </p:pic>
      </p:grpSp>
      <p:sp>
        <p:nvSpPr>
          <p:cNvPr id="9"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39</a:t>
            </a:r>
          </a:p>
        </p:txBody>
      </p:sp>
    </p:spTree>
    <p:extLst>
      <p:ext uri="{BB962C8B-B14F-4D97-AF65-F5344CB8AC3E}">
        <p14:creationId xmlns:p14="http://schemas.microsoft.com/office/powerpoint/2010/main" val="3321610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sp>
        <p:nvSpPr>
          <p:cNvPr id="3" name="Text Placeholder 2"/>
          <p:cNvSpPr>
            <a:spLocks noGrp="1"/>
          </p:cNvSpPr>
          <p:nvPr>
            <p:ph type="body" idx="1"/>
          </p:nvPr>
        </p:nvSpPr>
        <p:spPr/>
        <p:txBody>
          <a:bodyPr/>
          <a:lstStyle/>
          <a:p>
            <a:r>
              <a:rPr lang="en-US" dirty="0"/>
              <a:t>Section 1</a:t>
            </a:r>
          </a:p>
        </p:txBody>
      </p:sp>
    </p:spTree>
    <p:extLst>
      <p:ext uri="{BB962C8B-B14F-4D97-AF65-F5344CB8AC3E}">
        <p14:creationId xmlns:p14="http://schemas.microsoft.com/office/powerpoint/2010/main" val="2853033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en-US" dirty="0"/>
              <a:t>Public Companies Analysis – Operating Statistics</a:t>
            </a:r>
          </a:p>
        </p:txBody>
      </p:sp>
      <p:graphicFrame>
        <p:nvGraphicFramePr>
          <p:cNvPr id="12" name="Table 11"/>
          <p:cNvGraphicFramePr>
            <a:graphicFrameLocks noGrp="1"/>
          </p:cNvGraphicFramePr>
          <p:nvPr>
            <p:extLst>
              <p:ext uri="{D42A27DB-BD31-4B8C-83A1-F6EECF244321}">
                <p14:modId xmlns:p14="http://schemas.microsoft.com/office/powerpoint/2010/main" val="485836008"/>
              </p:ext>
            </p:extLst>
          </p:nvPr>
        </p:nvGraphicFramePr>
        <p:xfrm>
          <a:off x="342901" y="1071118"/>
          <a:ext cx="8458200" cy="256032"/>
        </p:xfrm>
        <a:graphic>
          <a:graphicData uri="http://schemas.openxmlformats.org/drawingml/2006/table">
            <a:tbl>
              <a:tblPr firstRow="1" bandRow="1">
                <a:tableStyleId>{5C22544A-7EE6-4342-B048-85BDC9FD1C3A}</a:tableStyleId>
              </a:tblPr>
              <a:tblGrid>
                <a:gridCol w="845820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Tahoma" panose="020B0604030504040204" pitchFamily="34" charset="0"/>
                        </a:rPr>
                        <a:t>Selected Operating Statistics</a:t>
                      </a:r>
                    </a:p>
                  </a:txBody>
                  <a:tcPr marL="0" marR="4572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13" name="Rectangle 12"/>
          <p:cNvSpPr/>
          <p:nvPr/>
        </p:nvSpPr>
        <p:spPr>
          <a:xfrm>
            <a:off x="342900" y="1355725"/>
            <a:ext cx="625171" cy="123111"/>
          </a:xfrm>
          <a:prstGeom prst="rect">
            <a:avLst/>
          </a:prstGeom>
        </p:spPr>
        <p:txBody>
          <a:bodyPr wrap="none" lIns="0" tIns="0" rIns="0" bIns="0">
            <a:spAutoFit/>
          </a:bodyPr>
          <a:lstStyle/>
          <a:p>
            <a:r>
              <a:rPr lang="en-US" sz="800" i="1" dirty="0">
                <a:solidFill>
                  <a:srgbClr val="000000"/>
                </a:solidFill>
                <a:latin typeface="Tahoma" panose="020B0604030504040204" pitchFamily="34" charset="0"/>
              </a:rPr>
              <a:t>($ in millions)</a:t>
            </a:r>
          </a:p>
        </p:txBody>
      </p:sp>
      <p:sp>
        <p:nvSpPr>
          <p:cNvPr id="18" name="Text Box 73"/>
          <p:cNvSpPr txBox="1">
            <a:spLocks noChangeArrowheads="1"/>
          </p:cNvSpPr>
          <p:nvPr/>
        </p:nvSpPr>
        <p:spPr bwMode="auto">
          <a:xfrm>
            <a:off x="1987930" y="6455807"/>
            <a:ext cx="6007735" cy="190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40849" rIns="81698" bIns="40849">
            <a:spAutoFit/>
          </a:bodyPr>
          <a:lstStyle>
            <a:defPPr>
              <a:defRPr lang="de-DE"/>
            </a:defPPr>
            <a:lvl1pPr defTabSz="765175">
              <a:spcBef>
                <a:spcPts val="0"/>
              </a:spcBef>
              <a:defRPr sz="700" i="1">
                <a:latin typeface="Arial Narrow" pitchFamily="34" charset="0"/>
              </a:defRPr>
            </a:lvl1pPr>
            <a:lvl2pPr marL="407988" defTabSz="765175">
              <a:defRPr sz="2400">
                <a:latin typeface="Times New Roman" pitchFamily="18" charset="0"/>
              </a:defRPr>
            </a:lvl2pPr>
            <a:lvl3pPr marL="817563" defTabSz="765175">
              <a:defRPr sz="2400">
                <a:latin typeface="Times New Roman" pitchFamily="18" charset="0"/>
              </a:defRPr>
            </a:lvl3pPr>
            <a:lvl4pPr marL="1225550" defTabSz="765175">
              <a:defRPr sz="2400">
                <a:latin typeface="Times New Roman" pitchFamily="18" charset="0"/>
              </a:defRPr>
            </a:lvl4pPr>
            <a:lvl5pPr marL="1633538" defTabSz="765175">
              <a:defRPr sz="2400">
                <a:latin typeface="Times New Roman" pitchFamily="18" charset="0"/>
              </a:defRPr>
            </a:lvl5pPr>
            <a:lvl6pPr marL="2090738" defTabSz="765175" fontAlgn="base">
              <a:spcBef>
                <a:spcPct val="0"/>
              </a:spcBef>
              <a:spcAft>
                <a:spcPct val="0"/>
              </a:spcAft>
              <a:defRPr sz="2400">
                <a:latin typeface="Times New Roman" pitchFamily="18" charset="0"/>
              </a:defRPr>
            </a:lvl6pPr>
            <a:lvl7pPr marL="2547938" defTabSz="765175" fontAlgn="base">
              <a:spcBef>
                <a:spcPct val="0"/>
              </a:spcBef>
              <a:spcAft>
                <a:spcPct val="0"/>
              </a:spcAft>
              <a:defRPr sz="2400">
                <a:latin typeface="Times New Roman" pitchFamily="18" charset="0"/>
              </a:defRPr>
            </a:lvl7pPr>
            <a:lvl8pPr marL="3005138" defTabSz="765175" fontAlgn="base">
              <a:spcBef>
                <a:spcPct val="0"/>
              </a:spcBef>
              <a:spcAft>
                <a:spcPct val="0"/>
              </a:spcAft>
              <a:defRPr sz="2400">
                <a:latin typeface="Times New Roman" pitchFamily="18" charset="0"/>
              </a:defRPr>
            </a:lvl8pPr>
            <a:lvl9pPr marL="3462338" defTabSz="765175" fontAlgn="base">
              <a:spcBef>
                <a:spcPct val="0"/>
              </a:spcBef>
              <a:spcAft>
                <a:spcPct val="0"/>
              </a:spcAft>
              <a:defRPr sz="2400">
                <a:latin typeface="Times New Roman" pitchFamily="18" charset="0"/>
              </a:defRPr>
            </a:lvl9pPr>
          </a:lstStyle>
          <a:p>
            <a:r>
              <a:rPr lang="en-US" dirty="0">
                <a:solidFill>
                  <a:srgbClr val="000000"/>
                </a:solidFill>
                <a:latin typeface="+mn-lt"/>
              </a:rPr>
              <a:t>Source: CapitalIQ; Notes: (1) Operating data as of 6/1/17; (2) Adjusted mean excludes highest and lowest values</a:t>
            </a:r>
          </a:p>
        </p:txBody>
      </p:sp>
      <p:grpSp>
        <p:nvGrpSpPr>
          <p:cNvPr id="15" name="Group 14">
            <a:extLst>
              <a:ext uri="{FF2B5EF4-FFF2-40B4-BE49-F238E27FC236}">
                <a16:creationId xmlns:a16="http://schemas.microsoft.com/office/drawing/2014/main" id="{84C20213-3016-40C6-BC72-1318CEB24E66}"/>
              </a:ext>
            </a:extLst>
          </p:cNvPr>
          <p:cNvGrpSpPr>
            <a:grpSpLocks noChangeAspect="1"/>
          </p:cNvGrpSpPr>
          <p:nvPr/>
        </p:nvGrpSpPr>
        <p:grpSpPr>
          <a:xfrm>
            <a:off x="342900" y="1487226"/>
            <a:ext cx="8458200" cy="2934013"/>
            <a:chOff x="0" y="1487225"/>
            <a:chExt cx="9144001" cy="3171906"/>
          </a:xfrm>
        </p:grpSpPr>
        <p:pic>
          <p:nvPicPr>
            <p:cNvPr id="3" name="Picture 2">
              <a:extLst>
                <a:ext uri="{FF2B5EF4-FFF2-40B4-BE49-F238E27FC236}">
                  <a16:creationId xmlns:a16="http://schemas.microsoft.com/office/drawing/2014/main" id="{5A3B4E69-CCE3-4236-BA6A-3F01F7CCCCB1}"/>
                </a:ext>
              </a:extLst>
            </p:cNvPr>
            <p:cNvPicPr>
              <a:picLocks noChangeAspect="1"/>
            </p:cNvPicPr>
            <p:nvPr/>
          </p:nvPicPr>
          <p:blipFill>
            <a:blip r:embed="rId2"/>
            <a:stretch>
              <a:fillRect/>
            </a:stretch>
          </p:blipFill>
          <p:spPr>
            <a:xfrm>
              <a:off x="1" y="1487225"/>
              <a:ext cx="9144000" cy="1017585"/>
            </a:xfrm>
            <a:prstGeom prst="rect">
              <a:avLst/>
            </a:prstGeom>
          </p:spPr>
        </p:pic>
        <p:pic>
          <p:nvPicPr>
            <p:cNvPr id="5" name="Picture 4">
              <a:extLst>
                <a:ext uri="{FF2B5EF4-FFF2-40B4-BE49-F238E27FC236}">
                  <a16:creationId xmlns:a16="http://schemas.microsoft.com/office/drawing/2014/main" id="{E482B4FB-2D78-472C-A882-843527DD7B51}"/>
                </a:ext>
              </a:extLst>
            </p:cNvPr>
            <p:cNvPicPr>
              <a:picLocks noChangeAspect="1"/>
            </p:cNvPicPr>
            <p:nvPr/>
          </p:nvPicPr>
          <p:blipFill>
            <a:blip r:embed="rId3"/>
            <a:stretch>
              <a:fillRect/>
            </a:stretch>
          </p:blipFill>
          <p:spPr>
            <a:xfrm>
              <a:off x="0" y="2504810"/>
              <a:ext cx="9144000" cy="1618822"/>
            </a:xfrm>
            <a:prstGeom prst="rect">
              <a:avLst/>
            </a:prstGeom>
          </p:spPr>
        </p:pic>
        <p:pic>
          <p:nvPicPr>
            <p:cNvPr id="10" name="Picture 9">
              <a:extLst>
                <a:ext uri="{FF2B5EF4-FFF2-40B4-BE49-F238E27FC236}">
                  <a16:creationId xmlns:a16="http://schemas.microsoft.com/office/drawing/2014/main" id="{603FEC05-4C7D-4D88-B7A9-5CD4F5225464}"/>
                </a:ext>
              </a:extLst>
            </p:cNvPr>
            <p:cNvPicPr>
              <a:picLocks noChangeAspect="1"/>
            </p:cNvPicPr>
            <p:nvPr/>
          </p:nvPicPr>
          <p:blipFill>
            <a:blip r:embed="rId4"/>
            <a:stretch>
              <a:fillRect/>
            </a:stretch>
          </p:blipFill>
          <p:spPr>
            <a:xfrm>
              <a:off x="0" y="4123632"/>
              <a:ext cx="9144000" cy="535499"/>
            </a:xfrm>
            <a:prstGeom prst="rect">
              <a:avLst/>
            </a:prstGeom>
          </p:spPr>
        </p:pic>
      </p:grpSp>
      <p:sp>
        <p:nvSpPr>
          <p:cNvPr id="4"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40</a:t>
            </a:r>
          </a:p>
        </p:txBody>
      </p:sp>
    </p:spTree>
    <p:extLst>
      <p:ext uri="{BB962C8B-B14F-4D97-AF65-F5344CB8AC3E}">
        <p14:creationId xmlns:p14="http://schemas.microsoft.com/office/powerpoint/2010/main" val="2772670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42900" y="150771"/>
            <a:ext cx="7127748" cy="585216"/>
          </a:xfrm>
        </p:spPr>
        <p:txBody>
          <a:bodyPr/>
          <a:lstStyle/>
          <a:p>
            <a:r>
              <a:rPr lang="en-US" dirty="0"/>
              <a:t>Precedent M&amp;A Transactions</a:t>
            </a:r>
          </a:p>
        </p:txBody>
      </p:sp>
      <p:sp>
        <p:nvSpPr>
          <p:cNvPr id="5" name="Rectangle 4"/>
          <p:cNvSpPr/>
          <p:nvPr/>
        </p:nvSpPr>
        <p:spPr>
          <a:xfrm>
            <a:off x="342899" y="727727"/>
            <a:ext cx="625171" cy="123111"/>
          </a:xfrm>
          <a:prstGeom prst="rect">
            <a:avLst/>
          </a:prstGeom>
        </p:spPr>
        <p:txBody>
          <a:bodyPr wrap="none" lIns="0" tIns="0" rIns="0" bIns="0">
            <a:spAutoFit/>
          </a:bodyPr>
          <a:lstStyle/>
          <a:p>
            <a:r>
              <a:rPr lang="en-US" sz="800" i="1" dirty="0"/>
              <a:t>($ in millions)</a:t>
            </a:r>
          </a:p>
        </p:txBody>
      </p:sp>
      <p:pic>
        <p:nvPicPr>
          <p:cNvPr id="9" name="Picture 8">
            <a:extLst>
              <a:ext uri="{FF2B5EF4-FFF2-40B4-BE49-F238E27FC236}">
                <a16:creationId xmlns:a16="http://schemas.microsoft.com/office/drawing/2014/main" id="{43B6AEEB-FE5B-4B61-92AD-21E62DB4B6D6}"/>
              </a:ext>
            </a:extLst>
          </p:cNvPr>
          <p:cNvPicPr>
            <a:picLocks noChangeAspect="1"/>
          </p:cNvPicPr>
          <p:nvPr/>
        </p:nvPicPr>
        <p:blipFill>
          <a:blip r:embed="rId2"/>
          <a:stretch>
            <a:fillRect/>
          </a:stretch>
        </p:blipFill>
        <p:spPr>
          <a:xfrm>
            <a:off x="342900" y="850838"/>
            <a:ext cx="8458200" cy="5524795"/>
          </a:xfrm>
          <a:prstGeom prst="rect">
            <a:avLst/>
          </a:prstGeom>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41</a:t>
            </a:r>
          </a:p>
        </p:txBody>
      </p:sp>
    </p:spTree>
    <p:extLst>
      <p:ext uri="{BB962C8B-B14F-4D97-AF65-F5344CB8AC3E}">
        <p14:creationId xmlns:p14="http://schemas.microsoft.com/office/powerpoint/2010/main" val="1831819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a:t>Appendix B</a:t>
            </a:r>
          </a:p>
        </p:txBody>
      </p:sp>
      <p:sp>
        <p:nvSpPr>
          <p:cNvPr id="4" name="Text Placeholder 3"/>
          <p:cNvSpPr>
            <a:spLocks noGrp="1"/>
          </p:cNvSpPr>
          <p:nvPr>
            <p:ph type="body" sz="quarter" idx="10"/>
          </p:nvPr>
        </p:nvSpPr>
        <p:spPr/>
        <p:txBody>
          <a:bodyPr/>
          <a:lstStyle/>
          <a:p>
            <a:r>
              <a:rPr lang="en-US" dirty="0"/>
              <a:t>Potential Strategic Acquirer Detail</a:t>
            </a:r>
          </a:p>
        </p:txBody>
      </p:sp>
    </p:spTree>
    <p:extLst>
      <p:ext uri="{BB962C8B-B14F-4D97-AF65-F5344CB8AC3E}">
        <p14:creationId xmlns:p14="http://schemas.microsoft.com/office/powerpoint/2010/main" val="2087228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ph type="title"/>
          </p:nvPr>
        </p:nvSpPr>
        <p:spPr/>
        <p:txBody>
          <a:bodyPr/>
          <a:lstStyle/>
          <a:p>
            <a:r>
              <a:rPr lang="en-US" dirty="0"/>
              <a:t>Retained &amp; Contingent Search – Tier 1 Potential Acquirers</a:t>
            </a:r>
          </a:p>
        </p:txBody>
      </p:sp>
      <p:graphicFrame>
        <p:nvGraphicFramePr>
          <p:cNvPr id="13" name="Group 222"/>
          <p:cNvGraphicFramePr>
            <a:graphicFrameLocks/>
          </p:cNvGraphicFramePr>
          <p:nvPr>
            <p:extLst>
              <p:ext uri="{D42A27DB-BD31-4B8C-83A1-F6EECF244321}">
                <p14:modId xmlns:p14="http://schemas.microsoft.com/office/powerpoint/2010/main" val="1077645474"/>
              </p:ext>
            </p:extLst>
          </p:nvPr>
        </p:nvGraphicFramePr>
        <p:xfrm>
          <a:off x="228601" y="733254"/>
          <a:ext cx="8682241" cy="5670928"/>
        </p:xfrm>
        <a:graphic>
          <a:graphicData uri="http://schemas.openxmlformats.org/drawingml/2006/table">
            <a:tbl>
              <a:tblPr/>
              <a:tblGrid>
                <a:gridCol w="1301261">
                  <a:extLst>
                    <a:ext uri="{9D8B030D-6E8A-4147-A177-3AD203B41FA5}">
                      <a16:colId xmlns:a16="http://schemas.microsoft.com/office/drawing/2014/main" val="20000"/>
                    </a:ext>
                  </a:extLst>
                </a:gridCol>
                <a:gridCol w="668215">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2657002">
                  <a:extLst>
                    <a:ext uri="{9D8B030D-6E8A-4147-A177-3AD203B41FA5}">
                      <a16:colId xmlns:a16="http://schemas.microsoft.com/office/drawing/2014/main" val="20003"/>
                    </a:ext>
                  </a:extLst>
                </a:gridCol>
                <a:gridCol w="3484263">
                  <a:extLst>
                    <a:ext uri="{9D8B030D-6E8A-4147-A177-3AD203B41FA5}">
                      <a16:colId xmlns:a16="http://schemas.microsoft.com/office/drawing/2014/main" val="20004"/>
                    </a:ext>
                  </a:extLst>
                </a:gridCol>
              </a:tblGrid>
              <a:tr h="249790">
                <a:tc>
                  <a:txBody>
                    <a:bodyPr/>
                    <a:lstStyle/>
                    <a:p>
                      <a:pPr marL="0" marR="0" lvl="0" indent="0" algn="ctr" defTabSz="958850" rtl="0" eaLnBrk="1" fontAlgn="base" latinLnBrk="0" hangingPunct="1">
                        <a:lnSpc>
                          <a:spcPts val="988"/>
                        </a:lnSpc>
                        <a:spcBef>
                          <a:spcPct val="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mn-lt"/>
                        </a:rPr>
                        <a:t>Potential Acquirer</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gridSpan="2">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Key Metrics</a:t>
                      </a:r>
                      <a:r>
                        <a:rPr kumimoji="0" lang="en-US" sz="800" b="1" i="0" u="none" strike="noStrike" cap="none" normalizeH="0" baseline="30000" dirty="0">
                          <a:ln>
                            <a:noFill/>
                          </a:ln>
                          <a:solidFill>
                            <a:schemeClr val="bg1"/>
                          </a:solidFill>
                          <a:effectLst/>
                          <a:latin typeface="+mn-lt"/>
                          <a:sym typeface="Wingdings" pitchFamily="2" charset="2"/>
                        </a:rPr>
                        <a:t>(1)</a:t>
                      </a:r>
                      <a:endParaRPr kumimoji="0" lang="en-US" sz="800" b="1" i="0" u="none" strike="noStrike" cap="none" normalizeH="0" baseline="0" dirty="0">
                        <a:ln>
                          <a:noFill/>
                        </a:ln>
                        <a:solidFill>
                          <a:schemeClr val="bg1"/>
                        </a:solidFill>
                        <a:effectLst/>
                        <a:latin typeface="+mn-lt"/>
                        <a:sym typeface="Wingdings" pitchFamily="2" charset="2"/>
                      </a:endParaRP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hMerge="1">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endParaRPr kumimoji="0" lang="en-US" sz="800" b="1" i="0" u="none" strike="noStrike" cap="none" normalizeH="0" baseline="0" dirty="0">
                        <a:ln>
                          <a:noFill/>
                        </a:ln>
                        <a:solidFill>
                          <a:schemeClr val="bg1"/>
                        </a:solidFill>
                        <a:effectLst/>
                        <a:latin typeface="+mn-lt"/>
                        <a:sym typeface="Wingdings" pitchFamily="2" charset="2"/>
                      </a:endParaRP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a:txBody>
                    <a:bodyPr/>
                    <a:lstStyle/>
                    <a:p>
                      <a:pPr marL="173736" marR="0" lvl="0" indent="-173736" algn="ctr" defTabSz="958850" rtl="0" eaLnBrk="1" fontAlgn="base" latinLnBrk="0" hangingPunct="1">
                        <a:lnSpc>
                          <a:spcPct val="100000"/>
                        </a:lnSpc>
                        <a:spcBef>
                          <a:spcPts val="100"/>
                        </a:spcBef>
                        <a:spcAft>
                          <a:spcPts val="10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Description / Capabilities</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a:txBody>
                    <a:bodyPr/>
                    <a:lstStyle/>
                    <a:p>
                      <a:pPr marL="173736" marR="0" lvl="0" indent="-173736" algn="ctr" defTabSz="958850" rtl="0" eaLnBrk="1" fontAlgn="base" latinLnBrk="0" hangingPunct="1">
                        <a:lnSpc>
                          <a:spcPct val="100000"/>
                        </a:lnSpc>
                        <a:spcBef>
                          <a:spcPts val="100"/>
                        </a:spcBef>
                        <a:spcAft>
                          <a:spcPts val="10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Relevant Activity &amp; Commentary</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00"/>
                  </a:ext>
                </a:extLst>
              </a:tr>
              <a:tr h="1119748">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DHR International</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(Osprey Capital, LLC)</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Chicago, IL</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306</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DHR International provides executive search services. It offers retained executive search, succession planning and middle management search solutions</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Based in Chicago with additional offices in Asia Pacific, Europe, North America, the Middle East and South America</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endParaRPr kumimoji="0" lang="en-US" sz="800" b="0" i="0" u="none" strike="noStrike" kern="1200" cap="none" normalizeH="0" baseline="0" dirty="0">
                        <a:ln>
                          <a:noFill/>
                        </a:ln>
                        <a:solidFill>
                          <a:schemeClr val="tx1"/>
                        </a:solidFill>
                        <a:effectLst/>
                        <a:latin typeface="+mn-lt"/>
                        <a:ea typeface="+mn-ea"/>
                        <a:cs typeface="+mn-cs"/>
                        <a:sym typeface="Wingdings 2" pitchFamily="18" charset="2"/>
                      </a:endParaRP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1" i="0" u="none" strike="noStrike" cap="none" normalizeH="0" baseline="0" dirty="0">
                          <a:ln>
                            <a:noFill/>
                          </a:ln>
                          <a:solidFill>
                            <a:schemeClr val="tx1"/>
                          </a:solidFill>
                          <a:effectLst/>
                          <a:latin typeface="+mn-lt"/>
                        </a:rPr>
                        <a:t>Acquisitions since 2010: 5</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Acquired executive search provider The Caldwell Partners in 2015 for an undisclosed amount</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An acquisition of Lucas Group would be an opportunity to expand market share and geographic reach</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73735">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The Execu|Search Group</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(New Heritage Capital)</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New York, NY</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183</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Offers temporary staffing and executive search services</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services through three primary lines of business: Recruiting, Temporary Staffing and Workforce Management Solutions</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Serves customers primarily in the accounting and finance, engineering, health services, HR, IT, life sciences and legal sectors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1" i="0" u="none" strike="noStrike" cap="none" normalizeH="0" baseline="0" dirty="0">
                          <a:ln>
                            <a:noFill/>
                          </a:ln>
                          <a:solidFill>
                            <a:schemeClr val="tx1"/>
                          </a:solidFill>
                          <a:effectLst/>
                          <a:latin typeface="+mn-lt"/>
                        </a:rPr>
                        <a:t>Acquisitions since 2010: None</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An acquisition would represent an opportunity to expand executive search capabilities and increase market share in verticals such as accounting and finance</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62827050"/>
                  </a:ext>
                </a:extLst>
              </a:tr>
              <a:tr h="1073735">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Heidrick &amp; Struggles</a:t>
                      </a:r>
                      <a:br>
                        <a:rPr kumimoji="0" lang="en-US" sz="800" b="1" i="0" u="none" strike="noStrike" cap="none" normalizeH="0" baseline="0" dirty="0">
                          <a:ln>
                            <a:noFill/>
                          </a:ln>
                          <a:solidFill>
                            <a:schemeClr val="tx1"/>
                          </a:solidFill>
                          <a:effectLst/>
                          <a:latin typeface="+mn-lt"/>
                        </a:rPr>
                      </a:br>
                      <a:r>
                        <a:rPr kumimoji="0" lang="en-US" sz="800" b="0" i="0" u="none" strike="noStrike" cap="none" normalizeH="0" baseline="0" dirty="0">
                          <a:ln>
                            <a:noFill/>
                          </a:ln>
                          <a:solidFill>
                            <a:schemeClr val="tx1"/>
                          </a:solidFill>
                          <a:effectLst/>
                          <a:latin typeface="+mn-lt"/>
                        </a:rPr>
                        <a:t>(NasdaqGS:HSII)</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Chicago, IL</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$596</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$56</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$353</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1,814</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executive search, culture shaping and leadership consulting services on a retained basis </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Serves Fortune 1000 companies, middle market and emerging growth companies, governmental and higher education organizations, as well as not-for-profit entities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1" i="0" u="none" strike="noStrike" cap="none" normalizeH="0" baseline="0" dirty="0">
                          <a:ln>
                            <a:noFill/>
                          </a:ln>
                          <a:solidFill>
                            <a:schemeClr val="tx1"/>
                          </a:solidFill>
                          <a:effectLst/>
                          <a:latin typeface="+mn-lt"/>
                        </a:rPr>
                        <a:t>Acquisitions since 2010: 6</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Acquired executive search provider Scambler Macgregor in 2013 for an undisclosed amount</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Acquisition would allow Heidrick &amp; Struggles to increase penetration in the middle market and realize potential cost synergies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37719">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Korn/Ferry International</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(NYSE:KFY)</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Los Angeles, CA</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$1,566</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$184</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$1,919</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7,232</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talent management solutions through three segments: Executive Search, Hay Group and Futurestep</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executive recruitment services that are used to fill executive-level positions </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Serves primarily consumer, financial services, industrial, healthcare and technology industries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1" i="0" u="none" strike="noStrike" cap="none" normalizeH="0" baseline="0" dirty="0">
                          <a:ln>
                            <a:noFill/>
                          </a:ln>
                          <a:solidFill>
                            <a:schemeClr val="tx1"/>
                          </a:solidFill>
                          <a:effectLst/>
                          <a:latin typeface="+mn-lt"/>
                        </a:rPr>
                        <a:t>Acquisitions since 2010: 5</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Acquisition would allow Korn/Ferry to increase penetration in the middle market and realize potential cost synergies</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Could specifically expand its presence in verticals in which Lucas Group has significant penetration</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62485">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PageGroup plc</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(LSE: PAGE)</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Surrey, United Kingdom</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$1,477</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$134</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$2,011</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6,099</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recruitment consultancy and support services </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Offers executive search and permanent placement services under the Page Executive brand</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Serves a wide array of industries ranging from engineering and energy to legal marketing and retail</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1" i="0" u="none" strike="noStrike" cap="none" normalizeH="0" baseline="0" dirty="0">
                          <a:ln>
                            <a:noFill/>
                          </a:ln>
                          <a:solidFill>
                            <a:schemeClr val="tx1"/>
                          </a:solidFill>
                          <a:effectLst/>
                          <a:latin typeface="+mn-lt"/>
                        </a:rPr>
                        <a:t>Acquisitions since 2010: None</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An acquisition would be an opportunity to expand its executive search capabilities and increase market share</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Could expand its capabilities in the accounting and finance segment where Lucas Group is a market leader</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2673029"/>
                  </a:ext>
                </a:extLst>
              </a:tr>
            </a:tbl>
          </a:graphicData>
        </a:graphic>
      </p:graphicFrame>
      <p:sp>
        <p:nvSpPr>
          <p:cNvPr id="19" name="U2_SourceNote"/>
          <p:cNvSpPr txBox="1">
            <a:spLocks noChangeArrowheads="1"/>
          </p:cNvSpPr>
          <p:nvPr>
            <p:custDataLst>
              <p:tags r:id="rId1"/>
            </p:custDataLst>
          </p:nvPr>
        </p:nvSpPr>
        <p:spPr bwMode="auto">
          <a:xfrm>
            <a:off x="1328942" y="6477628"/>
            <a:ext cx="5954712" cy="17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3929" rIns="64120" bIns="22619"/>
          <a:lstStyle>
            <a:lvl1pPr marL="160338" indent="-160338" algn="l" defTabSz="765175" eaLnBrk="0" hangingPunct="0">
              <a:tabLst>
                <a:tab pos="203200" algn="l"/>
              </a:tabLst>
              <a:defRPr sz="1000">
                <a:solidFill>
                  <a:schemeClr val="tx1"/>
                </a:solidFill>
                <a:latin typeface="Garamond" pitchFamily="18" charset="0"/>
              </a:defRPr>
            </a:lvl1pPr>
            <a:lvl2pPr marL="817563" indent="-409575" algn="l" defTabSz="765175" eaLnBrk="0" hangingPunct="0">
              <a:tabLst>
                <a:tab pos="203200" algn="l"/>
              </a:tabLst>
              <a:defRPr sz="1000">
                <a:solidFill>
                  <a:schemeClr val="tx1"/>
                </a:solidFill>
                <a:latin typeface="Garamond" pitchFamily="18" charset="0"/>
              </a:defRPr>
            </a:lvl2pPr>
            <a:lvl3pPr marL="1225550" indent="-407988" algn="l" defTabSz="765175" eaLnBrk="0" hangingPunct="0">
              <a:tabLst>
                <a:tab pos="203200" algn="l"/>
              </a:tabLst>
              <a:defRPr sz="1000">
                <a:solidFill>
                  <a:schemeClr val="tx1"/>
                </a:solidFill>
                <a:latin typeface="Garamond" pitchFamily="18" charset="0"/>
              </a:defRPr>
            </a:lvl3pPr>
            <a:lvl4pPr marL="1633538" indent="-407988" algn="l" defTabSz="765175" eaLnBrk="0" hangingPunct="0">
              <a:tabLst>
                <a:tab pos="203200" algn="l"/>
              </a:tabLst>
              <a:defRPr sz="1000">
                <a:solidFill>
                  <a:schemeClr val="tx1"/>
                </a:solidFill>
                <a:latin typeface="Garamond" pitchFamily="18" charset="0"/>
              </a:defRPr>
            </a:lvl4pPr>
            <a:lvl5pPr marL="2043113" indent="-409575" algn="l" defTabSz="765175" eaLnBrk="0" hangingPunct="0">
              <a:tabLst>
                <a:tab pos="203200" algn="l"/>
              </a:tabLst>
              <a:defRPr sz="1000">
                <a:solidFill>
                  <a:schemeClr val="tx1"/>
                </a:solidFill>
                <a:latin typeface="Garamond" pitchFamily="18" charset="0"/>
              </a:defRPr>
            </a:lvl5pPr>
            <a:lvl6pPr marL="2500313" indent="-409575" defTabSz="765175" eaLnBrk="0" fontAlgn="base" hangingPunct="0">
              <a:spcBef>
                <a:spcPct val="0"/>
              </a:spcBef>
              <a:spcAft>
                <a:spcPct val="0"/>
              </a:spcAft>
              <a:tabLst>
                <a:tab pos="203200" algn="l"/>
              </a:tabLst>
              <a:defRPr sz="1000">
                <a:solidFill>
                  <a:schemeClr val="tx1"/>
                </a:solidFill>
                <a:latin typeface="Garamond" pitchFamily="18" charset="0"/>
              </a:defRPr>
            </a:lvl6pPr>
            <a:lvl7pPr marL="2957513" indent="-409575" defTabSz="765175" eaLnBrk="0" fontAlgn="base" hangingPunct="0">
              <a:spcBef>
                <a:spcPct val="0"/>
              </a:spcBef>
              <a:spcAft>
                <a:spcPct val="0"/>
              </a:spcAft>
              <a:tabLst>
                <a:tab pos="203200" algn="l"/>
              </a:tabLst>
              <a:defRPr sz="1000">
                <a:solidFill>
                  <a:schemeClr val="tx1"/>
                </a:solidFill>
                <a:latin typeface="Garamond" pitchFamily="18" charset="0"/>
              </a:defRPr>
            </a:lvl7pPr>
            <a:lvl8pPr marL="3414713" indent="-409575" defTabSz="765175" eaLnBrk="0" fontAlgn="base" hangingPunct="0">
              <a:spcBef>
                <a:spcPct val="0"/>
              </a:spcBef>
              <a:spcAft>
                <a:spcPct val="0"/>
              </a:spcAft>
              <a:tabLst>
                <a:tab pos="203200" algn="l"/>
              </a:tabLst>
              <a:defRPr sz="1000">
                <a:solidFill>
                  <a:schemeClr val="tx1"/>
                </a:solidFill>
                <a:latin typeface="Garamond" pitchFamily="18" charset="0"/>
              </a:defRPr>
            </a:lvl8pPr>
            <a:lvl9pPr marL="3871913" indent="-409575" defTabSz="765175" eaLnBrk="0" fontAlgn="base" hangingPunct="0">
              <a:spcBef>
                <a:spcPct val="0"/>
              </a:spcBef>
              <a:spcAft>
                <a:spcPct val="0"/>
              </a:spcAft>
              <a:tabLst>
                <a:tab pos="203200" algn="l"/>
              </a:tabLst>
              <a:defRPr sz="1000">
                <a:solidFill>
                  <a:schemeClr val="tx1"/>
                </a:solidFill>
                <a:latin typeface="Garamond" pitchFamily="18" charset="0"/>
              </a:defRPr>
            </a:lvl9pPr>
          </a:lstStyle>
          <a:p>
            <a:pPr eaLnBrk="1" fontAlgn="auto" hangingPunct="1">
              <a:spcBef>
                <a:spcPts val="0"/>
              </a:spcBef>
              <a:spcAft>
                <a:spcPts val="0"/>
              </a:spcAft>
            </a:pPr>
            <a:r>
              <a:rPr lang="en-US" sz="600" i="1" dirty="0">
                <a:solidFill>
                  <a:srgbClr val="000000"/>
                </a:solidFill>
                <a:latin typeface="Arial Narrow" pitchFamily="34" charset="0"/>
              </a:rPr>
              <a:t>Source: Capital IQ, Mergermarket, Bloomberg, Company Websites</a:t>
            </a:r>
          </a:p>
          <a:p>
            <a:pPr eaLnBrk="1" fontAlgn="auto" hangingPunct="1">
              <a:spcBef>
                <a:spcPts val="0"/>
              </a:spcBef>
              <a:spcAft>
                <a:spcPts val="0"/>
              </a:spcAft>
            </a:pPr>
            <a:r>
              <a:rPr lang="en-US" sz="600" i="1" dirty="0">
                <a:solidFill>
                  <a:srgbClr val="000000"/>
                </a:solidFill>
                <a:latin typeface="Arial Narrow" pitchFamily="34" charset="0"/>
              </a:rPr>
              <a:t>1)  As of August 2017</a:t>
            </a:r>
          </a:p>
        </p:txBody>
      </p:sp>
      <p:pic>
        <p:nvPicPr>
          <p:cNvPr id="21" name="Picture 20">
            <a:extLst>
              <a:ext uri="{FF2B5EF4-FFF2-40B4-BE49-F238E27FC236}">
                <a16:creationId xmlns:a16="http://schemas.microsoft.com/office/drawing/2014/main" id="{3145922F-CAF6-4C3F-BD19-54D42D51AB0A}"/>
              </a:ext>
            </a:extLst>
          </p:cNvPr>
          <p:cNvPicPr>
            <a:picLocks noChangeAspect="1"/>
          </p:cNvPicPr>
          <p:nvPr/>
        </p:nvPicPr>
        <p:blipFill>
          <a:blip r:embed="rId3"/>
          <a:stretch>
            <a:fillRect/>
          </a:stretch>
        </p:blipFill>
        <p:spPr>
          <a:xfrm>
            <a:off x="478159" y="1483431"/>
            <a:ext cx="810037" cy="268833"/>
          </a:xfrm>
          <a:prstGeom prst="rect">
            <a:avLst/>
          </a:prstGeom>
        </p:spPr>
      </p:pic>
      <p:pic>
        <p:nvPicPr>
          <p:cNvPr id="23" name="Picture 61" descr="http://heidrickone.com/mediakits/gti/files/logos/heidrick/heidricklogo1200.jpg">
            <a:extLst>
              <a:ext uri="{FF2B5EF4-FFF2-40B4-BE49-F238E27FC236}">
                <a16:creationId xmlns:a16="http://schemas.microsoft.com/office/drawing/2014/main" id="{4FF5DA63-3993-4119-ACDD-C2594485C00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7955" y="3818900"/>
            <a:ext cx="1190442" cy="607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7" descr="http://www.kornferry.com/skin/frontend/enterprise/kornferry/images/logo.png">
            <a:extLst>
              <a:ext uri="{FF2B5EF4-FFF2-40B4-BE49-F238E27FC236}">
                <a16:creationId xmlns:a16="http://schemas.microsoft.com/office/drawing/2014/main" id="{0746FFC7-E41B-4F1B-BDDE-E3C49442B9B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246" y="4929024"/>
            <a:ext cx="867860" cy="1754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result for ExecuSearch (New Heritage)">
            <a:extLst>
              <a:ext uri="{FF2B5EF4-FFF2-40B4-BE49-F238E27FC236}">
                <a16:creationId xmlns:a16="http://schemas.microsoft.com/office/drawing/2014/main" id="{137A8AEC-91BA-44BC-BFCF-2E12DB1C6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691" y="2667647"/>
            <a:ext cx="993268" cy="334468"/>
          </a:xfrm>
          <a:prstGeom prst="rect">
            <a:avLst/>
          </a:prstGeom>
          <a:noFill/>
          <a:extLst>
            <a:ext uri="{909E8E84-426E-40DD-AFC4-6F175D3DCCD1}">
              <a14:hiddenFill xmlns:a14="http://schemas.microsoft.com/office/drawing/2010/main">
                <a:solidFill>
                  <a:srgbClr val="FFFFFF"/>
                </a:solidFill>
              </a14:hiddenFill>
            </a:ext>
          </a:extLst>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43</a:t>
            </a:r>
          </a:p>
        </p:txBody>
      </p:sp>
      <p:pic>
        <p:nvPicPr>
          <p:cNvPr id="11" name="Picture 17" descr="Image result for PageGroup">
            <a:extLst>
              <a:ext uri="{FF2B5EF4-FFF2-40B4-BE49-F238E27FC236}">
                <a16:creationId xmlns:a16="http://schemas.microsoft.com/office/drawing/2014/main" id="{77707B85-14AB-4862-92FA-8D8875D039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146" y="5919359"/>
            <a:ext cx="774437" cy="165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8107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Group 222"/>
          <p:cNvGraphicFramePr>
            <a:graphicFrameLocks/>
          </p:cNvGraphicFramePr>
          <p:nvPr>
            <p:extLst>
              <p:ext uri="{D42A27DB-BD31-4B8C-83A1-F6EECF244321}">
                <p14:modId xmlns:p14="http://schemas.microsoft.com/office/powerpoint/2010/main" val="2602243032"/>
              </p:ext>
            </p:extLst>
          </p:nvPr>
        </p:nvGraphicFramePr>
        <p:xfrm>
          <a:off x="228601" y="733254"/>
          <a:ext cx="8682241" cy="3480708"/>
        </p:xfrm>
        <a:graphic>
          <a:graphicData uri="http://schemas.openxmlformats.org/drawingml/2006/table">
            <a:tbl>
              <a:tblPr/>
              <a:tblGrid>
                <a:gridCol w="1301261">
                  <a:extLst>
                    <a:ext uri="{9D8B030D-6E8A-4147-A177-3AD203B41FA5}">
                      <a16:colId xmlns:a16="http://schemas.microsoft.com/office/drawing/2014/main" val="20000"/>
                    </a:ext>
                  </a:extLst>
                </a:gridCol>
                <a:gridCol w="668215">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2657002">
                  <a:extLst>
                    <a:ext uri="{9D8B030D-6E8A-4147-A177-3AD203B41FA5}">
                      <a16:colId xmlns:a16="http://schemas.microsoft.com/office/drawing/2014/main" val="20003"/>
                    </a:ext>
                  </a:extLst>
                </a:gridCol>
                <a:gridCol w="3484263">
                  <a:extLst>
                    <a:ext uri="{9D8B030D-6E8A-4147-A177-3AD203B41FA5}">
                      <a16:colId xmlns:a16="http://schemas.microsoft.com/office/drawing/2014/main" val="20004"/>
                    </a:ext>
                  </a:extLst>
                </a:gridCol>
              </a:tblGrid>
              <a:tr h="262528">
                <a:tc>
                  <a:txBody>
                    <a:bodyPr/>
                    <a:lstStyle/>
                    <a:p>
                      <a:pPr marL="0" marR="0" lvl="0" indent="0" algn="ctr" defTabSz="958850" rtl="0" eaLnBrk="1" fontAlgn="base" latinLnBrk="0" hangingPunct="1">
                        <a:lnSpc>
                          <a:spcPts val="988"/>
                        </a:lnSpc>
                        <a:spcBef>
                          <a:spcPct val="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mn-lt"/>
                        </a:rPr>
                        <a:t>Potential Acquirer</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gridSpan="2">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Key Metrics</a:t>
                      </a:r>
                      <a:r>
                        <a:rPr kumimoji="0" lang="en-US" sz="800" b="1" i="0" u="none" strike="noStrike" cap="none" normalizeH="0" baseline="30000" dirty="0">
                          <a:ln>
                            <a:noFill/>
                          </a:ln>
                          <a:solidFill>
                            <a:schemeClr val="bg1"/>
                          </a:solidFill>
                          <a:effectLst/>
                          <a:latin typeface="+mn-lt"/>
                          <a:sym typeface="Wingdings" pitchFamily="2" charset="2"/>
                        </a:rPr>
                        <a:t>(1)</a:t>
                      </a:r>
                      <a:endParaRPr kumimoji="0" lang="en-US" sz="800" b="1" i="0" u="none" strike="noStrike" cap="none" normalizeH="0" baseline="0" dirty="0">
                        <a:ln>
                          <a:noFill/>
                        </a:ln>
                        <a:solidFill>
                          <a:schemeClr val="bg1"/>
                        </a:solidFill>
                        <a:effectLst/>
                        <a:latin typeface="+mn-lt"/>
                        <a:sym typeface="Wingdings" pitchFamily="2" charset="2"/>
                      </a:endParaRP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hMerge="1">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endParaRPr kumimoji="0" lang="en-US" sz="800" b="1" i="0" u="none" strike="noStrike" cap="none" normalizeH="0" baseline="0" dirty="0">
                        <a:ln>
                          <a:noFill/>
                        </a:ln>
                        <a:solidFill>
                          <a:schemeClr val="bg1"/>
                        </a:solidFill>
                        <a:effectLst/>
                        <a:latin typeface="+mn-lt"/>
                        <a:sym typeface="Wingdings" pitchFamily="2" charset="2"/>
                      </a:endParaRP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Description / Capabilities</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a:txBody>
                    <a:bodyPr/>
                    <a:lstStyle/>
                    <a:p>
                      <a:pPr marL="173736" marR="0" lvl="0" indent="-173736" algn="ctr" defTabSz="958850" rtl="0" eaLnBrk="1" fontAlgn="base" latinLnBrk="0" hangingPunct="1">
                        <a:lnSpc>
                          <a:spcPct val="100000"/>
                        </a:lnSpc>
                        <a:spcBef>
                          <a:spcPts val="200"/>
                        </a:spcBef>
                        <a:spcAft>
                          <a:spcPts val="20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Relevant Activity &amp; Commentary</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00"/>
                  </a:ext>
                </a:extLst>
              </a:tr>
              <a:tr h="1056136">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Recruit Holdings Co., Ltd.</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(TSE:6098)</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1"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1"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Tokyo, Japan</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$16,502</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$2,070</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$28,807</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45,688</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a wide range of business services including temporary staffing, job advertisement and development related services</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Also offers permanent placement employment services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1" i="0" u="none" strike="noStrike" cap="none" normalizeH="0" baseline="0" dirty="0">
                          <a:ln>
                            <a:noFill/>
                          </a:ln>
                          <a:solidFill>
                            <a:schemeClr val="tx1"/>
                          </a:solidFill>
                          <a:effectLst/>
                          <a:latin typeface="+mn-lt"/>
                        </a:rPr>
                        <a:t>Acquisitions since 2010: 9</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Acquired the CSI Companies in 2010 and Advance Resourcing in 2010 for $410m</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Owns </a:t>
                      </a:r>
                      <a:r>
                        <a:rPr kumimoji="0" lang="en-US" sz="800" b="0" i="0" u="none" strike="noStrike" cap="none" normalizeH="0" baseline="0" dirty="0" err="1">
                          <a:ln>
                            <a:noFill/>
                          </a:ln>
                          <a:solidFill>
                            <a:schemeClr val="tx1"/>
                          </a:solidFill>
                          <a:effectLst/>
                          <a:latin typeface="+mn-lt"/>
                        </a:rPr>
                        <a:t>Aterro</a:t>
                      </a:r>
                      <a:r>
                        <a:rPr kumimoji="0" lang="en-US" sz="800" b="0" i="0" u="none" strike="noStrike" cap="none" normalizeH="0" baseline="0" dirty="0">
                          <a:ln>
                            <a:noFill/>
                          </a:ln>
                          <a:solidFill>
                            <a:schemeClr val="tx1"/>
                          </a:solidFill>
                          <a:effectLst/>
                          <a:latin typeface="+mn-lt"/>
                        </a:rPr>
                        <a:t>, a contingent search provider</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An acquisition would be an opportunity to expand its market share in the retained / executive search space, to increase penetration in the middle market and further develop its U.S. footprint</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25068773"/>
                  </a:ext>
                </a:extLst>
              </a:tr>
              <a:tr h="1056136">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Russell Reynolds Associates, Inc. </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(Private)</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1"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1"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New York, NY</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990</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Advises clients on the recruitment of senior level executives</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Offers executive search, CEO / board advisory, culture assessment, family business advisory solutions and more</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Serves business services, consumer, education, energy, financial services, healthcare, industrial, nonprofit, private equity, and technology industries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1" i="0" u="none" strike="noStrike" cap="none" normalizeH="0" baseline="0" dirty="0">
                          <a:ln>
                            <a:noFill/>
                          </a:ln>
                          <a:solidFill>
                            <a:schemeClr val="tx1"/>
                          </a:solidFill>
                          <a:effectLst/>
                          <a:latin typeface="+mn-lt"/>
                        </a:rPr>
                        <a:t>Acquisitions since 2010: 1</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Acquired executive search and board leadership recruitment provider Amrop AS in 2016</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An acquisition would be an opportunity to expand its market share in the retained / executive search space and to increase penetration in the middle market</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58657">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Spencer Stuart, Inc.</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(Private)</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Chicago, IL</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1,400</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executive search consultancy services that include senior-level executive and recruitment, board advisory, board assessments, board director recruitment and more</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Primarily serves business and professional services, consumer, education, government, energy, financial services, industrial, life sciences, technology, media and telecommunications clients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1" i="0" u="none" strike="noStrike" cap="none" normalizeH="0" baseline="0" dirty="0">
                          <a:ln>
                            <a:noFill/>
                          </a:ln>
                          <a:solidFill>
                            <a:schemeClr val="tx1"/>
                          </a:solidFill>
                          <a:effectLst/>
                          <a:latin typeface="+mn-lt"/>
                        </a:rPr>
                        <a:t>Acquisitions since 2010: 1</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Acquired provider of research products and analytics solutions Reya Group in 2014</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Could realize potential cost synergies</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An acquisition would strengthen Spencer Stuart’s market share</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4" name="Title 1"/>
          <p:cNvSpPr>
            <a:spLocks noGrp="1"/>
          </p:cNvSpPr>
          <p:nvPr>
            <p:ph type="title"/>
          </p:nvPr>
        </p:nvSpPr>
        <p:spPr/>
        <p:txBody>
          <a:bodyPr/>
          <a:lstStyle/>
          <a:p>
            <a:r>
              <a:rPr lang="en-US" dirty="0"/>
              <a:t>Retained &amp; Contingent Search – Tier 1 Potential Acquirers </a:t>
            </a:r>
            <a:r>
              <a:rPr lang="en-US" sz="1400" dirty="0"/>
              <a:t>(continued)</a:t>
            </a:r>
            <a:r>
              <a:rPr lang="en-US" dirty="0"/>
              <a:t> </a:t>
            </a:r>
          </a:p>
        </p:txBody>
      </p:sp>
      <p:sp>
        <p:nvSpPr>
          <p:cNvPr id="15" name="U2_SourceNote"/>
          <p:cNvSpPr txBox="1">
            <a:spLocks noChangeArrowheads="1"/>
          </p:cNvSpPr>
          <p:nvPr>
            <p:custDataLst>
              <p:tags r:id="rId1"/>
            </p:custDataLst>
          </p:nvPr>
        </p:nvSpPr>
        <p:spPr bwMode="auto">
          <a:xfrm>
            <a:off x="1328942" y="6477628"/>
            <a:ext cx="5954712" cy="17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3929" rIns="64120" bIns="22619"/>
          <a:lstStyle>
            <a:lvl1pPr marL="160338" indent="-160338" algn="l" defTabSz="765175" eaLnBrk="0" hangingPunct="0">
              <a:tabLst>
                <a:tab pos="203200" algn="l"/>
              </a:tabLst>
              <a:defRPr sz="1000">
                <a:solidFill>
                  <a:schemeClr val="tx1"/>
                </a:solidFill>
                <a:latin typeface="Garamond" pitchFamily="18" charset="0"/>
              </a:defRPr>
            </a:lvl1pPr>
            <a:lvl2pPr marL="817563" indent="-409575" algn="l" defTabSz="765175" eaLnBrk="0" hangingPunct="0">
              <a:tabLst>
                <a:tab pos="203200" algn="l"/>
              </a:tabLst>
              <a:defRPr sz="1000">
                <a:solidFill>
                  <a:schemeClr val="tx1"/>
                </a:solidFill>
                <a:latin typeface="Garamond" pitchFamily="18" charset="0"/>
              </a:defRPr>
            </a:lvl2pPr>
            <a:lvl3pPr marL="1225550" indent="-407988" algn="l" defTabSz="765175" eaLnBrk="0" hangingPunct="0">
              <a:tabLst>
                <a:tab pos="203200" algn="l"/>
              </a:tabLst>
              <a:defRPr sz="1000">
                <a:solidFill>
                  <a:schemeClr val="tx1"/>
                </a:solidFill>
                <a:latin typeface="Garamond" pitchFamily="18" charset="0"/>
              </a:defRPr>
            </a:lvl3pPr>
            <a:lvl4pPr marL="1633538" indent="-407988" algn="l" defTabSz="765175" eaLnBrk="0" hangingPunct="0">
              <a:tabLst>
                <a:tab pos="203200" algn="l"/>
              </a:tabLst>
              <a:defRPr sz="1000">
                <a:solidFill>
                  <a:schemeClr val="tx1"/>
                </a:solidFill>
                <a:latin typeface="Garamond" pitchFamily="18" charset="0"/>
              </a:defRPr>
            </a:lvl4pPr>
            <a:lvl5pPr marL="2043113" indent="-409575" algn="l" defTabSz="765175" eaLnBrk="0" hangingPunct="0">
              <a:tabLst>
                <a:tab pos="203200" algn="l"/>
              </a:tabLst>
              <a:defRPr sz="1000">
                <a:solidFill>
                  <a:schemeClr val="tx1"/>
                </a:solidFill>
                <a:latin typeface="Garamond" pitchFamily="18" charset="0"/>
              </a:defRPr>
            </a:lvl5pPr>
            <a:lvl6pPr marL="2500313" indent="-409575" defTabSz="765175" eaLnBrk="0" fontAlgn="base" hangingPunct="0">
              <a:spcBef>
                <a:spcPct val="0"/>
              </a:spcBef>
              <a:spcAft>
                <a:spcPct val="0"/>
              </a:spcAft>
              <a:tabLst>
                <a:tab pos="203200" algn="l"/>
              </a:tabLst>
              <a:defRPr sz="1000">
                <a:solidFill>
                  <a:schemeClr val="tx1"/>
                </a:solidFill>
                <a:latin typeface="Garamond" pitchFamily="18" charset="0"/>
              </a:defRPr>
            </a:lvl6pPr>
            <a:lvl7pPr marL="2957513" indent="-409575" defTabSz="765175" eaLnBrk="0" fontAlgn="base" hangingPunct="0">
              <a:spcBef>
                <a:spcPct val="0"/>
              </a:spcBef>
              <a:spcAft>
                <a:spcPct val="0"/>
              </a:spcAft>
              <a:tabLst>
                <a:tab pos="203200" algn="l"/>
              </a:tabLst>
              <a:defRPr sz="1000">
                <a:solidFill>
                  <a:schemeClr val="tx1"/>
                </a:solidFill>
                <a:latin typeface="Garamond" pitchFamily="18" charset="0"/>
              </a:defRPr>
            </a:lvl7pPr>
            <a:lvl8pPr marL="3414713" indent="-409575" defTabSz="765175" eaLnBrk="0" fontAlgn="base" hangingPunct="0">
              <a:spcBef>
                <a:spcPct val="0"/>
              </a:spcBef>
              <a:spcAft>
                <a:spcPct val="0"/>
              </a:spcAft>
              <a:tabLst>
                <a:tab pos="203200" algn="l"/>
              </a:tabLst>
              <a:defRPr sz="1000">
                <a:solidFill>
                  <a:schemeClr val="tx1"/>
                </a:solidFill>
                <a:latin typeface="Garamond" pitchFamily="18" charset="0"/>
              </a:defRPr>
            </a:lvl8pPr>
            <a:lvl9pPr marL="3871913" indent="-409575" defTabSz="765175" eaLnBrk="0" fontAlgn="base" hangingPunct="0">
              <a:spcBef>
                <a:spcPct val="0"/>
              </a:spcBef>
              <a:spcAft>
                <a:spcPct val="0"/>
              </a:spcAft>
              <a:tabLst>
                <a:tab pos="203200" algn="l"/>
              </a:tabLst>
              <a:defRPr sz="1000">
                <a:solidFill>
                  <a:schemeClr val="tx1"/>
                </a:solidFill>
                <a:latin typeface="Garamond" pitchFamily="18" charset="0"/>
              </a:defRPr>
            </a:lvl9pPr>
          </a:lstStyle>
          <a:p>
            <a:pPr eaLnBrk="1" fontAlgn="auto" hangingPunct="1">
              <a:spcBef>
                <a:spcPts val="0"/>
              </a:spcBef>
              <a:spcAft>
                <a:spcPts val="0"/>
              </a:spcAft>
            </a:pPr>
            <a:r>
              <a:rPr lang="en-US" sz="600" i="1" dirty="0">
                <a:solidFill>
                  <a:srgbClr val="000000"/>
                </a:solidFill>
                <a:latin typeface="Arial Narrow" pitchFamily="34" charset="0"/>
              </a:rPr>
              <a:t>Source: Capital IQ, Mergermarket, Bloomberg, Company Websites</a:t>
            </a:r>
          </a:p>
          <a:p>
            <a:pPr eaLnBrk="1" fontAlgn="auto" hangingPunct="1">
              <a:spcBef>
                <a:spcPts val="0"/>
              </a:spcBef>
              <a:spcAft>
                <a:spcPts val="0"/>
              </a:spcAft>
            </a:pPr>
            <a:r>
              <a:rPr lang="en-US" sz="600" i="1" dirty="0">
                <a:solidFill>
                  <a:srgbClr val="000000"/>
                </a:solidFill>
                <a:latin typeface="Arial Narrow" pitchFamily="34" charset="0"/>
              </a:rPr>
              <a:t>1)  As of August 2017</a:t>
            </a:r>
          </a:p>
        </p:txBody>
      </p:sp>
      <p:pic>
        <p:nvPicPr>
          <p:cNvPr id="21" name="Picture 23" descr="Image result for Russell Reynolds">
            <a:extLst>
              <a:ext uri="{FF2B5EF4-FFF2-40B4-BE49-F238E27FC236}">
                <a16:creationId xmlns:a16="http://schemas.microsoft.com/office/drawing/2014/main" id="{515320B1-0393-4A52-BBC4-09E9602F1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685" y="2599063"/>
            <a:ext cx="661876" cy="24930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5" descr="Image result for Spencer Stuart">
            <a:extLst>
              <a:ext uri="{FF2B5EF4-FFF2-40B4-BE49-F238E27FC236}">
                <a16:creationId xmlns:a16="http://schemas.microsoft.com/office/drawing/2014/main" id="{577CDB5B-AFEF-4719-8BCC-490900F46C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67" y="3672066"/>
            <a:ext cx="974910" cy="152086"/>
          </a:xfrm>
          <a:prstGeom prst="rect">
            <a:avLst/>
          </a:prstGeom>
          <a:noFill/>
          <a:extLst>
            <a:ext uri="{909E8E84-426E-40DD-AFC4-6F175D3DCCD1}">
              <a14:hiddenFill xmlns:a14="http://schemas.microsoft.com/office/drawing/2010/main">
                <a:solidFill>
                  <a:srgbClr val="FFFFFF"/>
                </a:solidFill>
              </a14:hiddenFill>
            </a:ext>
          </a:extLst>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44</a:t>
            </a:r>
          </a:p>
        </p:txBody>
      </p:sp>
      <p:pic>
        <p:nvPicPr>
          <p:cNvPr id="9" name="Picture 59" descr="Image result for Recruit Holdings Co.,Ltd.">
            <a:extLst>
              <a:ext uri="{FF2B5EF4-FFF2-40B4-BE49-F238E27FC236}">
                <a16:creationId xmlns:a16="http://schemas.microsoft.com/office/drawing/2014/main" id="{ACD1C105-61E2-46AF-9048-E1148898B5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195" y="1556951"/>
            <a:ext cx="812855" cy="218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0671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Group 222"/>
          <p:cNvGraphicFramePr>
            <a:graphicFrameLocks/>
          </p:cNvGraphicFramePr>
          <p:nvPr>
            <p:extLst>
              <p:ext uri="{D42A27DB-BD31-4B8C-83A1-F6EECF244321}">
                <p14:modId xmlns:p14="http://schemas.microsoft.com/office/powerpoint/2010/main" val="807495444"/>
              </p:ext>
            </p:extLst>
          </p:nvPr>
        </p:nvGraphicFramePr>
        <p:xfrm>
          <a:off x="228601" y="733254"/>
          <a:ext cx="8682241" cy="5514727"/>
        </p:xfrm>
        <a:graphic>
          <a:graphicData uri="http://schemas.openxmlformats.org/drawingml/2006/table">
            <a:tbl>
              <a:tblPr/>
              <a:tblGrid>
                <a:gridCol w="1301261">
                  <a:extLst>
                    <a:ext uri="{9D8B030D-6E8A-4147-A177-3AD203B41FA5}">
                      <a16:colId xmlns:a16="http://schemas.microsoft.com/office/drawing/2014/main" val="20000"/>
                    </a:ext>
                  </a:extLst>
                </a:gridCol>
                <a:gridCol w="668215">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2657002">
                  <a:extLst>
                    <a:ext uri="{9D8B030D-6E8A-4147-A177-3AD203B41FA5}">
                      <a16:colId xmlns:a16="http://schemas.microsoft.com/office/drawing/2014/main" val="20003"/>
                    </a:ext>
                  </a:extLst>
                </a:gridCol>
                <a:gridCol w="3484263">
                  <a:extLst>
                    <a:ext uri="{9D8B030D-6E8A-4147-A177-3AD203B41FA5}">
                      <a16:colId xmlns:a16="http://schemas.microsoft.com/office/drawing/2014/main" val="20004"/>
                    </a:ext>
                  </a:extLst>
                </a:gridCol>
              </a:tblGrid>
              <a:tr h="264547">
                <a:tc>
                  <a:txBody>
                    <a:bodyPr/>
                    <a:lstStyle/>
                    <a:p>
                      <a:pPr marL="0" marR="0" lvl="0" indent="0" algn="ctr" defTabSz="958850" rtl="0" eaLnBrk="1" fontAlgn="base" latinLnBrk="0" hangingPunct="1">
                        <a:lnSpc>
                          <a:spcPts val="988"/>
                        </a:lnSpc>
                        <a:spcBef>
                          <a:spcPct val="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mn-lt"/>
                        </a:rPr>
                        <a:t>Potential Acquirer</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gridSpan="2">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Key Metrics</a:t>
                      </a:r>
                      <a:r>
                        <a:rPr kumimoji="0" lang="en-US" sz="800" b="1" i="0" u="none" strike="noStrike" cap="none" normalizeH="0" baseline="30000" dirty="0">
                          <a:ln>
                            <a:noFill/>
                          </a:ln>
                          <a:solidFill>
                            <a:schemeClr val="bg1"/>
                          </a:solidFill>
                          <a:effectLst/>
                          <a:latin typeface="+mn-lt"/>
                          <a:sym typeface="Wingdings" pitchFamily="2" charset="2"/>
                        </a:rPr>
                        <a:t>(1)</a:t>
                      </a:r>
                      <a:endParaRPr kumimoji="0" lang="en-US" sz="800" b="1" i="0" u="none" strike="noStrike" cap="none" normalizeH="0" baseline="0" dirty="0">
                        <a:ln>
                          <a:noFill/>
                        </a:ln>
                        <a:solidFill>
                          <a:schemeClr val="bg1"/>
                        </a:solidFill>
                        <a:effectLst/>
                        <a:latin typeface="+mn-lt"/>
                        <a:sym typeface="Wingdings" pitchFamily="2" charset="2"/>
                      </a:endParaRP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hMerge="1">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endParaRPr kumimoji="0" lang="en-US" sz="800" b="1" i="0" u="none" strike="noStrike" cap="none" normalizeH="0" baseline="0" dirty="0">
                        <a:ln>
                          <a:noFill/>
                        </a:ln>
                        <a:solidFill>
                          <a:schemeClr val="bg1"/>
                        </a:solidFill>
                        <a:effectLst/>
                        <a:latin typeface="+mn-lt"/>
                        <a:sym typeface="Wingdings" pitchFamily="2" charset="2"/>
                      </a:endParaRP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Description / Capabilities</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a:txBody>
                    <a:bodyPr/>
                    <a:lstStyle/>
                    <a:p>
                      <a:pPr marL="173736" marR="0" lvl="0" indent="-173736" algn="ctr" defTabSz="958850" rtl="0" eaLnBrk="1" fontAlgn="base" latinLnBrk="0" hangingPunct="1">
                        <a:lnSpc>
                          <a:spcPct val="100000"/>
                        </a:lnSpc>
                        <a:spcBef>
                          <a:spcPts val="200"/>
                        </a:spcBef>
                        <a:spcAft>
                          <a:spcPts val="20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Relevant Activity &amp; Commentary</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00"/>
                  </a:ext>
                </a:extLst>
              </a:tr>
              <a:tr h="0">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Addison Group, LLC</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(Odyssey Investment Partners)</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1"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1"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Chicago, IL</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1,770</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hiring and staffing services to businesses, specializing in contract, contract-to-hire and direct hire placements</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Primarily serves IT, finance and accounting, healthcare, HR and engineering sectors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1" i="0" u="none" strike="noStrike" cap="none" normalizeH="0" baseline="0" dirty="0">
                          <a:ln>
                            <a:noFill/>
                          </a:ln>
                          <a:solidFill>
                            <a:schemeClr val="tx1"/>
                          </a:solidFill>
                          <a:effectLst/>
                          <a:latin typeface="+mn-lt"/>
                        </a:rPr>
                        <a:t>Acquisitions since 2010: 5</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Acquired U.S. based staffing firm Cvpartners, Inc. in 2014 for an undisclosed amount</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An acquisition would allow the group to expand its retained search and mid-management capabilities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0">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Adecco Group AG</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(SWX:ADEN)</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Zurich, Switzerland</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$24,707</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$1,305</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$12,878</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$880</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33,000</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Offers a wide variety of workforce solutions and consulting services worldwide</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temporary staffing, permanent placement and outsourcing services for clerical and </a:t>
                      </a:r>
                      <a:b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b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support personnel</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staffing services in IT, engineering and technical business lines under the Modis brand</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staffing services in finance and legal sectors under the Badenoch &amp; Clark brand </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1" i="0" u="none" strike="noStrike" cap="none" normalizeH="0" baseline="0" dirty="0">
                          <a:ln>
                            <a:noFill/>
                          </a:ln>
                          <a:solidFill>
                            <a:schemeClr val="tx1"/>
                          </a:solidFill>
                          <a:effectLst/>
                          <a:latin typeface="+mn-lt"/>
                        </a:rPr>
                        <a:t>Acquisitions since 2010: 7</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Acquired the engineering staffing agency VSN, Inc. in 2012 for an undisclosed amount</a:t>
                      </a:r>
                      <a:r>
                        <a:rPr kumimoji="0" lang="en-US" sz="800" b="1" i="0" u="none" strike="noStrike" cap="none" normalizeH="0" baseline="0" dirty="0">
                          <a:ln>
                            <a:noFill/>
                          </a:ln>
                          <a:solidFill>
                            <a:schemeClr val="tx1"/>
                          </a:solidFill>
                          <a:effectLst/>
                          <a:latin typeface="+mn-lt"/>
                        </a:rPr>
                        <a:t> </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Potential to increase its capabilities in the retained / executive search space, expanding an already diverse service offering</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Has shown to be acquisitive and possesses high financial wherewithal</a:t>
                      </a:r>
                    </a:p>
                    <a:p>
                      <a:pPr marL="0" marR="0" lvl="0" indent="0" algn="l" defTabSz="958850" rtl="0" eaLnBrk="1" fontAlgn="base" latinLnBrk="0" hangingPunct="1">
                        <a:lnSpc>
                          <a:spcPct val="100000"/>
                        </a:lnSpc>
                        <a:spcBef>
                          <a:spcPts val="0"/>
                        </a:spcBef>
                        <a:spcAft>
                          <a:spcPts val="0"/>
                        </a:spcAft>
                        <a:buClr>
                          <a:srgbClr val="07325F"/>
                        </a:buClr>
                        <a:buSzTx/>
                        <a:buFont typeface="Wingdings" pitchFamily="2" charset="2"/>
                        <a:buNone/>
                        <a:tabLst/>
                        <a:defRPr/>
                      </a:pPr>
                      <a:endParaRPr kumimoji="0" lang="en-US" sz="800" b="0" i="0" u="none" strike="noStrike" cap="none" normalizeH="0" baseline="0" dirty="0">
                        <a:ln>
                          <a:noFill/>
                        </a:ln>
                        <a:solidFill>
                          <a:schemeClr val="tx1"/>
                        </a:solidFill>
                        <a:effectLst/>
                        <a:latin typeface="+mn-lt"/>
                      </a:endParaRP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endParaRPr kumimoji="0" lang="en-US" sz="800" b="1" i="0" u="none" strike="noStrike" cap="none" normalizeH="0" baseline="0" dirty="0">
                        <a:ln>
                          <a:noFill/>
                        </a:ln>
                        <a:solidFill>
                          <a:schemeClr val="tx1"/>
                        </a:solidFill>
                        <a:effectLst/>
                        <a:latin typeface="+mn-lt"/>
                      </a:endParaRP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0">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Allegis Group, Inc.</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(Private)</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Hanover, MD</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defRPr/>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220,500</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Through a network of specialized operating companies, Allegis Group provides staffing and recruiting solutions to customers across the globe</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Services include technical, professional and industrial staffing</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Relevant brands include Aerotek, EASi and TEKsystems, which provides IT staffing and IT talent management services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1" i="0" u="none" strike="noStrike" cap="none" normalizeH="0" baseline="0" dirty="0">
                          <a:ln>
                            <a:noFill/>
                          </a:ln>
                          <a:solidFill>
                            <a:schemeClr val="tx1"/>
                          </a:solidFill>
                          <a:effectLst/>
                          <a:latin typeface="+mn-lt"/>
                        </a:rPr>
                        <a:t>Acquisitions since 2010: 5</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Acquired The Stamford Group, a recruitment and sourcing solutions provider specializing in IT engineering and life sciences, in 2016</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Acquired Talent 2 International, a recruitment management services, outsourced payroll, permanent staff recruitment and executive contracting solutions provider, in 2014</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Actively pursuing acquisitions to augment organic growth</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0">
                <a:tc>
                  <a:txBody>
                    <a:bodyPr/>
                    <a:lstStyle/>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BG Staffing, Inc. </a:t>
                      </a: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(AMEX:BGSF)</a:t>
                      </a: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Plano, TX</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$251</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$22</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$149</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$20</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291</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temporary staffing services through three segments: Multifamily, Professional and Commercial</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The Professional segment specializes in IT, but also offers finance, accounting and related support personnel</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The Commercial segment offers temporary workers for various industries including manufacturing, distribution and logistics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1" i="0" u="none" strike="noStrike" cap="none" normalizeH="0" baseline="0" dirty="0">
                          <a:ln>
                            <a:noFill/>
                          </a:ln>
                          <a:solidFill>
                            <a:schemeClr val="tx1"/>
                          </a:solidFill>
                          <a:effectLst/>
                          <a:latin typeface="+mn-lt"/>
                        </a:rPr>
                        <a:t>Acquisitions since 2010: 4</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Acquired</a:t>
                      </a:r>
                      <a:r>
                        <a:rPr kumimoji="0" lang="en-US" sz="800" b="1" i="0" u="none" strike="noStrike" cap="none" normalizeH="0" baseline="0" dirty="0">
                          <a:ln>
                            <a:noFill/>
                          </a:ln>
                          <a:solidFill>
                            <a:schemeClr val="tx1"/>
                          </a:solidFill>
                          <a:effectLst/>
                          <a:latin typeface="+mn-lt"/>
                        </a:rPr>
                        <a:t> </a:t>
                      </a:r>
                      <a:r>
                        <a:rPr kumimoji="0" lang="en-US" sz="800" b="0" i="0" u="none" strike="noStrike" cap="none" normalizeH="0" baseline="0" dirty="0">
                          <a:ln>
                            <a:noFill/>
                          </a:ln>
                          <a:solidFill>
                            <a:schemeClr val="tx1"/>
                          </a:solidFill>
                          <a:effectLst/>
                          <a:latin typeface="+mn-lt"/>
                        </a:rPr>
                        <a:t>recruitment and career development solutions provider InStaff personnel for $14 million (8.4x EBITDA)</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An acquisition would represent an opportunity to expand its service offering to include retained / executive search</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Would be able to increase its presence in the A&amp;F vertical</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0">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ettain group, Inc.</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(New MainStream Capital)</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Charlotte, NC</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215</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Talent Solutions company that provides recruitment and managed services </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Serves clients primarily in the information technology sector</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Also serves financial services, manufacturing, consumer, energy and marketing companies, </a:t>
                      </a:r>
                      <a:b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b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among others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1" i="0" u="none" strike="noStrike" cap="none" normalizeH="0" baseline="0" dirty="0">
                          <a:ln>
                            <a:noFill/>
                          </a:ln>
                          <a:solidFill>
                            <a:schemeClr val="tx1"/>
                          </a:solidFill>
                          <a:effectLst/>
                          <a:latin typeface="+mn-lt"/>
                        </a:rPr>
                        <a:t>Acquisitions since 2010: 1</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Acquired IT recruitment and managed services provider Timberhorn IT Solutions in 2015 for an undisclosed amount</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An acquisition would represent an opportunity to expand its service offering and industry coverage</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4" name="Title 1"/>
          <p:cNvSpPr>
            <a:spLocks noGrp="1"/>
          </p:cNvSpPr>
          <p:nvPr>
            <p:ph type="title"/>
          </p:nvPr>
        </p:nvSpPr>
        <p:spPr/>
        <p:txBody>
          <a:bodyPr/>
          <a:lstStyle/>
          <a:p>
            <a:r>
              <a:rPr lang="en-US" dirty="0"/>
              <a:t>Contingent Search / Staffing / RPO – Tier 1 Strategic Acquirers</a:t>
            </a:r>
          </a:p>
        </p:txBody>
      </p:sp>
      <p:sp>
        <p:nvSpPr>
          <p:cNvPr id="15" name="U2_SourceNote"/>
          <p:cNvSpPr txBox="1">
            <a:spLocks noChangeArrowheads="1"/>
          </p:cNvSpPr>
          <p:nvPr>
            <p:custDataLst>
              <p:tags r:id="rId1"/>
            </p:custDataLst>
          </p:nvPr>
        </p:nvSpPr>
        <p:spPr bwMode="auto">
          <a:xfrm>
            <a:off x="1328942" y="6477628"/>
            <a:ext cx="5954712" cy="17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3929" rIns="64120" bIns="22619"/>
          <a:lstStyle>
            <a:lvl1pPr marL="160338" indent="-160338" algn="l" defTabSz="765175" eaLnBrk="0" hangingPunct="0">
              <a:tabLst>
                <a:tab pos="203200" algn="l"/>
              </a:tabLst>
              <a:defRPr sz="1000">
                <a:solidFill>
                  <a:schemeClr val="tx1"/>
                </a:solidFill>
                <a:latin typeface="Garamond" pitchFamily="18" charset="0"/>
              </a:defRPr>
            </a:lvl1pPr>
            <a:lvl2pPr marL="817563" indent="-409575" algn="l" defTabSz="765175" eaLnBrk="0" hangingPunct="0">
              <a:tabLst>
                <a:tab pos="203200" algn="l"/>
              </a:tabLst>
              <a:defRPr sz="1000">
                <a:solidFill>
                  <a:schemeClr val="tx1"/>
                </a:solidFill>
                <a:latin typeface="Garamond" pitchFamily="18" charset="0"/>
              </a:defRPr>
            </a:lvl2pPr>
            <a:lvl3pPr marL="1225550" indent="-407988" algn="l" defTabSz="765175" eaLnBrk="0" hangingPunct="0">
              <a:tabLst>
                <a:tab pos="203200" algn="l"/>
              </a:tabLst>
              <a:defRPr sz="1000">
                <a:solidFill>
                  <a:schemeClr val="tx1"/>
                </a:solidFill>
                <a:latin typeface="Garamond" pitchFamily="18" charset="0"/>
              </a:defRPr>
            </a:lvl3pPr>
            <a:lvl4pPr marL="1633538" indent="-407988" algn="l" defTabSz="765175" eaLnBrk="0" hangingPunct="0">
              <a:tabLst>
                <a:tab pos="203200" algn="l"/>
              </a:tabLst>
              <a:defRPr sz="1000">
                <a:solidFill>
                  <a:schemeClr val="tx1"/>
                </a:solidFill>
                <a:latin typeface="Garamond" pitchFamily="18" charset="0"/>
              </a:defRPr>
            </a:lvl4pPr>
            <a:lvl5pPr marL="2043113" indent="-409575" algn="l" defTabSz="765175" eaLnBrk="0" hangingPunct="0">
              <a:tabLst>
                <a:tab pos="203200" algn="l"/>
              </a:tabLst>
              <a:defRPr sz="1000">
                <a:solidFill>
                  <a:schemeClr val="tx1"/>
                </a:solidFill>
                <a:latin typeface="Garamond" pitchFamily="18" charset="0"/>
              </a:defRPr>
            </a:lvl5pPr>
            <a:lvl6pPr marL="2500313" indent="-409575" defTabSz="765175" eaLnBrk="0" fontAlgn="base" hangingPunct="0">
              <a:spcBef>
                <a:spcPct val="0"/>
              </a:spcBef>
              <a:spcAft>
                <a:spcPct val="0"/>
              </a:spcAft>
              <a:tabLst>
                <a:tab pos="203200" algn="l"/>
              </a:tabLst>
              <a:defRPr sz="1000">
                <a:solidFill>
                  <a:schemeClr val="tx1"/>
                </a:solidFill>
                <a:latin typeface="Garamond" pitchFamily="18" charset="0"/>
              </a:defRPr>
            </a:lvl6pPr>
            <a:lvl7pPr marL="2957513" indent="-409575" defTabSz="765175" eaLnBrk="0" fontAlgn="base" hangingPunct="0">
              <a:spcBef>
                <a:spcPct val="0"/>
              </a:spcBef>
              <a:spcAft>
                <a:spcPct val="0"/>
              </a:spcAft>
              <a:tabLst>
                <a:tab pos="203200" algn="l"/>
              </a:tabLst>
              <a:defRPr sz="1000">
                <a:solidFill>
                  <a:schemeClr val="tx1"/>
                </a:solidFill>
                <a:latin typeface="Garamond" pitchFamily="18" charset="0"/>
              </a:defRPr>
            </a:lvl7pPr>
            <a:lvl8pPr marL="3414713" indent="-409575" defTabSz="765175" eaLnBrk="0" fontAlgn="base" hangingPunct="0">
              <a:spcBef>
                <a:spcPct val="0"/>
              </a:spcBef>
              <a:spcAft>
                <a:spcPct val="0"/>
              </a:spcAft>
              <a:tabLst>
                <a:tab pos="203200" algn="l"/>
              </a:tabLst>
              <a:defRPr sz="1000">
                <a:solidFill>
                  <a:schemeClr val="tx1"/>
                </a:solidFill>
                <a:latin typeface="Garamond" pitchFamily="18" charset="0"/>
              </a:defRPr>
            </a:lvl8pPr>
            <a:lvl9pPr marL="3871913" indent="-409575" defTabSz="765175" eaLnBrk="0" fontAlgn="base" hangingPunct="0">
              <a:spcBef>
                <a:spcPct val="0"/>
              </a:spcBef>
              <a:spcAft>
                <a:spcPct val="0"/>
              </a:spcAft>
              <a:tabLst>
                <a:tab pos="203200" algn="l"/>
              </a:tabLst>
              <a:defRPr sz="1000">
                <a:solidFill>
                  <a:schemeClr val="tx1"/>
                </a:solidFill>
                <a:latin typeface="Garamond" pitchFamily="18" charset="0"/>
              </a:defRPr>
            </a:lvl9pPr>
          </a:lstStyle>
          <a:p>
            <a:pPr eaLnBrk="1" fontAlgn="auto" hangingPunct="1">
              <a:spcBef>
                <a:spcPts val="0"/>
              </a:spcBef>
              <a:spcAft>
                <a:spcPts val="0"/>
              </a:spcAft>
            </a:pPr>
            <a:r>
              <a:rPr lang="en-US" sz="600" i="1" dirty="0">
                <a:solidFill>
                  <a:srgbClr val="000000"/>
                </a:solidFill>
                <a:latin typeface="Arial Narrow" pitchFamily="34" charset="0"/>
              </a:rPr>
              <a:t>Source: Capital IQ, Mergermarket, Bloomberg, Company Websites</a:t>
            </a:r>
          </a:p>
          <a:p>
            <a:pPr eaLnBrk="1" fontAlgn="auto" hangingPunct="1">
              <a:spcBef>
                <a:spcPts val="0"/>
              </a:spcBef>
              <a:spcAft>
                <a:spcPts val="0"/>
              </a:spcAft>
            </a:pPr>
            <a:r>
              <a:rPr lang="en-US" sz="600" i="1" dirty="0">
                <a:solidFill>
                  <a:srgbClr val="000000"/>
                </a:solidFill>
                <a:latin typeface="Arial Narrow" pitchFamily="34" charset="0"/>
              </a:rPr>
              <a:t>1)  As of August 2017</a:t>
            </a:r>
          </a:p>
        </p:txBody>
      </p:sp>
      <p:pic>
        <p:nvPicPr>
          <p:cNvPr id="21" name="Picture 2" descr="Allegis Group">
            <a:extLst>
              <a:ext uri="{FF2B5EF4-FFF2-40B4-BE49-F238E27FC236}">
                <a16:creationId xmlns:a16="http://schemas.microsoft.com/office/drawing/2014/main" id="{58304AEC-C189-46EF-9CC9-4AECC6C96C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683" y="3606139"/>
            <a:ext cx="795127" cy="2623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Libraries\Logos\Addison Group\Addison Group_2016.emf">
            <a:extLst>
              <a:ext uri="{FF2B5EF4-FFF2-40B4-BE49-F238E27FC236}">
                <a16:creationId xmlns:a16="http://schemas.microsoft.com/office/drawing/2014/main" id="{51E2C68B-824F-4B40-B876-FF983F6D46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634" y="1490154"/>
            <a:ext cx="939826" cy="31296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Williams Lea\Libraries\Logos\Adecco\Adecco_2015.emf">
            <a:extLst>
              <a:ext uri="{FF2B5EF4-FFF2-40B4-BE49-F238E27FC236}">
                <a16:creationId xmlns:a16="http://schemas.microsoft.com/office/drawing/2014/main" id="{F322E8E4-FD0E-42A4-B242-2FE140CD6E3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313" y="2523567"/>
            <a:ext cx="673865" cy="36211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5" descr="Image result for BG Staffing, Inc.">
            <a:extLst>
              <a:ext uri="{FF2B5EF4-FFF2-40B4-BE49-F238E27FC236}">
                <a16:creationId xmlns:a16="http://schemas.microsoft.com/office/drawing/2014/main" id="{559527EB-851D-4B9B-A008-096367DD6A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702" y="4746535"/>
            <a:ext cx="997085" cy="2437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Ettain Group (New Mainstream)">
            <a:extLst>
              <a:ext uri="{FF2B5EF4-FFF2-40B4-BE49-F238E27FC236}">
                <a16:creationId xmlns:a16="http://schemas.microsoft.com/office/drawing/2014/main" id="{E0A811EE-795A-4F05-A67D-6B21CDAF23F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8999" b="28783"/>
          <a:stretch/>
        </p:blipFill>
        <p:spPr bwMode="auto">
          <a:xfrm>
            <a:off x="499693" y="5763773"/>
            <a:ext cx="733895" cy="170941"/>
          </a:xfrm>
          <a:prstGeom prst="rect">
            <a:avLst/>
          </a:prstGeom>
          <a:noFill/>
          <a:extLst>
            <a:ext uri="{909E8E84-426E-40DD-AFC4-6F175D3DCCD1}">
              <a14:hiddenFill xmlns:a14="http://schemas.microsoft.com/office/drawing/2010/main">
                <a:solidFill>
                  <a:srgbClr val="FFFFFF"/>
                </a:solidFill>
              </a14:hiddenFill>
            </a:ext>
          </a:extLst>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45</a:t>
            </a:r>
          </a:p>
        </p:txBody>
      </p:sp>
    </p:spTree>
    <p:extLst>
      <p:ext uri="{BB962C8B-B14F-4D97-AF65-F5344CB8AC3E}">
        <p14:creationId xmlns:p14="http://schemas.microsoft.com/office/powerpoint/2010/main" val="355456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222"/>
          <p:cNvGraphicFramePr>
            <a:graphicFrameLocks/>
          </p:cNvGraphicFramePr>
          <p:nvPr>
            <p:extLst>
              <p:ext uri="{D42A27DB-BD31-4B8C-83A1-F6EECF244321}">
                <p14:modId xmlns:p14="http://schemas.microsoft.com/office/powerpoint/2010/main" val="1028640745"/>
              </p:ext>
            </p:extLst>
          </p:nvPr>
        </p:nvGraphicFramePr>
        <p:xfrm>
          <a:off x="228601" y="733254"/>
          <a:ext cx="8682241" cy="5712690"/>
        </p:xfrm>
        <a:graphic>
          <a:graphicData uri="http://schemas.openxmlformats.org/drawingml/2006/table">
            <a:tbl>
              <a:tblPr>
                <a:effectLst/>
              </a:tblPr>
              <a:tblGrid>
                <a:gridCol w="1301261">
                  <a:extLst>
                    <a:ext uri="{9D8B030D-6E8A-4147-A177-3AD203B41FA5}">
                      <a16:colId xmlns:a16="http://schemas.microsoft.com/office/drawing/2014/main" val="20000"/>
                    </a:ext>
                  </a:extLst>
                </a:gridCol>
                <a:gridCol w="668215">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2657002">
                  <a:extLst>
                    <a:ext uri="{9D8B030D-6E8A-4147-A177-3AD203B41FA5}">
                      <a16:colId xmlns:a16="http://schemas.microsoft.com/office/drawing/2014/main" val="20003"/>
                    </a:ext>
                  </a:extLst>
                </a:gridCol>
                <a:gridCol w="3484263">
                  <a:extLst>
                    <a:ext uri="{9D8B030D-6E8A-4147-A177-3AD203B41FA5}">
                      <a16:colId xmlns:a16="http://schemas.microsoft.com/office/drawing/2014/main" val="20004"/>
                    </a:ext>
                  </a:extLst>
                </a:gridCol>
              </a:tblGrid>
              <a:tr h="253628">
                <a:tc>
                  <a:txBody>
                    <a:bodyPr/>
                    <a:lstStyle/>
                    <a:p>
                      <a:pPr marL="0" marR="0" lvl="0" indent="0" algn="ctr" defTabSz="958850" rtl="0" eaLnBrk="1" fontAlgn="base" latinLnBrk="0" hangingPunct="1">
                        <a:lnSpc>
                          <a:spcPts val="988"/>
                        </a:lnSpc>
                        <a:spcBef>
                          <a:spcPct val="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mn-lt"/>
                        </a:rPr>
                        <a:t>Potential Acquirer</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gridSpan="2">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Key Metrics</a:t>
                      </a:r>
                      <a:r>
                        <a:rPr kumimoji="0" lang="en-US" sz="800" b="1" i="0" u="none" strike="noStrike" cap="none" normalizeH="0" baseline="30000" dirty="0">
                          <a:ln>
                            <a:noFill/>
                          </a:ln>
                          <a:solidFill>
                            <a:schemeClr val="bg1"/>
                          </a:solidFill>
                          <a:effectLst/>
                          <a:latin typeface="+mn-lt"/>
                          <a:sym typeface="Wingdings" pitchFamily="2" charset="2"/>
                        </a:rPr>
                        <a:t>(1)</a:t>
                      </a:r>
                      <a:endParaRPr kumimoji="0" lang="en-US" sz="800" b="1" i="0" u="none" strike="noStrike" cap="none" normalizeH="0" baseline="0" dirty="0">
                        <a:ln>
                          <a:noFill/>
                        </a:ln>
                        <a:solidFill>
                          <a:schemeClr val="bg1"/>
                        </a:solidFill>
                        <a:effectLst/>
                        <a:latin typeface="+mn-lt"/>
                        <a:sym typeface="Wingdings" pitchFamily="2" charset="2"/>
                      </a:endParaRP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hMerge="1">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endParaRPr kumimoji="0" lang="en-US" sz="800" b="1" i="0" u="none" strike="noStrike" cap="none" normalizeH="0" baseline="0" dirty="0">
                        <a:ln>
                          <a:noFill/>
                        </a:ln>
                        <a:solidFill>
                          <a:schemeClr val="bg1"/>
                        </a:solidFill>
                        <a:effectLst/>
                        <a:latin typeface="+mn-lt"/>
                        <a:sym typeface="Wingdings" pitchFamily="2" charset="2"/>
                      </a:endParaRP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a:txBody>
                    <a:bodyPr/>
                    <a:lstStyle/>
                    <a:p>
                      <a:pPr marL="173736" marR="0" lvl="0" indent="-173736" algn="ctr" defTabSz="958850" rtl="0" eaLnBrk="1" fontAlgn="base" latinLnBrk="0" hangingPunct="1">
                        <a:lnSpc>
                          <a:spcPct val="100000"/>
                        </a:lnSpc>
                        <a:spcBef>
                          <a:spcPts val="100"/>
                        </a:spcBef>
                        <a:spcAft>
                          <a:spcPts val="10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Description / Capabilities</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a:txBody>
                    <a:bodyPr/>
                    <a:lstStyle/>
                    <a:p>
                      <a:pPr marL="173736" marR="0" lvl="0" indent="-173736" algn="ctr" defTabSz="958850" rtl="0" eaLnBrk="1" fontAlgn="base" latinLnBrk="0" hangingPunct="1">
                        <a:lnSpc>
                          <a:spcPct val="100000"/>
                        </a:lnSpc>
                        <a:spcBef>
                          <a:spcPts val="100"/>
                        </a:spcBef>
                        <a:spcAft>
                          <a:spcPts val="10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Relevant Activity &amp; Commentary</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00"/>
                  </a:ext>
                </a:extLst>
              </a:tr>
              <a:tr h="1052174">
                <a:tc>
                  <a:txBody>
                    <a:bodyPr/>
                    <a:lstStyle/>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ManpowerGroup</a:t>
                      </a: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(NYSE:MAN)</a:t>
                      </a: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Milwaukee, WI</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$19,976</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$819</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$7,057</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$318</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28,000</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Manpower brand provides contingent staffing and permanent recruitment</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Experis brand offers professional resourcing and project-based solutions, specializing in IT and engineering</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Subsidiary Proservia is a leader in digital services and IT infrastructure throughout Europe</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1" i="0" u="none" strike="noStrike" cap="none" normalizeH="0" baseline="0" dirty="0">
                          <a:ln>
                            <a:noFill/>
                          </a:ln>
                          <a:solidFill>
                            <a:schemeClr val="tx1"/>
                          </a:solidFill>
                          <a:effectLst/>
                          <a:latin typeface="+mn-lt"/>
                        </a:rPr>
                        <a:t>Acquisitions since 2010: 25</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Acquired FiveTen’s Australian IT-focused staffing business </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Acquired Comsys, a provider of IT staffing, technical and business process solutions, in 2010 for $279 million (10.0x EBITDA) </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Acquired 7S Group, an industry specific, skills-based recruitment and staffing provider, in 2015 for $154 million</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Announced acquisition of Ciber Spain in Feb. 2017 for $8 million and Ciber Netherlands in 2016 for $25 million</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137350">
                <a:tc>
                  <a:txBody>
                    <a:bodyPr/>
                    <a:lstStyle/>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Motion Recruitment Partners LLC</a:t>
                      </a: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(Gridiron Capital)</a:t>
                      </a: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0" fontAlgn="base" latinLnBrk="0" hangingPunct="0">
                        <a:lnSpc>
                          <a:spcPts val="10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Boston, MA</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580</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recruitment solutions to organizations in the United States and Canada</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Offers IT contract staffing and permanent placement services</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Offers recruitment process outsourcing to companies in the finance, accounting, technology, marketing, legal, engineering, retail and healthcare industries, among others</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endParaRPr kumimoji="0" lang="en-US" sz="800" b="0" i="0" u="none" strike="noStrike" kern="1200" cap="none" normalizeH="0" baseline="0" dirty="0">
                        <a:ln>
                          <a:noFill/>
                        </a:ln>
                        <a:solidFill>
                          <a:schemeClr val="tx1"/>
                        </a:solidFill>
                        <a:effectLst/>
                        <a:latin typeface="+mn-lt"/>
                        <a:ea typeface="+mn-ea"/>
                        <a:cs typeface="+mn-cs"/>
                        <a:sym typeface="Wingdings 2" pitchFamily="18" charset="2"/>
                      </a:endParaRP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1" i="0" u="none" strike="noStrike" cap="none" normalizeH="0" baseline="0" dirty="0">
                          <a:ln>
                            <a:noFill/>
                          </a:ln>
                          <a:solidFill>
                            <a:schemeClr val="tx1"/>
                          </a:solidFill>
                          <a:effectLst/>
                          <a:latin typeface="+mn-lt"/>
                        </a:rPr>
                        <a:t>Acquisitions since 2010: None</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Would be a strong platform acquisition for Gridiron, which provides significant financial wherewithal to complete a transaction</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Acquisition would represent an opportunity to expand service offering to include retained search, building upon its existing recruitment process outsourcing practice</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endParaRPr kumimoji="0" lang="en-US" sz="800" b="0" i="0" u="none" strike="noStrike" cap="none" normalizeH="0" baseline="0" dirty="0">
                        <a:ln>
                          <a:noFill/>
                        </a:ln>
                        <a:solidFill>
                          <a:schemeClr val="tx1"/>
                        </a:solidFill>
                        <a:effectLst/>
                        <a:latin typeface="+mn-lt"/>
                      </a:endParaRP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074721">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Randstad Holding NV</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(ENXTAM:RAND)</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Diemen, Netherlands</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$25,439</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$1,149</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$11,010</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$1,288</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658,580</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solutions in the field of flexible work and human resources services</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Offers both temporary staffing and permanent placement services</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Serves primarily IT, engineering, finance and accounting, healthcare, marketing, HR, automotive and pharmaceutical industries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1" i="0" u="none" strike="noStrike" cap="none" normalizeH="0" baseline="0" dirty="0">
                          <a:ln>
                            <a:noFill/>
                          </a:ln>
                          <a:solidFill>
                            <a:schemeClr val="tx1"/>
                          </a:solidFill>
                          <a:effectLst/>
                          <a:latin typeface="+mn-lt"/>
                        </a:rPr>
                        <a:t>Acquisitions since 2010: 8</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Acquired U.S.-based online recruiter Monster Worldwide, Inc. in 2016 for $383 million (~5.0x EBITDA)</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Acquired Finland-based staffing service provider Proffice Finland Oy in 2016 for an undisclosed amount</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0" i="0" u="none" strike="noStrike" cap="none" normalizeH="0" baseline="0" dirty="0">
                          <a:ln>
                            <a:noFill/>
                          </a:ln>
                          <a:solidFill>
                            <a:schemeClr val="tx1"/>
                          </a:solidFill>
                          <a:effectLst/>
                          <a:latin typeface="+mn-lt"/>
                        </a:rPr>
                        <a:t>Acquired Japanese provider of temporary staffing services Careo Group in 2016 for $70 million</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074721">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Resources Connection, Inc. </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(NasdaqGS:RECN)</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Irvine, CA</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$583</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$42</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$400</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3,300</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a range of consulting and workforce management services</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Subsidiary Resources Global Professionals provides change management, succession planning and development, workforce planning and employee retention services </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1" i="0" u="none" strike="noStrike" cap="none" normalizeH="0" baseline="0" dirty="0">
                          <a:ln>
                            <a:noFill/>
                          </a:ln>
                          <a:solidFill>
                            <a:schemeClr val="tx1"/>
                          </a:solidFill>
                          <a:effectLst/>
                          <a:latin typeface="+mn-lt"/>
                        </a:rPr>
                        <a:t>Acquisitions since 2010: None</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An acquisition of Lucas Group would allow RGP to expand its already broad service offering to include retained / executive search</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Opportunity to penetrate a new customer base and expand geographic footprint</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Chance to immediately become a market leader in a new business segment</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84732979"/>
                  </a:ext>
                </a:extLst>
              </a:tr>
              <a:tr h="1074721">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Robert Half International</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(NYSE:RHI)</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Menlo Park, CA</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$5,199</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$591</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$5,626</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16,400</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Provides staffing and risk consulting services in North America, South America, Europe, Asia and Australia</a:t>
                      </a:r>
                    </a:p>
                    <a:p>
                      <a:pPr marL="173736" marR="0" lvl="0" indent="-173736" algn="l" defTabSz="958850" rtl="0" eaLnBrk="1" fontAlgn="base" latinLnBrk="0" hangingPunct="1">
                        <a:lnSpc>
                          <a:spcPct val="1000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Operates through three segments: Temporary and Consultant Staffing, Permanent Placement Staffing and Risk Consulting and Internal Audit Services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1" i="0" u="none" strike="noStrike" cap="none" normalizeH="0" baseline="0" dirty="0">
                          <a:ln>
                            <a:noFill/>
                          </a:ln>
                          <a:solidFill>
                            <a:schemeClr val="tx1"/>
                          </a:solidFill>
                          <a:effectLst/>
                          <a:latin typeface="+mn-lt"/>
                        </a:rPr>
                        <a:t>Acquisitions since 2010: None</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An acquisition of Lucas Group would represent an opportunity to expand its permanent placement business to include a market leader in retained / executive search</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Strong financial wherewithal to complete a transaction</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75372404"/>
                  </a:ext>
                </a:extLst>
              </a:tr>
            </a:tbl>
          </a:graphicData>
        </a:graphic>
      </p:graphicFrame>
      <p:sp>
        <p:nvSpPr>
          <p:cNvPr id="22" name="Title 1"/>
          <p:cNvSpPr>
            <a:spLocks noGrp="1"/>
          </p:cNvSpPr>
          <p:nvPr>
            <p:ph type="title"/>
          </p:nvPr>
        </p:nvSpPr>
        <p:spPr/>
        <p:txBody>
          <a:bodyPr/>
          <a:lstStyle/>
          <a:p>
            <a:r>
              <a:rPr lang="en-US" dirty="0"/>
              <a:t>Contingent Search / Staffing / RPO – Tier 1 Strategic Acquirers </a:t>
            </a:r>
            <a:r>
              <a:rPr lang="en-US" sz="1400" dirty="0"/>
              <a:t>(continued)</a:t>
            </a:r>
            <a:endParaRPr lang="en-US" dirty="0"/>
          </a:p>
        </p:txBody>
      </p:sp>
      <p:sp>
        <p:nvSpPr>
          <p:cNvPr id="28" name="U2_SourceNote"/>
          <p:cNvSpPr txBox="1">
            <a:spLocks noChangeArrowheads="1"/>
          </p:cNvSpPr>
          <p:nvPr>
            <p:custDataLst>
              <p:tags r:id="rId1"/>
            </p:custDataLst>
          </p:nvPr>
        </p:nvSpPr>
        <p:spPr bwMode="auto">
          <a:xfrm>
            <a:off x="1328942" y="6477628"/>
            <a:ext cx="5954712" cy="17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3929" rIns="64120" bIns="22619"/>
          <a:lstStyle>
            <a:lvl1pPr marL="160338" indent="-160338" algn="l" defTabSz="765175" eaLnBrk="0" hangingPunct="0">
              <a:tabLst>
                <a:tab pos="203200" algn="l"/>
              </a:tabLst>
              <a:defRPr sz="1000">
                <a:solidFill>
                  <a:schemeClr val="tx1"/>
                </a:solidFill>
                <a:latin typeface="Garamond" pitchFamily="18" charset="0"/>
              </a:defRPr>
            </a:lvl1pPr>
            <a:lvl2pPr marL="817563" indent="-409575" algn="l" defTabSz="765175" eaLnBrk="0" hangingPunct="0">
              <a:tabLst>
                <a:tab pos="203200" algn="l"/>
              </a:tabLst>
              <a:defRPr sz="1000">
                <a:solidFill>
                  <a:schemeClr val="tx1"/>
                </a:solidFill>
                <a:latin typeface="Garamond" pitchFamily="18" charset="0"/>
              </a:defRPr>
            </a:lvl2pPr>
            <a:lvl3pPr marL="1225550" indent="-407988" algn="l" defTabSz="765175" eaLnBrk="0" hangingPunct="0">
              <a:tabLst>
                <a:tab pos="203200" algn="l"/>
              </a:tabLst>
              <a:defRPr sz="1000">
                <a:solidFill>
                  <a:schemeClr val="tx1"/>
                </a:solidFill>
                <a:latin typeface="Garamond" pitchFamily="18" charset="0"/>
              </a:defRPr>
            </a:lvl3pPr>
            <a:lvl4pPr marL="1633538" indent="-407988" algn="l" defTabSz="765175" eaLnBrk="0" hangingPunct="0">
              <a:tabLst>
                <a:tab pos="203200" algn="l"/>
              </a:tabLst>
              <a:defRPr sz="1000">
                <a:solidFill>
                  <a:schemeClr val="tx1"/>
                </a:solidFill>
                <a:latin typeface="Garamond" pitchFamily="18" charset="0"/>
              </a:defRPr>
            </a:lvl4pPr>
            <a:lvl5pPr marL="2043113" indent="-409575" algn="l" defTabSz="765175" eaLnBrk="0" hangingPunct="0">
              <a:tabLst>
                <a:tab pos="203200" algn="l"/>
              </a:tabLst>
              <a:defRPr sz="1000">
                <a:solidFill>
                  <a:schemeClr val="tx1"/>
                </a:solidFill>
                <a:latin typeface="Garamond" pitchFamily="18" charset="0"/>
              </a:defRPr>
            </a:lvl5pPr>
            <a:lvl6pPr marL="2500313" indent="-409575" defTabSz="765175" eaLnBrk="0" fontAlgn="base" hangingPunct="0">
              <a:spcBef>
                <a:spcPct val="0"/>
              </a:spcBef>
              <a:spcAft>
                <a:spcPct val="0"/>
              </a:spcAft>
              <a:tabLst>
                <a:tab pos="203200" algn="l"/>
              </a:tabLst>
              <a:defRPr sz="1000">
                <a:solidFill>
                  <a:schemeClr val="tx1"/>
                </a:solidFill>
                <a:latin typeface="Garamond" pitchFamily="18" charset="0"/>
              </a:defRPr>
            </a:lvl6pPr>
            <a:lvl7pPr marL="2957513" indent="-409575" defTabSz="765175" eaLnBrk="0" fontAlgn="base" hangingPunct="0">
              <a:spcBef>
                <a:spcPct val="0"/>
              </a:spcBef>
              <a:spcAft>
                <a:spcPct val="0"/>
              </a:spcAft>
              <a:tabLst>
                <a:tab pos="203200" algn="l"/>
              </a:tabLst>
              <a:defRPr sz="1000">
                <a:solidFill>
                  <a:schemeClr val="tx1"/>
                </a:solidFill>
                <a:latin typeface="Garamond" pitchFamily="18" charset="0"/>
              </a:defRPr>
            </a:lvl7pPr>
            <a:lvl8pPr marL="3414713" indent="-409575" defTabSz="765175" eaLnBrk="0" fontAlgn="base" hangingPunct="0">
              <a:spcBef>
                <a:spcPct val="0"/>
              </a:spcBef>
              <a:spcAft>
                <a:spcPct val="0"/>
              </a:spcAft>
              <a:tabLst>
                <a:tab pos="203200" algn="l"/>
              </a:tabLst>
              <a:defRPr sz="1000">
                <a:solidFill>
                  <a:schemeClr val="tx1"/>
                </a:solidFill>
                <a:latin typeface="Garamond" pitchFamily="18" charset="0"/>
              </a:defRPr>
            </a:lvl8pPr>
            <a:lvl9pPr marL="3871913" indent="-409575" defTabSz="765175" eaLnBrk="0" fontAlgn="base" hangingPunct="0">
              <a:spcBef>
                <a:spcPct val="0"/>
              </a:spcBef>
              <a:spcAft>
                <a:spcPct val="0"/>
              </a:spcAft>
              <a:tabLst>
                <a:tab pos="203200" algn="l"/>
              </a:tabLst>
              <a:defRPr sz="1000">
                <a:solidFill>
                  <a:schemeClr val="tx1"/>
                </a:solidFill>
                <a:latin typeface="Garamond" pitchFamily="18" charset="0"/>
              </a:defRPr>
            </a:lvl9pPr>
          </a:lstStyle>
          <a:p>
            <a:pPr eaLnBrk="1" fontAlgn="auto" hangingPunct="1">
              <a:spcBef>
                <a:spcPts val="0"/>
              </a:spcBef>
              <a:spcAft>
                <a:spcPts val="0"/>
              </a:spcAft>
            </a:pPr>
            <a:r>
              <a:rPr lang="en-US" sz="600" i="1" dirty="0">
                <a:solidFill>
                  <a:srgbClr val="000000"/>
                </a:solidFill>
                <a:latin typeface="Arial Narrow" pitchFamily="34" charset="0"/>
              </a:rPr>
              <a:t>Source: Capital IQ, Mergermarket, Bloomberg, Company Websites</a:t>
            </a:r>
          </a:p>
          <a:p>
            <a:pPr eaLnBrk="1" fontAlgn="auto" hangingPunct="1">
              <a:spcBef>
                <a:spcPts val="0"/>
              </a:spcBef>
              <a:spcAft>
                <a:spcPts val="0"/>
              </a:spcAft>
            </a:pPr>
            <a:r>
              <a:rPr lang="en-US" sz="600" i="1" dirty="0">
                <a:solidFill>
                  <a:srgbClr val="000000"/>
                </a:solidFill>
                <a:latin typeface="Arial Narrow" pitchFamily="34" charset="0"/>
              </a:rPr>
              <a:t>1)  As of August 2017</a:t>
            </a:r>
          </a:p>
        </p:txBody>
      </p:sp>
      <p:pic>
        <p:nvPicPr>
          <p:cNvPr id="12" name="Picture 2">
            <a:extLst>
              <a:ext uri="{FF2B5EF4-FFF2-40B4-BE49-F238E27FC236}">
                <a16:creationId xmlns:a16="http://schemas.microsoft.com/office/drawing/2014/main" id="{C8C39BC4-6F9E-4600-AA50-7862A85D41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29" y="1498999"/>
            <a:ext cx="1099764" cy="2395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a:extLst>
              <a:ext uri="{FF2B5EF4-FFF2-40B4-BE49-F238E27FC236}">
                <a16:creationId xmlns:a16="http://schemas.microsoft.com/office/drawing/2014/main" id="{3D665313-C0D0-459F-80E2-C43ACF98F691}"/>
              </a:ext>
            </a:extLst>
          </p:cNvPr>
          <p:cNvPicPr>
            <a:picLocks noChangeAspect="1"/>
          </p:cNvPicPr>
          <p:nvPr/>
        </p:nvPicPr>
        <p:blipFill>
          <a:blip r:embed="rId4"/>
          <a:stretch>
            <a:fillRect/>
          </a:stretch>
        </p:blipFill>
        <p:spPr>
          <a:xfrm>
            <a:off x="475483" y="2676333"/>
            <a:ext cx="788107" cy="198646"/>
          </a:xfrm>
          <a:prstGeom prst="rect">
            <a:avLst/>
          </a:prstGeom>
        </p:spPr>
      </p:pic>
      <p:pic>
        <p:nvPicPr>
          <p:cNvPr id="16" name="Picture 19" descr="Image result for Randstad">
            <a:extLst>
              <a:ext uri="{FF2B5EF4-FFF2-40B4-BE49-F238E27FC236}">
                <a16:creationId xmlns:a16="http://schemas.microsoft.com/office/drawing/2014/main" id="{6B51CF19-8D56-4053-8F9D-D7FEC1265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125" y="3699777"/>
            <a:ext cx="972401" cy="2428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1" descr="Image result for Resources Global">
            <a:extLst>
              <a:ext uri="{FF2B5EF4-FFF2-40B4-BE49-F238E27FC236}">
                <a16:creationId xmlns:a16="http://schemas.microsoft.com/office/drawing/2014/main" id="{D9A4FB3A-72A7-49E4-8542-B3610B83CF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113" y="4865602"/>
            <a:ext cx="575055" cy="2043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29693232-8D81-458B-A2D9-6B277308111F}"/>
              </a:ext>
            </a:extLst>
          </p:cNvPr>
          <p:cNvPicPr>
            <a:picLocks noChangeAspect="1"/>
          </p:cNvPicPr>
          <p:nvPr/>
        </p:nvPicPr>
        <p:blipFill>
          <a:blip r:embed="rId7"/>
          <a:stretch>
            <a:fillRect/>
          </a:stretch>
        </p:blipFill>
        <p:spPr>
          <a:xfrm>
            <a:off x="430764" y="5956510"/>
            <a:ext cx="888529" cy="180398"/>
          </a:xfrm>
          <a:prstGeom prst="rect">
            <a:avLst/>
          </a:prstGeom>
        </p:spPr>
      </p:pic>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46</a:t>
            </a:r>
          </a:p>
        </p:txBody>
      </p:sp>
    </p:spTree>
    <p:extLst>
      <p:ext uri="{BB962C8B-B14F-4D97-AF65-F5344CB8AC3E}">
        <p14:creationId xmlns:p14="http://schemas.microsoft.com/office/powerpoint/2010/main" val="9419923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Group 222"/>
          <p:cNvGraphicFramePr>
            <a:graphicFrameLocks/>
          </p:cNvGraphicFramePr>
          <p:nvPr>
            <p:extLst>
              <p:ext uri="{D42A27DB-BD31-4B8C-83A1-F6EECF244321}">
                <p14:modId xmlns:p14="http://schemas.microsoft.com/office/powerpoint/2010/main" val="3347917857"/>
              </p:ext>
            </p:extLst>
          </p:nvPr>
        </p:nvGraphicFramePr>
        <p:xfrm>
          <a:off x="228601" y="733254"/>
          <a:ext cx="8682241" cy="1346814"/>
        </p:xfrm>
        <a:graphic>
          <a:graphicData uri="http://schemas.openxmlformats.org/drawingml/2006/table">
            <a:tbl>
              <a:tblPr>
                <a:effectLst/>
              </a:tblPr>
              <a:tblGrid>
                <a:gridCol w="1301261">
                  <a:extLst>
                    <a:ext uri="{9D8B030D-6E8A-4147-A177-3AD203B41FA5}">
                      <a16:colId xmlns:a16="http://schemas.microsoft.com/office/drawing/2014/main" val="20000"/>
                    </a:ext>
                  </a:extLst>
                </a:gridCol>
                <a:gridCol w="668215">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2657002">
                  <a:extLst>
                    <a:ext uri="{9D8B030D-6E8A-4147-A177-3AD203B41FA5}">
                      <a16:colId xmlns:a16="http://schemas.microsoft.com/office/drawing/2014/main" val="20003"/>
                    </a:ext>
                  </a:extLst>
                </a:gridCol>
                <a:gridCol w="3484263">
                  <a:extLst>
                    <a:ext uri="{9D8B030D-6E8A-4147-A177-3AD203B41FA5}">
                      <a16:colId xmlns:a16="http://schemas.microsoft.com/office/drawing/2014/main" val="20004"/>
                    </a:ext>
                  </a:extLst>
                </a:gridCol>
              </a:tblGrid>
              <a:tr h="257154">
                <a:tc>
                  <a:txBody>
                    <a:bodyPr/>
                    <a:lstStyle/>
                    <a:p>
                      <a:pPr marL="0" marR="0" lvl="0" indent="0" algn="ctr" defTabSz="958850" rtl="0" eaLnBrk="1" fontAlgn="base" latinLnBrk="0" hangingPunct="1">
                        <a:lnSpc>
                          <a:spcPts val="988"/>
                        </a:lnSpc>
                        <a:spcBef>
                          <a:spcPct val="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bg1"/>
                          </a:solidFill>
                          <a:effectLst/>
                          <a:latin typeface="+mn-lt"/>
                        </a:rPr>
                        <a:t>Potential Acquirer</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gridSpan="2">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Key Metrics</a:t>
                      </a:r>
                      <a:r>
                        <a:rPr kumimoji="0" lang="en-US" sz="800" b="1" i="0" u="none" strike="noStrike" cap="none" normalizeH="0" baseline="30000" dirty="0">
                          <a:ln>
                            <a:noFill/>
                          </a:ln>
                          <a:solidFill>
                            <a:schemeClr val="bg1"/>
                          </a:solidFill>
                          <a:effectLst/>
                          <a:latin typeface="+mn-lt"/>
                          <a:sym typeface="Wingdings" pitchFamily="2" charset="2"/>
                        </a:rPr>
                        <a:t>(1)</a:t>
                      </a:r>
                      <a:endParaRPr kumimoji="0" lang="en-US" sz="800" b="1" i="0" u="none" strike="noStrike" cap="none" normalizeH="0" baseline="0" dirty="0">
                        <a:ln>
                          <a:noFill/>
                        </a:ln>
                        <a:solidFill>
                          <a:schemeClr val="bg1"/>
                        </a:solidFill>
                        <a:effectLst/>
                        <a:latin typeface="+mn-lt"/>
                        <a:sym typeface="Wingdings" pitchFamily="2" charset="2"/>
                      </a:endParaRP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hMerge="1">
                  <a:txBody>
                    <a:bodyPr/>
                    <a:lstStyle/>
                    <a:p>
                      <a:pPr marL="60325" marR="0" lvl="0" indent="-60325" algn="ctr" defTabSz="958850" rtl="0" eaLnBrk="1" fontAlgn="base" latinLnBrk="0" hangingPunct="1">
                        <a:lnSpc>
                          <a:spcPts val="988"/>
                        </a:lnSpc>
                        <a:spcBef>
                          <a:spcPct val="0"/>
                        </a:spcBef>
                        <a:spcAft>
                          <a:spcPct val="0"/>
                        </a:spcAft>
                        <a:buClr>
                          <a:srgbClr val="000080"/>
                        </a:buClr>
                        <a:buSzPct val="70000"/>
                        <a:buFont typeface="Wingdings" pitchFamily="2" charset="2"/>
                        <a:buNone/>
                        <a:tabLst/>
                      </a:pPr>
                      <a:endParaRPr kumimoji="0" lang="en-US" sz="800" b="1" i="0" u="none" strike="noStrike" cap="none" normalizeH="0" baseline="0" dirty="0">
                        <a:ln>
                          <a:noFill/>
                        </a:ln>
                        <a:solidFill>
                          <a:schemeClr val="bg1"/>
                        </a:solidFill>
                        <a:effectLst/>
                        <a:latin typeface="+mn-lt"/>
                        <a:sym typeface="Wingdings" pitchFamily="2" charset="2"/>
                      </a:endParaRP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a:txBody>
                    <a:bodyPr/>
                    <a:lstStyle/>
                    <a:p>
                      <a:pPr marL="173736" marR="0" lvl="0" indent="-173736" algn="ctr" defTabSz="958850" rtl="0" eaLnBrk="1" fontAlgn="base" latinLnBrk="0" hangingPunct="1">
                        <a:lnSpc>
                          <a:spcPct val="100000"/>
                        </a:lnSpc>
                        <a:spcBef>
                          <a:spcPts val="100"/>
                        </a:spcBef>
                        <a:spcAft>
                          <a:spcPts val="10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Description / Capabilities</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tc>
                  <a:txBody>
                    <a:bodyPr/>
                    <a:lstStyle/>
                    <a:p>
                      <a:pPr marL="173736" marR="0" lvl="0" indent="-173736" algn="ctr" defTabSz="958850" rtl="0" eaLnBrk="1" fontAlgn="base" latinLnBrk="0" hangingPunct="1">
                        <a:lnSpc>
                          <a:spcPct val="100000"/>
                        </a:lnSpc>
                        <a:spcBef>
                          <a:spcPts val="100"/>
                        </a:spcBef>
                        <a:spcAft>
                          <a:spcPts val="100"/>
                        </a:spcAft>
                        <a:buClr>
                          <a:srgbClr val="000080"/>
                        </a:buClr>
                        <a:buSzPct val="70000"/>
                        <a:buFont typeface="Wingdings" pitchFamily="2" charset="2"/>
                        <a:buNone/>
                        <a:tabLst/>
                      </a:pPr>
                      <a:r>
                        <a:rPr kumimoji="0" lang="en-US" sz="800" b="1" i="0" u="none" strike="noStrike" cap="none" normalizeH="0" baseline="0" dirty="0">
                          <a:ln>
                            <a:noFill/>
                          </a:ln>
                          <a:solidFill>
                            <a:schemeClr val="bg1"/>
                          </a:solidFill>
                          <a:effectLst/>
                          <a:latin typeface="+mn-lt"/>
                          <a:sym typeface="Wingdings" pitchFamily="2" charset="2"/>
                        </a:rPr>
                        <a:t>Relevant Activity &amp; Commentary</a:t>
                      </a:r>
                    </a:p>
                  </a:txBody>
                  <a:tcPr marL="36548" marR="0" marT="0" marB="0" anchor="ctr"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rgbClr val="07325F"/>
                    </a:solidFill>
                  </a:tcPr>
                </a:tc>
                <a:extLst>
                  <a:ext uri="{0D108BD9-81ED-4DB2-BD59-A6C34878D82A}">
                    <a16:rowId xmlns:a16="http://schemas.microsoft.com/office/drawing/2014/main" val="10000"/>
                  </a:ext>
                </a:extLst>
              </a:tr>
              <a:tr h="1075669">
                <a:tc>
                  <a:txBody>
                    <a:bodyPr/>
                    <a:lstStyle/>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1" i="0" u="none" strike="noStrike" cap="none" normalizeH="0" baseline="0" dirty="0">
                          <a:ln>
                            <a:noFill/>
                          </a:ln>
                          <a:solidFill>
                            <a:schemeClr val="tx1"/>
                          </a:solidFill>
                          <a:effectLst/>
                          <a:latin typeface="+mn-lt"/>
                        </a:rPr>
                        <a:t>System One</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(Thomas H. Lee Partners)</a:t>
                      </a: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endParaRPr kumimoji="0" lang="en-US" sz="800" b="0" i="0" u="none" strike="noStrike" cap="none" normalizeH="0" baseline="0" dirty="0">
                        <a:ln>
                          <a:noFill/>
                        </a:ln>
                        <a:solidFill>
                          <a:schemeClr val="tx1"/>
                        </a:solidFill>
                        <a:effectLst/>
                        <a:latin typeface="+mn-lt"/>
                      </a:endParaRPr>
                    </a:p>
                    <a:p>
                      <a:pPr marL="0" marR="0" lvl="0" indent="0" algn="ctr"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rPr>
                        <a:t>Pittsburgh, PA</a:t>
                      </a:r>
                    </a:p>
                  </a:txBody>
                  <a:tcPr marL="45720" marR="45720" marT="9144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Sales:</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EBITDA: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Market Cap:</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Net Debt:</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Employees:</a:t>
                      </a:r>
                    </a:p>
                  </a:txBody>
                  <a:tcPr marL="18285" marR="18285" marT="18285" marB="18285" horzOverflow="overflow">
                    <a:lnL w="6350" cap="flat" cmpd="sng" algn="ctr">
                      <a:solidFill>
                        <a:srgbClr val="C0C0C0"/>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N/A</a:t>
                      </a:r>
                    </a:p>
                    <a:p>
                      <a:pPr marL="173736" marR="0" lvl="0" indent="-173736" algn="l" defTabSz="958850" rtl="0" eaLnBrk="1" fontAlgn="base" latinLnBrk="0" hangingPunct="1">
                        <a:lnSpc>
                          <a:spcPts val="900"/>
                        </a:lnSpc>
                        <a:spcBef>
                          <a:spcPts val="100"/>
                        </a:spcBef>
                        <a:spcAft>
                          <a:spcPts val="100"/>
                        </a:spcAft>
                        <a:buClr>
                          <a:srgbClr val="000080"/>
                        </a:buClr>
                        <a:buSzTx/>
                        <a:buFont typeface="Wingdings" pitchFamily="2" charset="2"/>
                        <a:buNone/>
                        <a:tabLst/>
                      </a:pPr>
                      <a:r>
                        <a:rPr kumimoji="0" lang="en-US" sz="800" b="0" i="0" u="none" strike="noStrike" cap="none" normalizeH="0" baseline="0" dirty="0">
                          <a:ln>
                            <a:noFill/>
                          </a:ln>
                          <a:solidFill>
                            <a:schemeClr val="tx1"/>
                          </a:solidFill>
                          <a:effectLst/>
                          <a:latin typeface="+mn-lt"/>
                          <a:sym typeface="Wingdings" pitchFamily="2" charset="2"/>
                        </a:rPr>
                        <a:t>6,800</a:t>
                      </a:r>
                    </a:p>
                  </a:txBody>
                  <a:tcPr marL="18285" marR="18285" marT="18285" marB="18285" horzOverflow="overflow">
                    <a:lnL w="12700" cap="flat" cmpd="sng" algn="ctr">
                      <a:solidFill>
                        <a:schemeClr val="bg1"/>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System One provides staffing and technical support services, including on-demand contract staffing, specialized permanent recruitment and single-source equipment services</a:t>
                      </a:r>
                    </a:p>
                    <a:p>
                      <a:pPr marL="173736" marR="0" lvl="0" indent="-173736" algn="l" defTabSz="958850" rtl="0" eaLnBrk="1" fontAlgn="base" latinLnBrk="0" hangingPunct="1">
                        <a:lnSpc>
                          <a:spcPts val="900"/>
                        </a:lnSpc>
                        <a:spcBef>
                          <a:spcPts val="0"/>
                        </a:spcBef>
                        <a:spcAft>
                          <a:spcPts val="0"/>
                        </a:spcAft>
                        <a:buClr>
                          <a:srgbClr val="07325F"/>
                        </a:buClr>
                        <a:buSzPct val="100000"/>
                        <a:buFont typeface="Wingdings"/>
                        <a:buChar char="§"/>
                        <a:tabLst/>
                        <a:defRPr/>
                      </a:pPr>
                      <a:r>
                        <a:rPr kumimoji="0" lang="en-US" sz="800" b="0" i="0" u="none" strike="noStrike" kern="1200" cap="none" normalizeH="0" baseline="0" dirty="0">
                          <a:ln>
                            <a:noFill/>
                          </a:ln>
                          <a:solidFill>
                            <a:schemeClr val="tx1"/>
                          </a:solidFill>
                          <a:effectLst/>
                          <a:latin typeface="+mn-lt"/>
                          <a:ea typeface="+mn-ea"/>
                          <a:cs typeface="+mn-cs"/>
                          <a:sym typeface="Wingdings 2" pitchFamily="18" charset="2"/>
                        </a:rPr>
                        <a:t>One of the largest professional staffing firms in the U.S. with 6,000 consultants serving the diversified engineering, clinical/scientific, IT and legal markets</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solidFill>
                      <a:schemeClr val="bg1"/>
                    </a:solidFill>
                  </a:tcPr>
                </a:tc>
                <a:tc>
                  <a:txBody>
                    <a:bodyPr/>
                    <a:lstStyle/>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defRPr/>
                      </a:pPr>
                      <a:r>
                        <a:rPr kumimoji="0" lang="en-US" sz="800" b="1" i="0" u="none" strike="noStrike" cap="none" normalizeH="0" baseline="0" dirty="0">
                          <a:ln>
                            <a:noFill/>
                          </a:ln>
                          <a:solidFill>
                            <a:schemeClr val="tx1"/>
                          </a:solidFill>
                          <a:effectLst/>
                          <a:latin typeface="+mn-lt"/>
                        </a:rPr>
                        <a:t>Acquisitions since 2010: 5</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Acquired Alta IT Services, an IT consulting services and staffing solutions provider, in 2015</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Acquired Precision Resource Company, a staffing solutions provider focused in power generation, transmission and production, in 2015</a:t>
                      </a:r>
                    </a:p>
                    <a:p>
                      <a:pPr marL="173736" marR="0" lvl="0" indent="-173736" algn="l" defTabSz="958850" rtl="0" eaLnBrk="1" fontAlgn="base" latinLnBrk="0" hangingPunct="1">
                        <a:lnSpc>
                          <a:spcPct val="100000"/>
                        </a:lnSpc>
                        <a:spcBef>
                          <a:spcPts val="0"/>
                        </a:spcBef>
                        <a:spcAft>
                          <a:spcPts val="0"/>
                        </a:spcAft>
                        <a:buClr>
                          <a:srgbClr val="07325F"/>
                        </a:buClr>
                        <a:buSzTx/>
                        <a:buFont typeface="Wingdings" pitchFamily="2" charset="2"/>
                        <a:buChar char="§"/>
                        <a:tabLst/>
                      </a:pPr>
                      <a:r>
                        <a:rPr kumimoji="0" lang="en-US" sz="800" b="0" i="0" u="none" strike="noStrike" cap="none" normalizeH="0" baseline="0" dirty="0">
                          <a:ln>
                            <a:noFill/>
                          </a:ln>
                          <a:solidFill>
                            <a:schemeClr val="tx1"/>
                          </a:solidFill>
                          <a:effectLst/>
                          <a:latin typeface="+mn-lt"/>
                        </a:rPr>
                        <a:t>Acquired AECOM Quality Programs Business, a workforce solutions and engineering services provider, in 2015</a:t>
                      </a:r>
                    </a:p>
                  </a:txBody>
                  <a:tcPr marL="45720" marR="45720" horzOverflow="overflow">
                    <a:lnL w="6350" cap="flat" cmpd="sng" algn="ctr">
                      <a:solidFill>
                        <a:srgbClr val="C0C0C0"/>
                      </a:solidFill>
                      <a:prstDash val="solid"/>
                      <a:round/>
                      <a:headEnd type="none" w="med" len="med"/>
                      <a:tailEnd type="none" w="med" len="med"/>
                    </a:lnL>
                    <a:lnR w="6350" cap="flat" cmpd="sng" algn="ctr">
                      <a:solidFill>
                        <a:srgbClr val="C0C0C0"/>
                      </a:solidFill>
                      <a:prstDash val="solid"/>
                      <a:round/>
                      <a:headEnd type="none" w="med" len="med"/>
                      <a:tailEnd type="none" w="med" len="med"/>
                    </a:lnR>
                    <a:lnT w="6350" cap="flat" cmpd="sng" algn="ctr">
                      <a:solidFill>
                        <a:srgbClr val="C0C0C0"/>
                      </a:solidFill>
                      <a:prstDash val="solid"/>
                      <a:round/>
                      <a:headEnd type="none" w="med" len="med"/>
                      <a:tailEnd type="none" w="med" len="med"/>
                    </a:lnT>
                    <a:lnB w="6350" cap="flat" cmpd="sng" algn="ctr">
                      <a:solidFill>
                        <a:srgbClr val="C0C0C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22" name="Title 1"/>
          <p:cNvSpPr>
            <a:spLocks noGrp="1"/>
          </p:cNvSpPr>
          <p:nvPr>
            <p:ph type="title"/>
          </p:nvPr>
        </p:nvSpPr>
        <p:spPr/>
        <p:txBody>
          <a:bodyPr/>
          <a:lstStyle/>
          <a:p>
            <a:r>
              <a:rPr lang="en-US" dirty="0"/>
              <a:t>Contingent Search / Staffing / RPO – Tier 1 Strategic Acquirers </a:t>
            </a:r>
            <a:r>
              <a:rPr lang="en-US" sz="1400" dirty="0"/>
              <a:t>(continued)</a:t>
            </a:r>
          </a:p>
        </p:txBody>
      </p:sp>
      <p:pic>
        <p:nvPicPr>
          <p:cNvPr id="24" name="Picture 6" descr="https://www.systemoneservices.com/wp-content/themes/systemone/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15" y="1481096"/>
            <a:ext cx="961050" cy="231577"/>
          </a:xfrm>
          <a:prstGeom prst="rect">
            <a:avLst/>
          </a:prstGeom>
          <a:noFill/>
          <a:extLst>
            <a:ext uri="{909E8E84-426E-40DD-AFC4-6F175D3DCCD1}">
              <a14:hiddenFill xmlns:a14="http://schemas.microsoft.com/office/drawing/2010/main">
                <a:solidFill>
                  <a:srgbClr val="FFFFFF"/>
                </a:solidFill>
              </a14:hiddenFill>
            </a:ext>
          </a:extLst>
        </p:spPr>
      </p:pic>
      <p:sp>
        <p:nvSpPr>
          <p:cNvPr id="28" name="U2_SourceNote"/>
          <p:cNvSpPr txBox="1">
            <a:spLocks noChangeArrowheads="1"/>
          </p:cNvSpPr>
          <p:nvPr>
            <p:custDataLst>
              <p:tags r:id="rId1"/>
            </p:custDataLst>
          </p:nvPr>
        </p:nvSpPr>
        <p:spPr bwMode="auto">
          <a:xfrm>
            <a:off x="1328942" y="6477628"/>
            <a:ext cx="5954712" cy="17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33929" rIns="64120" bIns="22619"/>
          <a:lstStyle>
            <a:lvl1pPr marL="160338" indent="-160338" algn="l" defTabSz="765175" eaLnBrk="0" hangingPunct="0">
              <a:tabLst>
                <a:tab pos="203200" algn="l"/>
              </a:tabLst>
              <a:defRPr sz="1000">
                <a:solidFill>
                  <a:schemeClr val="tx1"/>
                </a:solidFill>
                <a:latin typeface="Garamond" pitchFamily="18" charset="0"/>
              </a:defRPr>
            </a:lvl1pPr>
            <a:lvl2pPr marL="817563" indent="-409575" algn="l" defTabSz="765175" eaLnBrk="0" hangingPunct="0">
              <a:tabLst>
                <a:tab pos="203200" algn="l"/>
              </a:tabLst>
              <a:defRPr sz="1000">
                <a:solidFill>
                  <a:schemeClr val="tx1"/>
                </a:solidFill>
                <a:latin typeface="Garamond" pitchFamily="18" charset="0"/>
              </a:defRPr>
            </a:lvl2pPr>
            <a:lvl3pPr marL="1225550" indent="-407988" algn="l" defTabSz="765175" eaLnBrk="0" hangingPunct="0">
              <a:tabLst>
                <a:tab pos="203200" algn="l"/>
              </a:tabLst>
              <a:defRPr sz="1000">
                <a:solidFill>
                  <a:schemeClr val="tx1"/>
                </a:solidFill>
                <a:latin typeface="Garamond" pitchFamily="18" charset="0"/>
              </a:defRPr>
            </a:lvl3pPr>
            <a:lvl4pPr marL="1633538" indent="-407988" algn="l" defTabSz="765175" eaLnBrk="0" hangingPunct="0">
              <a:tabLst>
                <a:tab pos="203200" algn="l"/>
              </a:tabLst>
              <a:defRPr sz="1000">
                <a:solidFill>
                  <a:schemeClr val="tx1"/>
                </a:solidFill>
                <a:latin typeface="Garamond" pitchFamily="18" charset="0"/>
              </a:defRPr>
            </a:lvl4pPr>
            <a:lvl5pPr marL="2043113" indent="-409575" algn="l" defTabSz="765175" eaLnBrk="0" hangingPunct="0">
              <a:tabLst>
                <a:tab pos="203200" algn="l"/>
              </a:tabLst>
              <a:defRPr sz="1000">
                <a:solidFill>
                  <a:schemeClr val="tx1"/>
                </a:solidFill>
                <a:latin typeface="Garamond" pitchFamily="18" charset="0"/>
              </a:defRPr>
            </a:lvl5pPr>
            <a:lvl6pPr marL="2500313" indent="-409575" defTabSz="765175" eaLnBrk="0" fontAlgn="base" hangingPunct="0">
              <a:spcBef>
                <a:spcPct val="0"/>
              </a:spcBef>
              <a:spcAft>
                <a:spcPct val="0"/>
              </a:spcAft>
              <a:tabLst>
                <a:tab pos="203200" algn="l"/>
              </a:tabLst>
              <a:defRPr sz="1000">
                <a:solidFill>
                  <a:schemeClr val="tx1"/>
                </a:solidFill>
                <a:latin typeface="Garamond" pitchFamily="18" charset="0"/>
              </a:defRPr>
            </a:lvl6pPr>
            <a:lvl7pPr marL="2957513" indent="-409575" defTabSz="765175" eaLnBrk="0" fontAlgn="base" hangingPunct="0">
              <a:spcBef>
                <a:spcPct val="0"/>
              </a:spcBef>
              <a:spcAft>
                <a:spcPct val="0"/>
              </a:spcAft>
              <a:tabLst>
                <a:tab pos="203200" algn="l"/>
              </a:tabLst>
              <a:defRPr sz="1000">
                <a:solidFill>
                  <a:schemeClr val="tx1"/>
                </a:solidFill>
                <a:latin typeface="Garamond" pitchFamily="18" charset="0"/>
              </a:defRPr>
            </a:lvl7pPr>
            <a:lvl8pPr marL="3414713" indent="-409575" defTabSz="765175" eaLnBrk="0" fontAlgn="base" hangingPunct="0">
              <a:spcBef>
                <a:spcPct val="0"/>
              </a:spcBef>
              <a:spcAft>
                <a:spcPct val="0"/>
              </a:spcAft>
              <a:tabLst>
                <a:tab pos="203200" algn="l"/>
              </a:tabLst>
              <a:defRPr sz="1000">
                <a:solidFill>
                  <a:schemeClr val="tx1"/>
                </a:solidFill>
                <a:latin typeface="Garamond" pitchFamily="18" charset="0"/>
              </a:defRPr>
            </a:lvl8pPr>
            <a:lvl9pPr marL="3871913" indent="-409575" defTabSz="765175" eaLnBrk="0" fontAlgn="base" hangingPunct="0">
              <a:spcBef>
                <a:spcPct val="0"/>
              </a:spcBef>
              <a:spcAft>
                <a:spcPct val="0"/>
              </a:spcAft>
              <a:tabLst>
                <a:tab pos="203200" algn="l"/>
              </a:tabLst>
              <a:defRPr sz="1000">
                <a:solidFill>
                  <a:schemeClr val="tx1"/>
                </a:solidFill>
                <a:latin typeface="Garamond" pitchFamily="18" charset="0"/>
              </a:defRPr>
            </a:lvl9pPr>
          </a:lstStyle>
          <a:p>
            <a:pPr eaLnBrk="1" fontAlgn="auto" hangingPunct="1">
              <a:spcBef>
                <a:spcPts val="0"/>
              </a:spcBef>
              <a:spcAft>
                <a:spcPts val="0"/>
              </a:spcAft>
            </a:pPr>
            <a:r>
              <a:rPr lang="en-US" sz="600" i="1" dirty="0">
                <a:solidFill>
                  <a:srgbClr val="000000"/>
                </a:solidFill>
                <a:latin typeface="Arial Narrow" pitchFamily="34" charset="0"/>
              </a:rPr>
              <a:t>Source: Capital IQ, Mergermarket, Bloomberg, Company Websites</a:t>
            </a:r>
          </a:p>
          <a:p>
            <a:pPr eaLnBrk="1" fontAlgn="auto" hangingPunct="1">
              <a:spcBef>
                <a:spcPts val="0"/>
              </a:spcBef>
              <a:spcAft>
                <a:spcPts val="0"/>
              </a:spcAft>
            </a:pPr>
            <a:r>
              <a:rPr lang="en-US" sz="600" i="1" dirty="0">
                <a:solidFill>
                  <a:srgbClr val="000000"/>
                </a:solidFill>
                <a:latin typeface="Arial Narrow" pitchFamily="34" charset="0"/>
              </a:rPr>
              <a:t>1)  As of August 2017</a:t>
            </a:r>
          </a:p>
        </p:txBody>
      </p:sp>
      <p:sp>
        <p:nvSpPr>
          <p:cNvPr id="3" name="PageNumberTextBox"/>
          <p:cNvSpPr txBox="1"/>
          <p:nvPr/>
        </p:nvSpPr>
        <p:spPr>
          <a:xfrm>
            <a:off x="8784016" y="6638290"/>
            <a:ext cx="125034"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47</a:t>
            </a:r>
          </a:p>
        </p:txBody>
      </p:sp>
    </p:spTree>
    <p:extLst>
      <p:ext uri="{BB962C8B-B14F-4D97-AF65-F5344CB8AC3E}">
        <p14:creationId xmlns:p14="http://schemas.microsoft.com/office/powerpoint/2010/main" val="2942193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Executive Summary</a:t>
            </a:r>
          </a:p>
        </p:txBody>
      </p:sp>
      <p:graphicFrame>
        <p:nvGraphicFramePr>
          <p:cNvPr id="32" name="Table 31"/>
          <p:cNvGraphicFramePr>
            <a:graphicFrameLocks noGrp="1"/>
          </p:cNvGraphicFramePr>
          <p:nvPr>
            <p:custDataLst>
              <p:tags r:id="rId1"/>
            </p:custDataLst>
            <p:extLst>
              <p:ext uri="{D42A27DB-BD31-4B8C-83A1-F6EECF244321}">
                <p14:modId xmlns:p14="http://schemas.microsoft.com/office/powerpoint/2010/main" val="3861904948"/>
              </p:ext>
            </p:extLst>
          </p:nvPr>
        </p:nvGraphicFramePr>
        <p:xfrm>
          <a:off x="342900" y="966328"/>
          <a:ext cx="3952875" cy="256032"/>
        </p:xfrm>
        <a:graphic>
          <a:graphicData uri="http://schemas.openxmlformats.org/drawingml/2006/table">
            <a:tbl>
              <a:tblPr firstRow="1" bandRow="1">
                <a:tableStyleId>{5C22544A-7EE6-4342-B048-85BDC9FD1C3A}</a:tableStyleId>
              </a:tblPr>
              <a:tblGrid>
                <a:gridCol w="3952875">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Situation Overview</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34" name="Table 33"/>
          <p:cNvGraphicFramePr>
            <a:graphicFrameLocks noGrp="1"/>
          </p:cNvGraphicFramePr>
          <p:nvPr>
            <p:custDataLst>
              <p:tags r:id="rId2"/>
            </p:custDataLst>
            <p:extLst>
              <p:ext uri="{D42A27DB-BD31-4B8C-83A1-F6EECF244321}">
                <p14:modId xmlns:p14="http://schemas.microsoft.com/office/powerpoint/2010/main" val="658995875"/>
              </p:ext>
            </p:extLst>
          </p:nvPr>
        </p:nvGraphicFramePr>
        <p:xfrm>
          <a:off x="342900" y="4075928"/>
          <a:ext cx="3952875" cy="256032"/>
        </p:xfrm>
        <a:graphic>
          <a:graphicData uri="http://schemas.openxmlformats.org/drawingml/2006/table">
            <a:tbl>
              <a:tblPr firstRow="1" bandRow="1">
                <a:tableStyleId>{5C22544A-7EE6-4342-B048-85BDC9FD1C3A}</a:tableStyleId>
              </a:tblPr>
              <a:tblGrid>
                <a:gridCol w="3952875">
                  <a:extLst>
                    <a:ext uri="{9D8B030D-6E8A-4147-A177-3AD203B41FA5}">
                      <a16:colId xmlns:a16="http://schemas.microsoft.com/office/drawing/2014/main" val="20000"/>
                    </a:ext>
                  </a:extLst>
                </a:gridCol>
              </a:tblGrid>
              <a:tr h="256032">
                <a:tc>
                  <a:txBody>
                    <a:bodyPr/>
                    <a:lstStyle/>
                    <a:p>
                      <a:pPr algn="l"/>
                      <a:r>
                        <a:rPr lang="en-US" sz="1050" b="1" i="0" u="none" baseline="0" dirty="0">
                          <a:solidFill>
                            <a:srgbClr val="000000"/>
                          </a:solidFill>
                          <a:latin typeface="+mn-lt"/>
                        </a:rPr>
                        <a:t>Favorable Market Dynamics</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35" name="R2O2_Shape"/>
          <p:cNvSpPr txBox="1">
            <a:spLocks noChangeArrowheads="1"/>
          </p:cNvSpPr>
          <p:nvPr>
            <p:custDataLst>
              <p:tags r:id="rId3"/>
            </p:custDataLst>
          </p:nvPr>
        </p:nvSpPr>
        <p:spPr bwMode="auto">
          <a:xfrm>
            <a:off x="342898" y="4349363"/>
            <a:ext cx="3952876" cy="1395254"/>
          </a:xfrm>
          <a:prstGeom prst="rect">
            <a:avLst/>
          </a:prstGeom>
          <a:noFill/>
          <a:ln>
            <a:noFill/>
          </a:ln>
          <a:effectLst/>
          <a:extLst/>
        </p:spPr>
        <p:txBody>
          <a:bodyPr wrap="square" lIns="45720" tIns="45720" rIns="0" bIns="0">
            <a:spAutoFit/>
          </a:bodyPr>
          <a:lstStyle>
            <a:lvl1pPr marL="342900" indent="-342900" defTabSz="817563" eaLnBrk="0" hangingPunct="0">
              <a:defRPr sz="2200" b="1">
                <a:solidFill>
                  <a:schemeClr val="tx1"/>
                </a:solidFill>
                <a:latin typeface="Times New Roman" pitchFamily="18" charset="0"/>
              </a:defRPr>
            </a:lvl1pPr>
            <a:lvl2pPr marL="179388" indent="-179388" defTabSz="817563" eaLnBrk="0" hangingPunct="0">
              <a:defRPr sz="2200" b="1">
                <a:solidFill>
                  <a:schemeClr val="tx1"/>
                </a:solidFill>
                <a:latin typeface="Times New Roman" pitchFamily="18" charset="0"/>
              </a:defRPr>
            </a:lvl2pPr>
            <a:lvl3pPr marL="360363" indent="-180975" defTabSz="817563" eaLnBrk="0" hangingPunct="0">
              <a:defRPr sz="2200" b="1">
                <a:solidFill>
                  <a:schemeClr val="tx1"/>
                </a:solidFill>
                <a:latin typeface="Times New Roman" pitchFamily="18" charset="0"/>
              </a:defRPr>
            </a:lvl3pPr>
            <a:lvl4pPr marL="1600200" indent="-228600" defTabSz="817563" eaLnBrk="0" hangingPunct="0">
              <a:defRPr sz="2200" b="1">
                <a:solidFill>
                  <a:schemeClr val="tx1"/>
                </a:solidFill>
                <a:latin typeface="Times New Roman" pitchFamily="18" charset="0"/>
              </a:defRPr>
            </a:lvl4pPr>
            <a:lvl5pPr marL="2057400" indent="-228600" defTabSz="817563" eaLnBrk="0" hangingPunct="0">
              <a:defRPr sz="2200" b="1">
                <a:solidFill>
                  <a:schemeClr val="tx1"/>
                </a:solidFill>
                <a:latin typeface="Times New Roman" pitchFamily="18" charset="0"/>
              </a:defRPr>
            </a:lvl5pPr>
            <a:lvl6pPr marL="2514600" indent="-228600" defTabSz="817563" eaLnBrk="0" fontAlgn="base" hangingPunct="0">
              <a:spcBef>
                <a:spcPct val="0"/>
              </a:spcBef>
              <a:spcAft>
                <a:spcPct val="0"/>
              </a:spcAft>
              <a:defRPr sz="2200" b="1">
                <a:solidFill>
                  <a:schemeClr val="tx1"/>
                </a:solidFill>
                <a:latin typeface="Times New Roman" pitchFamily="18" charset="0"/>
              </a:defRPr>
            </a:lvl6pPr>
            <a:lvl7pPr marL="2971800" indent="-228600" defTabSz="817563" eaLnBrk="0" fontAlgn="base" hangingPunct="0">
              <a:spcBef>
                <a:spcPct val="0"/>
              </a:spcBef>
              <a:spcAft>
                <a:spcPct val="0"/>
              </a:spcAft>
              <a:defRPr sz="2200" b="1">
                <a:solidFill>
                  <a:schemeClr val="tx1"/>
                </a:solidFill>
                <a:latin typeface="Times New Roman" pitchFamily="18" charset="0"/>
              </a:defRPr>
            </a:lvl7pPr>
            <a:lvl8pPr marL="3429000" indent="-228600" defTabSz="817563" eaLnBrk="0" fontAlgn="base" hangingPunct="0">
              <a:spcBef>
                <a:spcPct val="0"/>
              </a:spcBef>
              <a:spcAft>
                <a:spcPct val="0"/>
              </a:spcAft>
              <a:defRPr sz="2200" b="1">
                <a:solidFill>
                  <a:schemeClr val="tx1"/>
                </a:solidFill>
                <a:latin typeface="Times New Roman" pitchFamily="18" charset="0"/>
              </a:defRPr>
            </a:lvl8pPr>
            <a:lvl9pPr marL="3886200" indent="-228600" defTabSz="817563" eaLnBrk="0" fontAlgn="base" hangingPunct="0">
              <a:spcBef>
                <a:spcPct val="0"/>
              </a:spcBef>
              <a:spcAft>
                <a:spcPct val="0"/>
              </a:spcAft>
              <a:defRPr sz="2200" b="1">
                <a:solidFill>
                  <a:schemeClr val="tx1"/>
                </a:solidFill>
                <a:latin typeface="Times New Roman" pitchFamily="18" charset="0"/>
              </a:defRPr>
            </a:lvl9pPr>
          </a:lstStyle>
          <a:p>
            <a:pPr marL="177800" indent="-177800" defTabSz="855663" eaLnBrk="1" hangingPunct="1">
              <a:spcBef>
                <a:spcPts val="400"/>
              </a:spcBef>
              <a:buClr>
                <a:srgbClr val="07325F"/>
              </a:buClr>
              <a:buSzPct val="100000"/>
              <a:buFont typeface="Wingdings"/>
              <a:buChar char="§"/>
              <a:tabLst>
                <a:tab pos="179388" algn="l"/>
              </a:tabLst>
            </a:pPr>
            <a:r>
              <a:rPr lang="en-US" sz="900" b="0" dirty="0">
                <a:latin typeface="+mn-lt"/>
              </a:rPr>
              <a:t>It is an opportune time for Lucas to consider a potential sale – (i) robust trading multiples and M&amp;A activity, (ii) favorable debt markets and (iii) strong company market position and momentum</a:t>
            </a:r>
          </a:p>
          <a:p>
            <a:pPr marL="177800" indent="-177800" defTabSz="855663" eaLnBrk="1" hangingPunct="1">
              <a:spcBef>
                <a:spcPts val="400"/>
              </a:spcBef>
              <a:buClr>
                <a:srgbClr val="07325F"/>
              </a:buClr>
              <a:buSzPct val="100000"/>
              <a:buFont typeface="Wingdings"/>
              <a:buChar char="§"/>
              <a:tabLst>
                <a:tab pos="179388" algn="l"/>
              </a:tabLst>
            </a:pPr>
            <a:r>
              <a:rPr lang="en-US" sz="900" b="0" dirty="0">
                <a:latin typeface="+mn-lt"/>
              </a:rPr>
              <a:t>Despite strong deal volume, there remains a shortage of high quality targets – healthy demand for established targets such as Lucas is resulting in “scarcity premium” from both strategic and financial buyers</a:t>
            </a:r>
          </a:p>
          <a:p>
            <a:pPr marL="177800" indent="-177800" defTabSz="855663" eaLnBrk="1" hangingPunct="1">
              <a:spcBef>
                <a:spcPts val="400"/>
              </a:spcBef>
              <a:buClr>
                <a:srgbClr val="07325F"/>
              </a:buClr>
              <a:buSzPct val="100000"/>
              <a:buFont typeface="Wingdings"/>
              <a:buChar char="§"/>
              <a:tabLst>
                <a:tab pos="179388" algn="l"/>
              </a:tabLst>
            </a:pPr>
            <a:r>
              <a:rPr lang="en-US" sz="900" b="0" dirty="0">
                <a:latin typeface="+mn-lt"/>
              </a:rPr>
              <a:t>Lincoln has long-standing relationships with, and access to, the best strategic buyers for Lucas – extensive insights into buyer “behaviors,” including when and how best to approach them</a:t>
            </a:r>
          </a:p>
        </p:txBody>
      </p:sp>
      <p:sp>
        <p:nvSpPr>
          <p:cNvPr id="36" name="R2O2_Shape"/>
          <p:cNvSpPr txBox="1">
            <a:spLocks noChangeArrowheads="1"/>
          </p:cNvSpPr>
          <p:nvPr>
            <p:custDataLst>
              <p:tags r:id="rId4"/>
            </p:custDataLst>
          </p:nvPr>
        </p:nvSpPr>
        <p:spPr bwMode="auto">
          <a:xfrm>
            <a:off x="342898" y="1229125"/>
            <a:ext cx="3952875" cy="2829400"/>
          </a:xfrm>
          <a:prstGeom prst="rect">
            <a:avLst/>
          </a:prstGeom>
          <a:noFill/>
          <a:ln>
            <a:noFill/>
          </a:ln>
          <a:effectLst/>
          <a:extLst/>
        </p:spPr>
        <p:txBody>
          <a:bodyPr wrap="square" lIns="45720" tIns="45720" rIns="0" bIns="0">
            <a:noAutofit/>
          </a:bodyPr>
          <a:lstStyle>
            <a:lvl1pPr marL="342900" indent="-342900" defTabSz="817563" eaLnBrk="0" hangingPunct="0">
              <a:defRPr sz="2200" b="1">
                <a:solidFill>
                  <a:schemeClr val="tx1"/>
                </a:solidFill>
                <a:latin typeface="Times New Roman" pitchFamily="18" charset="0"/>
              </a:defRPr>
            </a:lvl1pPr>
            <a:lvl2pPr marL="179388" indent="-179388" defTabSz="817563" eaLnBrk="0" hangingPunct="0">
              <a:defRPr sz="2200" b="1">
                <a:solidFill>
                  <a:schemeClr val="tx1"/>
                </a:solidFill>
                <a:latin typeface="Times New Roman" pitchFamily="18" charset="0"/>
              </a:defRPr>
            </a:lvl2pPr>
            <a:lvl3pPr marL="360363" indent="-180975" defTabSz="817563" eaLnBrk="0" hangingPunct="0">
              <a:defRPr sz="2200" b="1">
                <a:solidFill>
                  <a:schemeClr val="tx1"/>
                </a:solidFill>
                <a:latin typeface="Times New Roman" pitchFamily="18" charset="0"/>
              </a:defRPr>
            </a:lvl3pPr>
            <a:lvl4pPr marL="1600200" indent="-228600" defTabSz="817563" eaLnBrk="0" hangingPunct="0">
              <a:defRPr sz="2200" b="1">
                <a:solidFill>
                  <a:schemeClr val="tx1"/>
                </a:solidFill>
                <a:latin typeface="Times New Roman" pitchFamily="18" charset="0"/>
              </a:defRPr>
            </a:lvl4pPr>
            <a:lvl5pPr marL="2057400" indent="-228600" defTabSz="817563" eaLnBrk="0" hangingPunct="0">
              <a:defRPr sz="2200" b="1">
                <a:solidFill>
                  <a:schemeClr val="tx1"/>
                </a:solidFill>
                <a:latin typeface="Times New Roman" pitchFamily="18" charset="0"/>
              </a:defRPr>
            </a:lvl5pPr>
            <a:lvl6pPr marL="2514600" indent="-228600" defTabSz="817563" eaLnBrk="0" fontAlgn="base" hangingPunct="0">
              <a:spcBef>
                <a:spcPct val="0"/>
              </a:spcBef>
              <a:spcAft>
                <a:spcPct val="0"/>
              </a:spcAft>
              <a:defRPr sz="2200" b="1">
                <a:solidFill>
                  <a:schemeClr val="tx1"/>
                </a:solidFill>
                <a:latin typeface="Times New Roman" pitchFamily="18" charset="0"/>
              </a:defRPr>
            </a:lvl6pPr>
            <a:lvl7pPr marL="2971800" indent="-228600" defTabSz="817563" eaLnBrk="0" fontAlgn="base" hangingPunct="0">
              <a:spcBef>
                <a:spcPct val="0"/>
              </a:spcBef>
              <a:spcAft>
                <a:spcPct val="0"/>
              </a:spcAft>
              <a:defRPr sz="2200" b="1">
                <a:solidFill>
                  <a:schemeClr val="tx1"/>
                </a:solidFill>
                <a:latin typeface="Times New Roman" pitchFamily="18" charset="0"/>
              </a:defRPr>
            </a:lvl7pPr>
            <a:lvl8pPr marL="3429000" indent="-228600" defTabSz="817563" eaLnBrk="0" fontAlgn="base" hangingPunct="0">
              <a:spcBef>
                <a:spcPct val="0"/>
              </a:spcBef>
              <a:spcAft>
                <a:spcPct val="0"/>
              </a:spcAft>
              <a:defRPr sz="2200" b="1">
                <a:solidFill>
                  <a:schemeClr val="tx1"/>
                </a:solidFill>
                <a:latin typeface="Times New Roman" pitchFamily="18" charset="0"/>
              </a:defRPr>
            </a:lvl8pPr>
            <a:lvl9pPr marL="3886200" indent="-228600" defTabSz="817563" eaLnBrk="0" fontAlgn="base" hangingPunct="0">
              <a:spcBef>
                <a:spcPct val="0"/>
              </a:spcBef>
              <a:spcAft>
                <a:spcPct val="0"/>
              </a:spcAft>
              <a:defRPr sz="2200" b="1">
                <a:solidFill>
                  <a:schemeClr val="tx1"/>
                </a:solidFill>
                <a:latin typeface="Times New Roman" pitchFamily="18" charset="0"/>
              </a:defRPr>
            </a:lvl9pPr>
          </a:lstStyle>
          <a:p>
            <a:pPr marL="177800" indent="-177800" defTabSz="855663" eaLnBrk="1" hangingPunct="1">
              <a:spcBef>
                <a:spcPts val="400"/>
              </a:spcBef>
              <a:buClr>
                <a:srgbClr val="07325F"/>
              </a:buClr>
              <a:buSzPct val="100000"/>
              <a:buFont typeface="Wingdings"/>
              <a:buChar char="§"/>
              <a:tabLst>
                <a:tab pos="179388" algn="l"/>
              </a:tabLst>
            </a:pPr>
            <a:r>
              <a:rPr lang="en-US" sz="900" b="0" dirty="0">
                <a:latin typeface="+mn-lt"/>
              </a:rPr>
              <a:t>Orchard Holdings Group, LLC (“Orchard”), acquired Lucas Group (“Lucas” or the “Company”) in September 2013 from H.I.G. Capital</a:t>
            </a:r>
          </a:p>
          <a:p>
            <a:pPr marL="177800" indent="-177800" defTabSz="855663" eaLnBrk="1" hangingPunct="1">
              <a:spcBef>
                <a:spcPts val="400"/>
              </a:spcBef>
              <a:buClr>
                <a:srgbClr val="07325F"/>
              </a:buClr>
              <a:buSzPct val="100000"/>
              <a:buFont typeface="Wingdings"/>
              <a:buChar char="§"/>
              <a:tabLst>
                <a:tab pos="179388" algn="l"/>
              </a:tabLst>
            </a:pPr>
            <a:r>
              <a:rPr lang="en-US" sz="900" b="0" dirty="0">
                <a:latin typeface="+mn-lt"/>
              </a:rPr>
              <a:t>Since acquisition, Orchard has worked closely with Lucas' management team to establish the Company as the nation’s largest mid-management permanent placement firm targeting small-to-medium sized businesses (“SMBs”)</a:t>
            </a:r>
          </a:p>
          <a:p>
            <a:pPr marL="177800" indent="-177800" defTabSz="855663" eaLnBrk="1" hangingPunct="1">
              <a:spcBef>
                <a:spcPts val="400"/>
              </a:spcBef>
              <a:buClr>
                <a:srgbClr val="07325F"/>
              </a:buClr>
              <a:buSzPct val="100000"/>
              <a:buFont typeface="Wingdings"/>
              <a:buChar char="§"/>
              <a:tabLst>
                <a:tab pos="179388" algn="l"/>
              </a:tabLst>
            </a:pPr>
            <a:r>
              <a:rPr lang="en-US" sz="900" b="0" dirty="0">
                <a:latin typeface="+mn-lt"/>
              </a:rPr>
              <a:t>Through the implementation of various strategic initiatives, Lucas has significantly improved its business model leading to:</a:t>
            </a:r>
          </a:p>
          <a:p>
            <a:pPr marL="346075" lvl="1" indent="-171450" defTabSz="855663" eaLnBrk="1" hangingPunct="1">
              <a:spcBef>
                <a:spcPts val="400"/>
              </a:spcBef>
              <a:buClr>
                <a:srgbClr val="07325F"/>
              </a:buClr>
              <a:buSzPct val="100000"/>
              <a:buFont typeface="Courier New" panose="02070309020205020404" pitchFamily="49" charset="0"/>
              <a:buChar char="o"/>
              <a:tabLst>
                <a:tab pos="179388" algn="l"/>
              </a:tabLst>
            </a:pPr>
            <a:r>
              <a:rPr lang="en-US" sz="900" b="0" dirty="0">
                <a:latin typeface="Tahoma"/>
              </a:rPr>
              <a:t>Highly diversified revenue streams and customer base</a:t>
            </a:r>
          </a:p>
          <a:p>
            <a:pPr marL="346075" lvl="1" indent="-171450" defTabSz="855663" eaLnBrk="1" hangingPunct="1">
              <a:spcBef>
                <a:spcPts val="400"/>
              </a:spcBef>
              <a:buClr>
                <a:srgbClr val="07325F"/>
              </a:buClr>
              <a:buSzPct val="100000"/>
              <a:buFont typeface="Courier New" panose="02070309020205020404" pitchFamily="49" charset="0"/>
              <a:buChar char="o"/>
              <a:tabLst>
                <a:tab pos="179388" algn="l"/>
              </a:tabLst>
            </a:pPr>
            <a:r>
              <a:rPr lang="en-US" sz="900" b="0" dirty="0">
                <a:latin typeface="Tahoma"/>
              </a:rPr>
              <a:t>Geographic expansion</a:t>
            </a:r>
          </a:p>
          <a:p>
            <a:pPr marL="346075" lvl="1" indent="-171450" defTabSz="855663" eaLnBrk="1" hangingPunct="1">
              <a:spcBef>
                <a:spcPts val="400"/>
              </a:spcBef>
              <a:buClr>
                <a:srgbClr val="07325F"/>
              </a:buClr>
              <a:buSzPct val="100000"/>
              <a:buFont typeface="Courier New" panose="02070309020205020404" pitchFamily="49" charset="0"/>
              <a:buChar char="o"/>
              <a:tabLst>
                <a:tab pos="179388" algn="l"/>
              </a:tabLst>
            </a:pPr>
            <a:r>
              <a:rPr lang="en-US" sz="900" b="0" dirty="0">
                <a:latin typeface="Tahoma"/>
              </a:rPr>
              <a:t>Industry-low recruiter turnover</a:t>
            </a:r>
          </a:p>
          <a:p>
            <a:pPr marL="346075" lvl="1" indent="-171450" defTabSz="855663" eaLnBrk="1" hangingPunct="1">
              <a:spcBef>
                <a:spcPts val="400"/>
              </a:spcBef>
              <a:buClr>
                <a:srgbClr val="07325F"/>
              </a:buClr>
              <a:buSzPct val="100000"/>
              <a:buFont typeface="Courier New" panose="02070309020205020404" pitchFamily="49" charset="0"/>
              <a:buChar char="o"/>
              <a:tabLst>
                <a:tab pos="179388" algn="l"/>
              </a:tabLst>
            </a:pPr>
            <a:r>
              <a:rPr lang="en-US" sz="900" b="0" dirty="0">
                <a:latin typeface="Tahoma"/>
              </a:rPr>
              <a:t>Continued strong organic growth with significant free cash flow</a:t>
            </a:r>
            <a:endParaRPr lang="en-US" sz="900" b="0" dirty="0">
              <a:latin typeface="+mn-lt"/>
            </a:endParaRPr>
          </a:p>
          <a:p>
            <a:pPr marL="177800" indent="-177800" defTabSz="855663" eaLnBrk="1" hangingPunct="1">
              <a:spcBef>
                <a:spcPts val="400"/>
              </a:spcBef>
              <a:buClr>
                <a:srgbClr val="07325F"/>
              </a:buClr>
              <a:buSzPct val="100000"/>
              <a:buFont typeface="Wingdings"/>
              <a:buChar char="§"/>
              <a:tabLst>
                <a:tab pos="179388" algn="l"/>
              </a:tabLst>
            </a:pPr>
            <a:r>
              <a:rPr lang="en-US" sz="900" b="0" dirty="0">
                <a:latin typeface="+mn-lt"/>
              </a:rPr>
              <a:t>Orchard would like to explore a control sale of Lucas based on strong momentum in the business, a favorable M&amp;A market and the potential to return significant capital to the family office</a:t>
            </a:r>
          </a:p>
        </p:txBody>
      </p:sp>
      <p:sp>
        <p:nvSpPr>
          <p:cNvPr id="37" name="R2O2_Shape"/>
          <p:cNvSpPr txBox="1">
            <a:spLocks noChangeArrowheads="1"/>
          </p:cNvSpPr>
          <p:nvPr>
            <p:custDataLst>
              <p:tags r:id="rId5"/>
            </p:custDataLst>
          </p:nvPr>
        </p:nvSpPr>
        <p:spPr bwMode="auto">
          <a:xfrm>
            <a:off x="4848224" y="4349363"/>
            <a:ext cx="3960813" cy="1508105"/>
          </a:xfrm>
          <a:prstGeom prst="rect">
            <a:avLst/>
          </a:prstGeom>
          <a:noFill/>
          <a:ln>
            <a:noFill/>
          </a:ln>
          <a:effectLst/>
          <a:extLst/>
        </p:spPr>
        <p:txBody>
          <a:bodyPr wrap="square" lIns="45720" tIns="45720" rIns="0" bIns="0">
            <a:spAutoFit/>
          </a:bodyPr>
          <a:lstStyle>
            <a:lvl1pPr marL="342900" indent="-342900" defTabSz="817563" eaLnBrk="0" hangingPunct="0">
              <a:defRPr sz="2200" b="1">
                <a:solidFill>
                  <a:schemeClr val="tx1"/>
                </a:solidFill>
                <a:latin typeface="Times New Roman" pitchFamily="18" charset="0"/>
              </a:defRPr>
            </a:lvl1pPr>
            <a:lvl2pPr marL="179388" indent="-179388" defTabSz="817563" eaLnBrk="0" hangingPunct="0">
              <a:defRPr sz="2200" b="1">
                <a:solidFill>
                  <a:schemeClr val="tx1"/>
                </a:solidFill>
                <a:latin typeface="Times New Roman" pitchFamily="18" charset="0"/>
              </a:defRPr>
            </a:lvl2pPr>
            <a:lvl3pPr marL="360363" indent="-180975" defTabSz="817563" eaLnBrk="0" hangingPunct="0">
              <a:defRPr sz="2200" b="1">
                <a:solidFill>
                  <a:schemeClr val="tx1"/>
                </a:solidFill>
                <a:latin typeface="Times New Roman" pitchFamily="18" charset="0"/>
              </a:defRPr>
            </a:lvl3pPr>
            <a:lvl4pPr marL="1600200" indent="-228600" defTabSz="817563" eaLnBrk="0" hangingPunct="0">
              <a:defRPr sz="2200" b="1">
                <a:solidFill>
                  <a:schemeClr val="tx1"/>
                </a:solidFill>
                <a:latin typeface="Times New Roman" pitchFamily="18" charset="0"/>
              </a:defRPr>
            </a:lvl4pPr>
            <a:lvl5pPr marL="2057400" indent="-228600" defTabSz="817563" eaLnBrk="0" hangingPunct="0">
              <a:defRPr sz="2200" b="1">
                <a:solidFill>
                  <a:schemeClr val="tx1"/>
                </a:solidFill>
                <a:latin typeface="Times New Roman" pitchFamily="18" charset="0"/>
              </a:defRPr>
            </a:lvl5pPr>
            <a:lvl6pPr marL="2514600" indent="-228600" defTabSz="817563" eaLnBrk="0" fontAlgn="base" hangingPunct="0">
              <a:spcBef>
                <a:spcPct val="0"/>
              </a:spcBef>
              <a:spcAft>
                <a:spcPct val="0"/>
              </a:spcAft>
              <a:defRPr sz="2200" b="1">
                <a:solidFill>
                  <a:schemeClr val="tx1"/>
                </a:solidFill>
                <a:latin typeface="Times New Roman" pitchFamily="18" charset="0"/>
              </a:defRPr>
            </a:lvl6pPr>
            <a:lvl7pPr marL="2971800" indent="-228600" defTabSz="817563" eaLnBrk="0" fontAlgn="base" hangingPunct="0">
              <a:spcBef>
                <a:spcPct val="0"/>
              </a:spcBef>
              <a:spcAft>
                <a:spcPct val="0"/>
              </a:spcAft>
              <a:defRPr sz="2200" b="1">
                <a:solidFill>
                  <a:schemeClr val="tx1"/>
                </a:solidFill>
                <a:latin typeface="Times New Roman" pitchFamily="18" charset="0"/>
              </a:defRPr>
            </a:lvl7pPr>
            <a:lvl8pPr marL="3429000" indent="-228600" defTabSz="817563" eaLnBrk="0" fontAlgn="base" hangingPunct="0">
              <a:spcBef>
                <a:spcPct val="0"/>
              </a:spcBef>
              <a:spcAft>
                <a:spcPct val="0"/>
              </a:spcAft>
              <a:defRPr sz="2200" b="1">
                <a:solidFill>
                  <a:schemeClr val="tx1"/>
                </a:solidFill>
                <a:latin typeface="Times New Roman" pitchFamily="18" charset="0"/>
              </a:defRPr>
            </a:lvl8pPr>
            <a:lvl9pPr marL="3886200" indent="-228600" defTabSz="817563" eaLnBrk="0" fontAlgn="base" hangingPunct="0">
              <a:spcBef>
                <a:spcPct val="0"/>
              </a:spcBef>
              <a:spcAft>
                <a:spcPct val="0"/>
              </a:spcAft>
              <a:defRPr sz="2200" b="1">
                <a:solidFill>
                  <a:schemeClr val="tx1"/>
                </a:solidFill>
                <a:latin typeface="Times New Roman" pitchFamily="18" charset="0"/>
              </a:defRPr>
            </a:lvl9pPr>
          </a:lstStyle>
          <a:p>
            <a:pPr marL="177800" indent="-177800" defTabSz="855663" eaLnBrk="1" hangingPunct="1">
              <a:spcBef>
                <a:spcPts val="300"/>
              </a:spcBef>
              <a:buClr>
                <a:srgbClr val="07325F"/>
              </a:buClr>
              <a:buSzPct val="100000"/>
              <a:buFont typeface="Wingdings"/>
              <a:buChar char="§"/>
              <a:tabLst>
                <a:tab pos="179388" algn="l"/>
              </a:tabLst>
            </a:pPr>
            <a:r>
              <a:rPr lang="en-US" sz="900" b="0" dirty="0">
                <a:solidFill>
                  <a:srgbClr val="000000"/>
                </a:solidFill>
                <a:latin typeface="+mn-lt"/>
              </a:rPr>
              <a:t>	As Lucas' advisor, our role is to listen, create options and pursue the path that best achieves the shareholders’ collective objectives</a:t>
            </a:r>
          </a:p>
          <a:p>
            <a:pPr marL="177800" indent="-177800" defTabSz="855663" eaLnBrk="1" hangingPunct="1">
              <a:spcBef>
                <a:spcPts val="300"/>
              </a:spcBef>
              <a:buClr>
                <a:srgbClr val="07325F"/>
              </a:buClr>
              <a:buSzPct val="100000"/>
              <a:buFont typeface="Wingdings"/>
              <a:buChar char="§"/>
              <a:tabLst>
                <a:tab pos="179388" algn="l"/>
              </a:tabLst>
            </a:pPr>
            <a:r>
              <a:rPr lang="en-US" sz="900" b="0" dirty="0">
                <a:solidFill>
                  <a:srgbClr val="000000"/>
                </a:solidFill>
                <a:latin typeface="+mn-lt"/>
              </a:rPr>
              <a:t>Enthusiastically convey the Lucas “story” – focus buyers on the market leadership position, articulate the extensive initiatives Lucas has taken to reduce its downside risk and creatively position the Company to obtain credit for pro forma adjustments associate with geographic expansion</a:t>
            </a:r>
          </a:p>
          <a:p>
            <a:pPr marL="177800" indent="-177800" defTabSz="855663" eaLnBrk="1" hangingPunct="1">
              <a:spcBef>
                <a:spcPts val="300"/>
              </a:spcBef>
              <a:buClr>
                <a:srgbClr val="07325F"/>
              </a:buClr>
              <a:buSzPct val="100000"/>
              <a:buFont typeface="Wingdings"/>
              <a:buChar char="§"/>
              <a:tabLst>
                <a:tab pos="179388" algn="l"/>
              </a:tabLst>
            </a:pPr>
            <a:r>
              <a:rPr lang="en-US" sz="900" b="0" dirty="0">
                <a:solidFill>
                  <a:srgbClr val="000000"/>
                </a:solidFill>
                <a:latin typeface="+mn-lt"/>
              </a:rPr>
              <a:t>Creating a highly competitive, disciplined sale processes that leverages acquirers’ excitement surrounding the business and Lincoln’s full suite of global capabilities will maximize valuation at the optimal terms for Lucas and Orchard</a:t>
            </a:r>
          </a:p>
        </p:txBody>
      </p:sp>
      <p:sp>
        <p:nvSpPr>
          <p:cNvPr id="38" name="Rectangle 37"/>
          <p:cNvSpPr/>
          <p:nvPr/>
        </p:nvSpPr>
        <p:spPr>
          <a:xfrm>
            <a:off x="4848224" y="5871103"/>
            <a:ext cx="3960813" cy="549139"/>
          </a:xfrm>
          <a:prstGeom prst="rect">
            <a:avLst/>
          </a:prstGeom>
          <a:solidFill>
            <a:srgbClr val="336699"/>
          </a:solidFill>
          <a:ln w="9525" cap="flat" cmpd="sng" algn="ctr">
            <a:noFill/>
            <a:prstDash val="solid"/>
            <a:bevel/>
          </a:ln>
          <a:effectLst>
            <a:outerShdw blurRad="50800" dist="38100" dir="2700000" algn="tl" rotWithShape="0">
              <a:prstClr val="black">
                <a:alpha val="40000"/>
              </a:prstClr>
            </a:outerShdw>
          </a:effectLst>
          <a:extLst>
            <a:ext uri="{91240B29-F687-4F45-9708-019B960494DF}">
              <a14:hiddenLine xmlns:a14="http://schemas.microsoft.com/office/drawing/2010/main" w="9525" cap="flat" cmpd="sng" algn="ctr">
                <a:solidFill>
                  <a:schemeClr val="bg1"/>
                </a:solidFill>
                <a:prstDash val="solid"/>
                <a:bevel/>
              </a14:hiddenLine>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p>
            <a:pPr algn="ctr">
              <a:spcAft>
                <a:spcPts val="200"/>
              </a:spcAft>
            </a:pPr>
            <a:r>
              <a:rPr lang="en-US" sz="1000" b="1" dirty="0">
                <a:solidFill>
                  <a:schemeClr val="bg1"/>
                </a:solidFill>
              </a:rPr>
              <a:t>Lincoln believes that Lucas can achieve</a:t>
            </a:r>
            <a:br>
              <a:rPr lang="en-US" sz="1000" b="1" dirty="0">
                <a:solidFill>
                  <a:schemeClr val="bg1"/>
                </a:solidFill>
              </a:rPr>
            </a:br>
            <a:r>
              <a:rPr lang="en-US" sz="1000" b="1" dirty="0">
                <a:solidFill>
                  <a:schemeClr val="bg1"/>
                </a:solidFill>
              </a:rPr>
              <a:t>a valuation of 7x – 8x 2017E EBITDA</a:t>
            </a:r>
          </a:p>
          <a:p>
            <a:pPr algn="ctr">
              <a:spcAft>
                <a:spcPts val="200"/>
              </a:spcAft>
            </a:pPr>
            <a:r>
              <a:rPr lang="en-US" sz="1000" b="1" i="1" dirty="0">
                <a:solidFill>
                  <a:schemeClr val="bg1"/>
                </a:solidFill>
              </a:rPr>
              <a:t>($72 million – $83 million)</a:t>
            </a:r>
          </a:p>
        </p:txBody>
      </p:sp>
      <p:graphicFrame>
        <p:nvGraphicFramePr>
          <p:cNvPr id="39" name="Table 38"/>
          <p:cNvGraphicFramePr>
            <a:graphicFrameLocks noGrp="1"/>
          </p:cNvGraphicFramePr>
          <p:nvPr>
            <p:custDataLst>
              <p:tags r:id="rId6"/>
            </p:custDataLst>
            <p:extLst>
              <p:ext uri="{D42A27DB-BD31-4B8C-83A1-F6EECF244321}">
                <p14:modId xmlns:p14="http://schemas.microsoft.com/office/powerpoint/2010/main" val="62621855"/>
              </p:ext>
            </p:extLst>
          </p:nvPr>
        </p:nvGraphicFramePr>
        <p:xfrm>
          <a:off x="4848225" y="4075928"/>
          <a:ext cx="3960813" cy="256032"/>
        </p:xfrm>
        <a:graphic>
          <a:graphicData uri="http://schemas.openxmlformats.org/drawingml/2006/table">
            <a:tbl>
              <a:tblPr firstRow="1" bandRow="1">
                <a:tableStyleId>{5C22544A-7EE6-4342-B048-85BDC9FD1C3A}</a:tableStyleId>
              </a:tblPr>
              <a:tblGrid>
                <a:gridCol w="3960813">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The Lincoln Process Will</a:t>
                      </a:r>
                      <a:r>
                        <a:rPr lang="en-US" sz="1050" b="1" i="0" u="none" baseline="0" dirty="0">
                          <a:solidFill>
                            <a:srgbClr val="000000"/>
                          </a:solidFill>
                          <a:latin typeface="+mn-lt"/>
                        </a:rPr>
                        <a:t> Secure an Outlier Outcome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pic>
        <p:nvPicPr>
          <p:cNvPr id="40" name="Picture 2" descr="H:\Williams Lea\Libraries\Logos\Adecco\Adecco_2015.emf">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1830" y="5799719"/>
            <a:ext cx="568998" cy="30576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1" descr="http://heidrickone.com/mediakits/gti/files/logos/heidrick/heidricklogo1200.jpg">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42764" y="5887290"/>
            <a:ext cx="1423944" cy="726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57" descr="http://www.kornferry.com/skin/frontend/enterprise/kornferry/images/logo.png">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44126" y="5786293"/>
            <a:ext cx="999146" cy="20199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4" descr="Image result for manpower">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2726" y="6174100"/>
            <a:ext cx="1051808" cy="19974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9" descr="Image result for Randstad">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44393" y="6133261"/>
            <a:ext cx="1219255" cy="30449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 descr="Image result for Russell Reynolds">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97493" y="6085456"/>
            <a:ext cx="696728" cy="2624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9" name="Table 48">
            <a:extLst/>
          </p:cNvPr>
          <p:cNvGraphicFramePr>
            <a:graphicFrameLocks noGrp="1"/>
          </p:cNvGraphicFramePr>
          <p:nvPr>
            <p:custDataLst>
              <p:tags r:id="rId7"/>
            </p:custDataLst>
            <p:extLst>
              <p:ext uri="{D42A27DB-BD31-4B8C-83A1-F6EECF244321}">
                <p14:modId xmlns:p14="http://schemas.microsoft.com/office/powerpoint/2010/main" val="1110324515"/>
              </p:ext>
            </p:extLst>
          </p:nvPr>
        </p:nvGraphicFramePr>
        <p:xfrm>
          <a:off x="4848225" y="966328"/>
          <a:ext cx="3960813" cy="256032"/>
        </p:xfrm>
        <a:graphic>
          <a:graphicData uri="http://schemas.openxmlformats.org/drawingml/2006/table">
            <a:tbl>
              <a:tblPr firstRow="1" bandRow="1">
                <a:tableStyleId>{5C22544A-7EE6-4342-B048-85BDC9FD1C3A}</a:tableStyleId>
              </a:tblPr>
              <a:tblGrid>
                <a:gridCol w="3960813">
                  <a:extLst>
                    <a:ext uri="{9D8B030D-6E8A-4147-A177-3AD203B41FA5}">
                      <a16:colId xmlns:a16="http://schemas.microsoft.com/office/drawing/2014/main" val="20000"/>
                    </a:ext>
                  </a:extLst>
                </a:gridCol>
              </a:tblGrid>
              <a:tr h="256032">
                <a:tc>
                  <a:txBody>
                    <a:bodyPr/>
                    <a:lstStyle/>
                    <a:p>
                      <a:pPr algn="l"/>
                      <a:r>
                        <a:rPr lang="en-US" sz="1050" b="1" i="0" u="none" baseline="0" dirty="0">
                          <a:solidFill>
                            <a:srgbClr val="000000"/>
                          </a:solidFill>
                          <a:latin typeface="+mn-lt"/>
                        </a:rPr>
                        <a:t>Positioning </a:t>
                      </a:r>
                      <a:r>
                        <a:rPr lang="en-US" sz="1050" b="1" i="0" u="none" dirty="0">
                          <a:solidFill>
                            <a:srgbClr val="000000"/>
                          </a:solidFill>
                          <a:latin typeface="+mn-lt"/>
                        </a:rPr>
                        <a:t>Lucas</a:t>
                      </a:r>
                      <a:r>
                        <a:rPr lang="en-US" sz="1050" b="1" i="0" u="none" baseline="0" dirty="0">
                          <a:solidFill>
                            <a:srgbClr val="000000"/>
                          </a:solidFill>
                          <a:latin typeface="+mn-lt"/>
                        </a:rPr>
                        <a:t> for the Outlier Value</a:t>
                      </a:r>
                      <a:endParaRPr lang="en-US" sz="105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50" name="R2O2_Shape">
            <a:extLst/>
          </p:cNvPr>
          <p:cNvSpPr txBox="1">
            <a:spLocks noChangeArrowheads="1"/>
          </p:cNvSpPr>
          <p:nvPr>
            <p:custDataLst>
              <p:tags r:id="rId8"/>
            </p:custDataLst>
          </p:nvPr>
        </p:nvSpPr>
        <p:spPr bwMode="auto">
          <a:xfrm>
            <a:off x="4848225" y="1213885"/>
            <a:ext cx="3998308" cy="430175"/>
          </a:xfrm>
          <a:prstGeom prst="rect">
            <a:avLst/>
          </a:prstGeom>
          <a:noFill/>
          <a:ln>
            <a:noFill/>
          </a:ln>
          <a:effectLst/>
          <a:extLst/>
        </p:spPr>
        <p:txBody>
          <a:bodyPr wrap="square" lIns="45720" tIns="45720" rIns="45720" bIns="0">
            <a:noAutofit/>
          </a:bodyPr>
          <a:lstStyle>
            <a:lvl1pPr marL="342900" indent="-342900" defTabSz="817563" eaLnBrk="0" hangingPunct="0">
              <a:defRPr sz="2200" b="1">
                <a:solidFill>
                  <a:schemeClr val="tx1"/>
                </a:solidFill>
                <a:latin typeface="Times New Roman" pitchFamily="18" charset="0"/>
              </a:defRPr>
            </a:lvl1pPr>
            <a:lvl2pPr marL="179388" indent="-179388" defTabSz="817563" eaLnBrk="0" hangingPunct="0">
              <a:defRPr sz="2200" b="1">
                <a:solidFill>
                  <a:schemeClr val="tx1"/>
                </a:solidFill>
                <a:latin typeface="Times New Roman" pitchFamily="18" charset="0"/>
              </a:defRPr>
            </a:lvl2pPr>
            <a:lvl3pPr marL="360363" indent="-180975" defTabSz="817563" eaLnBrk="0" hangingPunct="0">
              <a:defRPr sz="2200" b="1">
                <a:solidFill>
                  <a:schemeClr val="tx1"/>
                </a:solidFill>
                <a:latin typeface="Times New Roman" pitchFamily="18" charset="0"/>
              </a:defRPr>
            </a:lvl3pPr>
            <a:lvl4pPr marL="1600200" indent="-228600" defTabSz="817563" eaLnBrk="0" hangingPunct="0">
              <a:defRPr sz="2200" b="1">
                <a:solidFill>
                  <a:schemeClr val="tx1"/>
                </a:solidFill>
                <a:latin typeface="Times New Roman" pitchFamily="18" charset="0"/>
              </a:defRPr>
            </a:lvl4pPr>
            <a:lvl5pPr marL="2057400" indent="-228600" defTabSz="817563" eaLnBrk="0" hangingPunct="0">
              <a:defRPr sz="2200" b="1">
                <a:solidFill>
                  <a:schemeClr val="tx1"/>
                </a:solidFill>
                <a:latin typeface="Times New Roman" pitchFamily="18" charset="0"/>
              </a:defRPr>
            </a:lvl5pPr>
            <a:lvl6pPr marL="2514600" indent="-228600" defTabSz="817563" eaLnBrk="0" fontAlgn="base" hangingPunct="0">
              <a:spcBef>
                <a:spcPct val="0"/>
              </a:spcBef>
              <a:spcAft>
                <a:spcPct val="0"/>
              </a:spcAft>
              <a:defRPr sz="2200" b="1">
                <a:solidFill>
                  <a:schemeClr val="tx1"/>
                </a:solidFill>
                <a:latin typeface="Times New Roman" pitchFamily="18" charset="0"/>
              </a:defRPr>
            </a:lvl6pPr>
            <a:lvl7pPr marL="2971800" indent="-228600" defTabSz="817563" eaLnBrk="0" fontAlgn="base" hangingPunct="0">
              <a:spcBef>
                <a:spcPct val="0"/>
              </a:spcBef>
              <a:spcAft>
                <a:spcPct val="0"/>
              </a:spcAft>
              <a:defRPr sz="2200" b="1">
                <a:solidFill>
                  <a:schemeClr val="tx1"/>
                </a:solidFill>
                <a:latin typeface="Times New Roman" pitchFamily="18" charset="0"/>
              </a:defRPr>
            </a:lvl7pPr>
            <a:lvl8pPr marL="3429000" indent="-228600" defTabSz="817563" eaLnBrk="0" fontAlgn="base" hangingPunct="0">
              <a:spcBef>
                <a:spcPct val="0"/>
              </a:spcBef>
              <a:spcAft>
                <a:spcPct val="0"/>
              </a:spcAft>
              <a:defRPr sz="2200" b="1">
                <a:solidFill>
                  <a:schemeClr val="tx1"/>
                </a:solidFill>
                <a:latin typeface="Times New Roman" pitchFamily="18" charset="0"/>
              </a:defRPr>
            </a:lvl8pPr>
            <a:lvl9pPr marL="3886200" indent="-228600" defTabSz="817563" eaLnBrk="0" fontAlgn="base" hangingPunct="0">
              <a:spcBef>
                <a:spcPct val="0"/>
              </a:spcBef>
              <a:spcAft>
                <a:spcPct val="0"/>
              </a:spcAft>
              <a:defRPr sz="2200" b="1">
                <a:solidFill>
                  <a:schemeClr val="tx1"/>
                </a:solidFill>
                <a:latin typeface="Times New Roman" pitchFamily="18" charset="0"/>
              </a:defRPr>
            </a:lvl9pPr>
          </a:lstStyle>
          <a:p>
            <a:pPr marL="0" indent="0" algn="ctr"/>
            <a:r>
              <a:rPr lang="en-US" sz="900" i="1" dirty="0">
                <a:solidFill>
                  <a:srgbClr val="336699"/>
                </a:solidFill>
                <a:latin typeface="+mn-lt"/>
              </a:rPr>
              <a:t>Lucas is a best-in-class asset with a leading market position and highly scalable business model generating significant free cash flow</a:t>
            </a:r>
          </a:p>
        </p:txBody>
      </p:sp>
      <p:sp>
        <p:nvSpPr>
          <p:cNvPr id="51" name="Circular Arrow 73">
            <a:extLst/>
          </p:cNvPr>
          <p:cNvSpPr/>
          <p:nvPr/>
        </p:nvSpPr>
        <p:spPr>
          <a:xfrm>
            <a:off x="5573054" y="1727581"/>
            <a:ext cx="2511154" cy="1976835"/>
          </a:xfrm>
          <a:prstGeom prst="circularArrow">
            <a:avLst>
              <a:gd name="adj1" fmla="val 5274"/>
              <a:gd name="adj2" fmla="val 312630"/>
              <a:gd name="adj3" fmla="val 14047293"/>
              <a:gd name="adj4" fmla="val 17233648"/>
              <a:gd name="adj5" fmla="val 5477"/>
            </a:avLst>
          </a:prstGeom>
          <a:solidFill>
            <a:schemeClr val="bg2"/>
          </a:solidFill>
          <a:effectLst>
            <a:outerShdw blurRad="38100" dist="38100" dir="2700000" algn="tl" rotWithShape="0">
              <a:srgbClr val="000000">
                <a:alpha val="40000"/>
              </a:srgb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grpSp>
        <p:nvGrpSpPr>
          <p:cNvPr id="52" name="Group 51">
            <a:extLst/>
          </p:cNvPr>
          <p:cNvGrpSpPr/>
          <p:nvPr/>
        </p:nvGrpSpPr>
        <p:grpSpPr>
          <a:xfrm>
            <a:off x="4848225" y="2590221"/>
            <a:ext cx="3960813" cy="583844"/>
            <a:chOff x="4848225" y="2573442"/>
            <a:chExt cx="3960813" cy="583844"/>
          </a:xfrm>
        </p:grpSpPr>
        <p:sp>
          <p:nvSpPr>
            <p:cNvPr id="53" name="Rectangle 52">
              <a:extLst/>
            </p:cNvPr>
            <p:cNvSpPr/>
            <p:nvPr/>
          </p:nvSpPr>
          <p:spPr>
            <a:xfrm>
              <a:off x="4848225" y="2573442"/>
              <a:ext cx="1277412" cy="583844"/>
            </a:xfrm>
            <a:prstGeom prst="rect">
              <a:avLst/>
            </a:prstGeom>
            <a:solidFill>
              <a:srgbClr val="336699"/>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4728" tIns="54728" rIns="54728" bIns="54728" numCol="1" spcCol="1270" anchor="ctr" anchorCtr="0">
              <a:noAutofit/>
            </a:bodyPr>
            <a:lstStyle/>
            <a:p>
              <a:pPr algn="ctr" defTabSz="310868">
                <a:lnSpc>
                  <a:spcPct val="90000"/>
                </a:lnSpc>
              </a:pPr>
              <a:r>
                <a:rPr lang="en-US" sz="800" dirty="0">
                  <a:solidFill>
                    <a:schemeClr val="bg1"/>
                  </a:solidFill>
                </a:rPr>
                <a:t>Experienced and Highly Tenured Senior Management Team </a:t>
              </a:r>
            </a:p>
          </p:txBody>
        </p:sp>
        <p:sp>
          <p:nvSpPr>
            <p:cNvPr id="54" name="Rectangle 53">
              <a:extLst/>
            </p:cNvPr>
            <p:cNvSpPr/>
            <p:nvPr/>
          </p:nvSpPr>
          <p:spPr>
            <a:xfrm>
              <a:off x="7531626" y="2573442"/>
              <a:ext cx="1277412" cy="583844"/>
            </a:xfrm>
            <a:prstGeom prst="rect">
              <a:avLst/>
            </a:prstGeom>
            <a:solidFill>
              <a:srgbClr val="336699"/>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4728" tIns="54728" rIns="54728" bIns="54728" numCol="1" spcCol="1270" anchor="ctr" anchorCtr="0">
              <a:noAutofit/>
            </a:bodyPr>
            <a:lstStyle/>
            <a:p>
              <a:pPr algn="ctr" defTabSz="310868">
                <a:lnSpc>
                  <a:spcPct val="90000"/>
                </a:lnSpc>
              </a:pPr>
              <a:r>
                <a:rPr lang="en-US" sz="800" dirty="0">
                  <a:solidFill>
                    <a:schemeClr val="bg1"/>
                  </a:solidFill>
                </a:rPr>
                <a:t>Compelling Value Proposition Protected by Sustainable Competitive Advantages</a:t>
              </a:r>
            </a:p>
          </p:txBody>
        </p:sp>
      </p:grpSp>
      <p:sp>
        <p:nvSpPr>
          <p:cNvPr id="55" name="Rectangle 54">
            <a:extLst/>
          </p:cNvPr>
          <p:cNvSpPr/>
          <p:nvPr/>
        </p:nvSpPr>
        <p:spPr>
          <a:xfrm>
            <a:off x="6188551" y="1583338"/>
            <a:ext cx="1280160" cy="583844"/>
          </a:xfrm>
          <a:prstGeom prst="rect">
            <a:avLst/>
          </a:prstGeom>
          <a:solidFill>
            <a:srgbClr val="336699"/>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4728" tIns="54728" rIns="54728" bIns="54728" numCol="1" spcCol="1270" anchor="ctr" anchorCtr="0">
            <a:noAutofit/>
          </a:bodyPr>
          <a:lstStyle/>
          <a:p>
            <a:pPr algn="ctr" defTabSz="310868">
              <a:lnSpc>
                <a:spcPct val="90000"/>
              </a:lnSpc>
            </a:pPr>
            <a:r>
              <a:rPr lang="en-US" sz="800" dirty="0">
                <a:solidFill>
                  <a:schemeClr val="bg1"/>
                </a:solidFill>
              </a:rPr>
              <a:t>Leading Provider of Mid-Management Contingency Placement Services</a:t>
            </a:r>
          </a:p>
        </p:txBody>
      </p:sp>
      <p:grpSp>
        <p:nvGrpSpPr>
          <p:cNvPr id="56" name="Group 55">
            <a:extLst/>
          </p:cNvPr>
          <p:cNvGrpSpPr/>
          <p:nvPr/>
        </p:nvGrpSpPr>
        <p:grpSpPr>
          <a:xfrm>
            <a:off x="4848225" y="1911507"/>
            <a:ext cx="3960813" cy="583844"/>
            <a:chOff x="4848225" y="1877951"/>
            <a:chExt cx="3960813" cy="583844"/>
          </a:xfrm>
        </p:grpSpPr>
        <p:sp>
          <p:nvSpPr>
            <p:cNvPr id="57" name="Rectangle 56">
              <a:extLst/>
            </p:cNvPr>
            <p:cNvSpPr/>
            <p:nvPr/>
          </p:nvSpPr>
          <p:spPr>
            <a:xfrm>
              <a:off x="7531626" y="1877951"/>
              <a:ext cx="1277412" cy="583844"/>
            </a:xfrm>
            <a:prstGeom prst="rect">
              <a:avLst/>
            </a:prstGeom>
            <a:solidFill>
              <a:srgbClr val="336699"/>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4728" tIns="54728" rIns="54728" bIns="54728" numCol="1" spcCol="1270" anchor="ctr" anchorCtr="0">
              <a:noAutofit/>
            </a:bodyPr>
            <a:lstStyle/>
            <a:p>
              <a:pPr algn="ctr" defTabSz="310868">
                <a:lnSpc>
                  <a:spcPct val="90000"/>
                </a:lnSpc>
              </a:pPr>
              <a:r>
                <a:rPr lang="en-US" sz="800" dirty="0">
                  <a:solidFill>
                    <a:schemeClr val="bg1"/>
                  </a:solidFill>
                </a:rPr>
                <a:t>Leading Market Share Among Fragmented Competition Serving Middle Market Businesses</a:t>
              </a:r>
            </a:p>
          </p:txBody>
        </p:sp>
        <p:sp>
          <p:nvSpPr>
            <p:cNvPr id="58" name="Rectangle 57">
              <a:extLst/>
            </p:cNvPr>
            <p:cNvSpPr/>
            <p:nvPr/>
          </p:nvSpPr>
          <p:spPr>
            <a:xfrm>
              <a:off x="4848225" y="1877951"/>
              <a:ext cx="1277412" cy="583844"/>
            </a:xfrm>
            <a:prstGeom prst="rect">
              <a:avLst/>
            </a:prstGeom>
            <a:solidFill>
              <a:srgbClr val="336699"/>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4728" tIns="54728" rIns="54728" bIns="54728" numCol="1" spcCol="1270" anchor="ctr" anchorCtr="0">
              <a:noAutofit/>
            </a:bodyPr>
            <a:lstStyle/>
            <a:p>
              <a:pPr algn="ctr"/>
              <a:r>
                <a:rPr lang="en-US" sz="800" dirty="0">
                  <a:solidFill>
                    <a:schemeClr val="bg1"/>
                  </a:solidFill>
                </a:rPr>
                <a:t>Attractive Financial Profile with Significant Free </a:t>
              </a:r>
              <a:br>
                <a:rPr lang="en-US" sz="800" dirty="0">
                  <a:solidFill>
                    <a:schemeClr val="bg1"/>
                  </a:solidFill>
                </a:rPr>
              </a:br>
              <a:r>
                <a:rPr lang="en-US" sz="800" dirty="0">
                  <a:solidFill>
                    <a:schemeClr val="bg1"/>
                  </a:solidFill>
                </a:rPr>
                <a:t>Cash Flow</a:t>
              </a:r>
            </a:p>
          </p:txBody>
        </p:sp>
      </p:grpSp>
      <p:grpSp>
        <p:nvGrpSpPr>
          <p:cNvPr id="59" name="Group 58">
            <a:extLst/>
          </p:cNvPr>
          <p:cNvGrpSpPr/>
          <p:nvPr/>
        </p:nvGrpSpPr>
        <p:grpSpPr>
          <a:xfrm>
            <a:off x="5517014" y="3268934"/>
            <a:ext cx="2623234" cy="583844"/>
            <a:chOff x="5517014" y="3268934"/>
            <a:chExt cx="2623234" cy="583844"/>
          </a:xfrm>
        </p:grpSpPr>
        <p:sp>
          <p:nvSpPr>
            <p:cNvPr id="60" name="Rectangle 59">
              <a:extLst/>
            </p:cNvPr>
            <p:cNvSpPr/>
            <p:nvPr/>
          </p:nvSpPr>
          <p:spPr>
            <a:xfrm>
              <a:off x="5517014" y="3268934"/>
              <a:ext cx="1280160" cy="583844"/>
            </a:xfrm>
            <a:prstGeom prst="rect">
              <a:avLst/>
            </a:prstGeom>
            <a:solidFill>
              <a:srgbClr val="336699"/>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4728" tIns="54728" rIns="54728" bIns="54728" numCol="1" spcCol="1270" anchor="ctr" anchorCtr="0">
              <a:noAutofit/>
            </a:bodyPr>
            <a:lstStyle/>
            <a:p>
              <a:pPr algn="ctr" defTabSz="310868">
                <a:lnSpc>
                  <a:spcPct val="90000"/>
                </a:lnSpc>
              </a:pPr>
              <a:r>
                <a:rPr lang="en-US" sz="800" dirty="0">
                  <a:solidFill>
                    <a:schemeClr val="bg1"/>
                  </a:solidFill>
                </a:rPr>
                <a:t>Low Employee Turnover Due to Collaborate Company Culture</a:t>
              </a:r>
            </a:p>
          </p:txBody>
        </p:sp>
        <p:sp>
          <p:nvSpPr>
            <p:cNvPr id="75" name="Rectangle 74">
              <a:extLst/>
            </p:cNvPr>
            <p:cNvSpPr/>
            <p:nvPr/>
          </p:nvSpPr>
          <p:spPr>
            <a:xfrm>
              <a:off x="6860088" y="3268934"/>
              <a:ext cx="1280160" cy="583844"/>
            </a:xfrm>
            <a:prstGeom prst="rect">
              <a:avLst/>
            </a:prstGeom>
            <a:solidFill>
              <a:srgbClr val="336699"/>
            </a:solidFill>
            <a:ln>
              <a:noFill/>
            </a:ln>
            <a:effectLst>
              <a:outerShdw blurRad="38100" dist="38100" dir="2700000" algn="tl" rotWithShape="0">
                <a:srgbClr val="000000">
                  <a:alpha val="40000"/>
                </a:srgbClr>
              </a:outerShdw>
            </a:effectLst>
          </p:spPr>
          <p:style>
            <a:lnRef idx="2">
              <a:schemeClr val="lt1">
                <a:hueOff val="0"/>
                <a:satOff val="0"/>
                <a:lumOff val="0"/>
                <a:alphaOff val="0"/>
              </a:schemeClr>
            </a:lnRef>
            <a:fillRef idx="1">
              <a:schemeClr val="accent1">
                <a:hueOff val="0"/>
                <a:satOff val="0"/>
                <a:lumOff val="0"/>
                <a:alphaOff val="0"/>
              </a:schemeClr>
            </a:fillRef>
            <a:effectRef idx="0">
              <a:scrgbClr r="0" g="0" b="0"/>
            </a:effectRef>
            <a:fontRef idx="minor">
              <a:schemeClr val="lt1"/>
            </a:fontRef>
          </p:style>
          <p:txBody>
            <a:bodyPr spcFirstLastPara="0" vert="horz" wrap="square" lIns="54728" tIns="54728" rIns="54728" bIns="54728" numCol="1" spcCol="1270" anchor="ctr" anchorCtr="0">
              <a:noAutofit/>
            </a:bodyPr>
            <a:lstStyle/>
            <a:p>
              <a:pPr algn="ctr" defTabSz="310868">
                <a:lnSpc>
                  <a:spcPct val="90000"/>
                </a:lnSpc>
              </a:pPr>
              <a:r>
                <a:rPr lang="en-US" sz="800" dirty="0">
                  <a:solidFill>
                    <a:schemeClr val="bg1"/>
                  </a:solidFill>
                </a:rPr>
                <a:t>Meaningful Downside Protection with Diversified Business Model</a:t>
              </a:r>
            </a:p>
          </p:txBody>
        </p:sp>
      </p:grpSp>
      <p:pic>
        <p:nvPicPr>
          <p:cNvPr id="76" name="Picture 4" descr="H:\Libraries\Logos\Lucas Group\LucasGroup_2014.emf">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5979" y="2580199"/>
            <a:ext cx="1305305" cy="271599"/>
          </a:xfrm>
          <a:prstGeom prst="rect">
            <a:avLst/>
          </a:prstGeom>
          <a:noFill/>
          <a:extLst>
            <a:ext uri="{909E8E84-426E-40DD-AFC4-6F175D3DCCD1}">
              <a14:hiddenFill xmlns:a14="http://schemas.microsoft.com/office/drawing/2010/main">
                <a:solidFill>
                  <a:srgbClr val="FFFFFF"/>
                </a:solidFill>
              </a14:hiddenFill>
            </a:ext>
          </a:extLst>
        </p:spPr>
      </p:pic>
      <p:sp>
        <p:nvSpPr>
          <p:cNvPr id="4" name="PageNumberTextBox"/>
          <p:cNvSpPr txBox="1"/>
          <p:nvPr/>
        </p:nvSpPr>
        <p:spPr>
          <a:xfrm>
            <a:off x="8846533" y="6638290"/>
            <a:ext cx="62517"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5</a:t>
            </a:r>
          </a:p>
        </p:txBody>
      </p:sp>
    </p:spTree>
    <p:extLst>
      <p:ext uri="{BB962C8B-B14F-4D97-AF65-F5344CB8AC3E}">
        <p14:creationId xmlns:p14="http://schemas.microsoft.com/office/powerpoint/2010/main" val="638806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Grp="1" noChangeArrowheads="1"/>
          </p:cNvSpPr>
          <p:nvPr>
            <p:ph type="title"/>
            <p:custDataLst>
              <p:tags r:id="rId1"/>
            </p:custDataLst>
          </p:nvPr>
        </p:nvSpPr>
        <p:spPr>
          <a:prstGeom prst="rect">
            <a:avLst/>
          </a:prstGeom>
        </p:spPr>
        <p:txBody>
          <a:bodyPr/>
          <a:lstStyle/>
          <a:p>
            <a:pPr eaLnBrk="1" hangingPunct="1"/>
            <a:r>
              <a:rPr lang="en-US" dirty="0">
                <a:latin typeface="Garamond" pitchFamily="18" charset="0"/>
              </a:rPr>
              <a:t>Favorable Market Conditions</a:t>
            </a:r>
            <a:endParaRPr lang="en-US" sz="2000" dirty="0">
              <a:solidFill>
                <a:schemeClr val="bg1"/>
              </a:solidFill>
              <a:latin typeface="Garamond" pitchFamily="18" charset="0"/>
            </a:endParaRPr>
          </a:p>
        </p:txBody>
      </p:sp>
      <p:sp>
        <p:nvSpPr>
          <p:cNvPr id="5" name="L_BottomLine"/>
          <p:cNvSpPr>
            <a:spLocks noChangeShapeType="1"/>
          </p:cNvSpPr>
          <p:nvPr>
            <p:custDataLst>
              <p:tags r:id="rId2"/>
            </p:custDataLst>
          </p:nvPr>
        </p:nvSpPr>
        <p:spPr bwMode="auto">
          <a:xfrm>
            <a:off x="250825" y="5492750"/>
            <a:ext cx="8641080" cy="0"/>
          </a:xfrm>
          <a:prstGeom prst="line">
            <a:avLst/>
          </a:prstGeom>
          <a:noFill/>
          <a:ln w="6350">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graphicFrame>
        <p:nvGraphicFramePr>
          <p:cNvPr id="6" name="Group 8"/>
          <p:cNvGraphicFramePr>
            <a:graphicFrameLocks/>
          </p:cNvGraphicFramePr>
          <p:nvPr>
            <p:custDataLst>
              <p:tags r:id="rId3"/>
            </p:custDataLst>
            <p:extLst>
              <p:ext uri="{D42A27DB-BD31-4B8C-83A1-F6EECF244321}">
                <p14:modId xmlns:p14="http://schemas.microsoft.com/office/powerpoint/2010/main" val="59572727"/>
              </p:ext>
            </p:extLst>
          </p:nvPr>
        </p:nvGraphicFramePr>
        <p:xfrm>
          <a:off x="250825" y="1475156"/>
          <a:ext cx="8641080" cy="3978620"/>
        </p:xfrm>
        <a:graphic>
          <a:graphicData uri="http://schemas.openxmlformats.org/drawingml/2006/table">
            <a:tbl>
              <a:tblPr/>
              <a:tblGrid>
                <a:gridCol w="2221687">
                  <a:extLst>
                    <a:ext uri="{9D8B030D-6E8A-4147-A177-3AD203B41FA5}">
                      <a16:colId xmlns:a16="http://schemas.microsoft.com/office/drawing/2014/main" val="20000"/>
                    </a:ext>
                  </a:extLst>
                </a:gridCol>
                <a:gridCol w="6419393">
                  <a:extLst>
                    <a:ext uri="{9D8B030D-6E8A-4147-A177-3AD203B41FA5}">
                      <a16:colId xmlns:a16="http://schemas.microsoft.com/office/drawing/2014/main" val="20001"/>
                    </a:ext>
                  </a:extLst>
                </a:gridCol>
              </a:tblGrid>
              <a:tr h="994655">
                <a:tc>
                  <a:txBody>
                    <a:bodyPr/>
                    <a:lstStyle/>
                    <a:p>
                      <a:pPr marL="63500" marR="0" lvl="0" indent="0" algn="ctr" defTabSz="1023938"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1000" b="1" i="0" u="none" strike="noStrike" cap="none" normalizeH="0" baseline="0" dirty="0">
                          <a:ln>
                            <a:noFill/>
                          </a:ln>
                          <a:solidFill>
                            <a:schemeClr val="bg1"/>
                          </a:solidFill>
                          <a:effectLst/>
                          <a:latin typeface="+mn-lt"/>
                        </a:rPr>
                        <a:t>M&amp;A market is </a:t>
                      </a:r>
                      <a:br>
                        <a:rPr kumimoji="0" lang="en-US" sz="1000" b="1" i="0" u="none" strike="noStrike" cap="none" normalizeH="0" baseline="0" dirty="0">
                          <a:ln>
                            <a:noFill/>
                          </a:ln>
                          <a:solidFill>
                            <a:schemeClr val="bg1"/>
                          </a:solidFill>
                          <a:effectLst/>
                          <a:latin typeface="+mn-lt"/>
                        </a:rPr>
                      </a:br>
                      <a:r>
                        <a:rPr kumimoji="0" lang="en-US" sz="1000" b="1" i="0" u="none" strike="noStrike" cap="none" normalizeH="0" baseline="0" dirty="0">
                          <a:ln>
                            <a:noFill/>
                          </a:ln>
                          <a:solidFill>
                            <a:schemeClr val="bg1"/>
                          </a:solidFill>
                          <a:effectLst/>
                          <a:latin typeface="+mn-lt"/>
                        </a:rPr>
                        <a:t>expected to remain quite robust</a:t>
                      </a:r>
                    </a:p>
                  </a:txBody>
                  <a:tcPr marL="0" marR="0" anchor="ctr" horzOverflow="overflow">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227013" algn="l"/>
                        </a:tabLst>
                      </a:pPr>
                      <a:r>
                        <a:rPr kumimoji="0" lang="en-US" sz="1000" b="0" i="0" u="none" strike="noStrike" cap="none" normalizeH="0" baseline="0" dirty="0">
                          <a:ln>
                            <a:noFill/>
                          </a:ln>
                          <a:solidFill>
                            <a:schemeClr val="tx1"/>
                          </a:solidFill>
                          <a:effectLst/>
                          <a:latin typeface="+mn-lt"/>
                        </a:rPr>
                        <a:t>M&amp;A activity has gained momentum in recent years driven by the strengthening global economy</a:t>
                      </a:r>
                    </a:p>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227013" algn="l"/>
                        </a:tabLst>
                      </a:pPr>
                      <a:r>
                        <a:rPr kumimoji="0" lang="en-US" sz="1000" b="0" i="0" u="none" strike="noStrike" cap="none" normalizeH="0" baseline="0" dirty="0">
                          <a:ln>
                            <a:noFill/>
                          </a:ln>
                          <a:solidFill>
                            <a:schemeClr val="tx1"/>
                          </a:solidFill>
                          <a:effectLst/>
                          <a:latin typeface="+mn-lt"/>
                        </a:rPr>
                        <a:t>Strong backlog, solid exit performance and easy access to capital</a:t>
                      </a:r>
                    </a:p>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227013" algn="l"/>
                        </a:tabLst>
                      </a:pPr>
                      <a:r>
                        <a:rPr kumimoji="0" lang="en-US" sz="1000" b="0" i="1" u="none" strike="noStrike" cap="none" normalizeH="0" baseline="0" dirty="0">
                          <a:ln>
                            <a:noFill/>
                          </a:ln>
                          <a:solidFill>
                            <a:schemeClr val="tx1"/>
                          </a:solidFill>
                          <a:effectLst/>
                          <a:latin typeface="+mn-lt"/>
                        </a:rPr>
                        <a:t>Strength in middle market M&amp;A is expected to continue due to the number of potential buyers with access to substantial dry powder and easy access to debt capital</a:t>
                      </a:r>
                    </a:p>
                  </a:txBody>
                  <a:tcPr marL="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94655">
                <a:tc>
                  <a:txBody>
                    <a:bodyPr/>
                    <a:lstStyle/>
                    <a:p>
                      <a:pPr marL="63500" marR="0" lvl="0" indent="0" algn="ctr" defTabSz="1023938"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1000" b="1" i="0" u="none" strike="noStrike" cap="none" normalizeH="0" baseline="0" dirty="0">
                          <a:ln>
                            <a:noFill/>
                          </a:ln>
                          <a:solidFill>
                            <a:schemeClr val="bg1"/>
                          </a:solidFill>
                          <a:effectLst/>
                          <a:latin typeface="+mn-lt"/>
                        </a:rPr>
                        <a:t>Strategic and financial </a:t>
                      </a:r>
                      <a:br>
                        <a:rPr kumimoji="0" lang="en-US" sz="1000" b="1" i="0" u="none" strike="noStrike" cap="none" normalizeH="0" baseline="0" dirty="0">
                          <a:ln>
                            <a:noFill/>
                          </a:ln>
                          <a:solidFill>
                            <a:schemeClr val="bg1"/>
                          </a:solidFill>
                          <a:effectLst/>
                          <a:latin typeface="+mn-lt"/>
                        </a:rPr>
                      </a:br>
                      <a:r>
                        <a:rPr kumimoji="0" lang="en-US" sz="1000" b="1" i="0" u="none" strike="noStrike" cap="none" normalizeH="0" baseline="0" dirty="0">
                          <a:ln>
                            <a:noFill/>
                          </a:ln>
                          <a:solidFill>
                            <a:schemeClr val="bg1"/>
                          </a:solidFill>
                          <a:effectLst/>
                          <a:latin typeface="+mn-lt"/>
                        </a:rPr>
                        <a:t>acquirers are </a:t>
                      </a:r>
                      <a:br>
                        <a:rPr kumimoji="0" lang="en-US" sz="1000" b="1" i="0" u="none" strike="noStrike" cap="none" normalizeH="0" baseline="0" dirty="0">
                          <a:ln>
                            <a:noFill/>
                          </a:ln>
                          <a:solidFill>
                            <a:schemeClr val="bg1"/>
                          </a:solidFill>
                          <a:effectLst/>
                          <a:latin typeface="+mn-lt"/>
                        </a:rPr>
                      </a:br>
                      <a:r>
                        <a:rPr kumimoji="0" lang="en-US" sz="1000" b="1" i="0" u="none" strike="noStrike" cap="none" normalizeH="0" baseline="0" dirty="0">
                          <a:ln>
                            <a:noFill/>
                          </a:ln>
                          <a:solidFill>
                            <a:schemeClr val="bg1"/>
                          </a:solidFill>
                          <a:effectLst/>
                          <a:latin typeface="+mn-lt"/>
                        </a:rPr>
                        <a:t>bidding aggressively</a:t>
                      </a:r>
                    </a:p>
                  </a:txBody>
                  <a:tcPr marL="0" marR="0" anchor="ctr" horzOverflow="overflow">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114300" algn="l"/>
                        </a:tabLst>
                      </a:pPr>
                      <a:r>
                        <a:rPr kumimoji="0" lang="en-US" sz="1000" b="0" i="0" u="none" strike="noStrike" cap="none" normalizeH="0" baseline="0" dirty="0">
                          <a:ln>
                            <a:noFill/>
                          </a:ln>
                          <a:solidFill>
                            <a:schemeClr val="tx1"/>
                          </a:solidFill>
                          <a:effectLst/>
                          <a:latin typeface="+mn-lt"/>
                        </a:rPr>
                        <a:t>Corporates have ample cash and are aggressively pursuing strategically important deals</a:t>
                      </a:r>
                      <a:endParaRPr kumimoji="0" lang="en-US" sz="1000" b="0" i="0" u="none" strike="noStrike" cap="none" normalizeH="0" baseline="0" dirty="0">
                        <a:ln>
                          <a:noFill/>
                        </a:ln>
                        <a:solidFill>
                          <a:srgbClr val="FF0000"/>
                        </a:solidFill>
                        <a:effectLst/>
                        <a:latin typeface="+mn-lt"/>
                      </a:endParaRPr>
                    </a:p>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114300" algn="l"/>
                        </a:tabLst>
                      </a:pPr>
                      <a:r>
                        <a:rPr kumimoji="0" lang="en-US" sz="1000" b="0" i="0" u="none" strike="noStrike" cap="none" normalizeH="0" baseline="0" dirty="0">
                          <a:ln>
                            <a:noFill/>
                          </a:ln>
                          <a:solidFill>
                            <a:schemeClr val="tx1"/>
                          </a:solidFill>
                          <a:effectLst/>
                          <a:latin typeface="+mn-lt"/>
                        </a:rPr>
                        <a:t>Globally, financial sponsors have approximately $530 billion of capital to put to work and face pressure from their limited partners to do so </a:t>
                      </a:r>
                    </a:p>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114300" algn="l"/>
                        </a:tabLst>
                      </a:pPr>
                      <a:r>
                        <a:rPr kumimoji="0" lang="en-US" sz="1000" b="0" i="1" u="none" strike="noStrike" cap="none" normalizeH="0" baseline="0" dirty="0">
                          <a:ln>
                            <a:noFill/>
                          </a:ln>
                          <a:solidFill>
                            <a:schemeClr val="tx1"/>
                          </a:solidFill>
                          <a:effectLst/>
                          <a:latin typeface="+mn-lt"/>
                        </a:rPr>
                        <a:t>Leads to competition, with buyers differentiating on valuation, terms and speed</a:t>
                      </a:r>
                      <a:endParaRPr kumimoji="0" lang="en-US" sz="1000" b="0" i="0" u="none" strike="noStrike" cap="none" normalizeH="0" baseline="0" dirty="0">
                        <a:ln>
                          <a:noFill/>
                        </a:ln>
                        <a:solidFill>
                          <a:schemeClr val="tx1"/>
                        </a:solidFill>
                        <a:effectLst/>
                        <a:latin typeface="+mn-lt"/>
                      </a:endParaRPr>
                    </a:p>
                  </a:txBody>
                  <a:tcPr marL="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4655">
                <a:tc>
                  <a:txBody>
                    <a:bodyPr/>
                    <a:lstStyle/>
                    <a:p>
                      <a:pPr marL="63500" marR="0" lvl="0" indent="0" algn="ctr" defTabSz="1023938"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1000" b="1" i="0" u="none" strike="noStrike" cap="none" normalizeH="0" baseline="0" dirty="0">
                          <a:ln>
                            <a:noFill/>
                          </a:ln>
                          <a:solidFill>
                            <a:schemeClr val="bg1"/>
                          </a:solidFill>
                          <a:effectLst/>
                          <a:latin typeface="+mn-lt"/>
                        </a:rPr>
                        <a:t>Excess debt capital has created an issuer’s market</a:t>
                      </a:r>
                    </a:p>
                  </a:txBody>
                  <a:tcPr marL="0" marR="0" anchor="ctr" horzOverflow="overflow">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114300" algn="l"/>
                        </a:tabLst>
                      </a:pPr>
                      <a:r>
                        <a:rPr kumimoji="0" lang="en-US" sz="1000" b="0" i="0" u="none" strike="noStrike" cap="none" normalizeH="0" baseline="0" dirty="0">
                          <a:ln>
                            <a:noFill/>
                          </a:ln>
                          <a:solidFill>
                            <a:schemeClr val="tx1"/>
                          </a:solidFill>
                          <a:effectLst/>
                          <a:latin typeface="+mn-lt"/>
                        </a:rPr>
                        <a:t>Total leverage is approaching levels not seen since prior to the Great Recession</a:t>
                      </a:r>
                    </a:p>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114300" algn="l"/>
                        </a:tabLst>
                      </a:pPr>
                      <a:r>
                        <a:rPr kumimoji="0" lang="en-US" sz="1000" b="0" i="0" u="none" strike="noStrike" cap="none" normalizeH="0" baseline="0" dirty="0">
                          <a:ln>
                            <a:noFill/>
                          </a:ln>
                          <a:solidFill>
                            <a:schemeClr val="tx1"/>
                          </a:solidFill>
                          <a:effectLst/>
                          <a:latin typeface="+mn-lt"/>
                        </a:rPr>
                        <a:t>Increased competition among lenders is driving leverage up, pricing down and favorable covenant packages</a:t>
                      </a:r>
                    </a:p>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114300" algn="l"/>
                        </a:tabLst>
                      </a:pPr>
                      <a:r>
                        <a:rPr kumimoji="0" lang="en-US" sz="1000" b="0" i="1" u="none" strike="noStrike" cap="none" normalizeH="0" baseline="0" dirty="0">
                          <a:ln>
                            <a:noFill/>
                          </a:ln>
                          <a:solidFill>
                            <a:schemeClr val="tx1"/>
                          </a:solidFill>
                          <a:effectLst/>
                          <a:latin typeface="+mn-lt"/>
                        </a:rPr>
                        <a:t>Excess capital within the middle market will support increased M&amp;A activity </a:t>
                      </a:r>
                    </a:p>
                  </a:txBody>
                  <a:tcPr marL="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94655">
                <a:tc>
                  <a:txBody>
                    <a:bodyPr/>
                    <a:lstStyle/>
                    <a:p>
                      <a:pPr marL="63500" marR="0" lvl="0" indent="0" algn="ctr" defTabSz="1023938" rtl="0" eaLnBrk="1" fontAlgn="base" latinLnBrk="0" hangingPunct="1">
                        <a:lnSpc>
                          <a:spcPct val="100000"/>
                        </a:lnSpc>
                        <a:spcBef>
                          <a:spcPct val="0"/>
                        </a:spcBef>
                        <a:spcAft>
                          <a:spcPct val="0"/>
                        </a:spcAft>
                        <a:buClr>
                          <a:srgbClr val="000080"/>
                        </a:buClr>
                        <a:buSzTx/>
                        <a:buFont typeface="Wingdings" pitchFamily="2" charset="2"/>
                        <a:buNone/>
                        <a:tabLst/>
                      </a:pPr>
                      <a:r>
                        <a:rPr kumimoji="0" lang="en-US" sz="1000" b="1" i="0" u="none" strike="noStrike" cap="none" normalizeH="0" baseline="0" dirty="0">
                          <a:ln>
                            <a:noFill/>
                          </a:ln>
                          <a:solidFill>
                            <a:schemeClr val="bg1"/>
                          </a:solidFill>
                          <a:effectLst/>
                          <a:latin typeface="+mn-lt"/>
                        </a:rPr>
                        <a:t>Specific sectors are driving improved M&amp;A activity</a:t>
                      </a:r>
                    </a:p>
                  </a:txBody>
                  <a:tcPr marL="0" marR="0" anchor="ctr" horzOverflow="overflow">
                    <a:lnL w="12700" cap="flat" cmpd="sng" algn="ctr">
                      <a:solidFill>
                        <a:schemeClr val="accent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114300" algn="l"/>
                        </a:tabLst>
                        <a:defRPr/>
                      </a:pPr>
                      <a:r>
                        <a:rPr kumimoji="0" lang="en-US" sz="1000" b="0" i="0" u="none" strike="noStrike" cap="none" normalizeH="0" baseline="0" dirty="0">
                          <a:ln>
                            <a:noFill/>
                          </a:ln>
                          <a:solidFill>
                            <a:schemeClr val="tx1"/>
                          </a:solidFill>
                          <a:effectLst/>
                          <a:latin typeface="+mn-lt"/>
                        </a:rPr>
                        <a:t>Business services, media and niche industrials activity has remained particularly strong</a:t>
                      </a:r>
                    </a:p>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114300" algn="l"/>
                        </a:tabLst>
                      </a:pPr>
                      <a:r>
                        <a:rPr kumimoji="0" lang="en-US" sz="1000" b="0" i="0" u="none" strike="noStrike" cap="none" normalizeH="0" baseline="0" dirty="0">
                          <a:ln>
                            <a:noFill/>
                          </a:ln>
                          <a:solidFill>
                            <a:schemeClr val="tx1"/>
                          </a:solidFill>
                          <a:effectLst/>
                          <a:latin typeface="+mn-lt"/>
                        </a:rPr>
                        <a:t>Building and infrastructure has rapidly gained momentum as the housing market has recovered</a:t>
                      </a:r>
                    </a:p>
                    <a:p>
                      <a:pPr marL="228600" marR="0" lvl="0" indent="-114300" algn="l" defTabSz="1023938" rtl="0" eaLnBrk="1" fontAlgn="base" latinLnBrk="0" hangingPunct="1">
                        <a:lnSpc>
                          <a:spcPct val="100000"/>
                        </a:lnSpc>
                        <a:spcBef>
                          <a:spcPct val="40000"/>
                        </a:spcBef>
                        <a:spcAft>
                          <a:spcPct val="0"/>
                        </a:spcAft>
                        <a:buClr>
                          <a:srgbClr val="000080"/>
                        </a:buClr>
                        <a:buSzTx/>
                        <a:buFont typeface="Wingdings" pitchFamily="2" charset="2"/>
                        <a:buChar char="§"/>
                        <a:tabLst>
                          <a:tab pos="114300" algn="l"/>
                        </a:tabLst>
                      </a:pPr>
                      <a:r>
                        <a:rPr kumimoji="0" lang="en-US" sz="1000" b="0" i="0" u="none" strike="noStrike" cap="none" normalizeH="0" baseline="0" dirty="0">
                          <a:ln>
                            <a:noFill/>
                          </a:ln>
                          <a:solidFill>
                            <a:schemeClr val="tx1"/>
                          </a:solidFill>
                          <a:effectLst/>
                          <a:latin typeface="+mn-lt"/>
                        </a:rPr>
                        <a:t>Transaction volume in the consumer sector continues to grow, driven by brand consolidation</a:t>
                      </a:r>
                    </a:p>
                  </a:txBody>
                  <a:tcPr marL="0" marR="4572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3" name="PUNCHLINE_Text"/>
          <p:cNvSpPr txBox="1">
            <a:spLocks noChangeArrowheads="1"/>
          </p:cNvSpPr>
          <p:nvPr>
            <p:custDataLst>
              <p:tags r:id="rId4"/>
            </p:custDataLst>
          </p:nvPr>
        </p:nvSpPr>
        <p:spPr bwMode="auto">
          <a:xfrm>
            <a:off x="222250" y="5737303"/>
            <a:ext cx="8696325" cy="617459"/>
          </a:xfrm>
          <a:prstGeom prst="rect">
            <a:avLst/>
          </a:prstGeom>
          <a:solidFill>
            <a:srgbClr val="336699"/>
          </a:solidFill>
          <a:ln w="9525" cap="flat" cmpd="sng" algn="ctr">
            <a:noFill/>
            <a:prstDash val="solid"/>
            <a:bevel/>
          </a:ln>
          <a:effectLst/>
          <a:extLst>
            <a:ext uri="{91240B29-F687-4F45-9708-019B960494DF}">
              <a14:hiddenLine xmlns:a14="http://schemas.microsoft.com/office/drawing/2010/main" w="9525" cap="flat" cmpd="sng" algn="ctr">
                <a:solidFill>
                  <a:schemeClr val="bg1"/>
                </a:solidFill>
                <a:prstDash val="solid"/>
                <a:bevel/>
              </a14:hiddenLine>
            </a:ext>
          </a:ex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nchorCtr="1"/>
          <a:lstStyle>
            <a:defPPr>
              <a:defRPr lang="en-US"/>
            </a:defPPr>
            <a:lvl1pPr algn="ctr" defTabSz="855663">
              <a:buClr>
                <a:srgbClr val="000080"/>
              </a:buClr>
              <a:buFont typeface="Wingdings" pitchFamily="2" charset="2"/>
              <a:buNone/>
              <a:defRPr sz="1000" b="1">
                <a:solidFill>
                  <a:schemeClr val="bg1"/>
                </a:solidFill>
                <a:cs typeface="Arial"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We expect M&amp;A market strength and buyer interest to remain strong through 2017 and into 2018</a:t>
            </a:r>
          </a:p>
          <a:p>
            <a:r>
              <a:rPr lang="en-US" dirty="0"/>
              <a:t>Financing markets will remain quite accessible, as lenders compete to aggressively deploy debt capital</a:t>
            </a:r>
          </a:p>
        </p:txBody>
      </p:sp>
      <p:graphicFrame>
        <p:nvGraphicFramePr>
          <p:cNvPr id="15" name="Table 14"/>
          <p:cNvGraphicFramePr>
            <a:graphicFrameLocks noGrp="1"/>
          </p:cNvGraphicFramePr>
          <p:nvPr>
            <p:extLst>
              <p:ext uri="{D42A27DB-BD31-4B8C-83A1-F6EECF244321}">
                <p14:modId xmlns:p14="http://schemas.microsoft.com/office/powerpoint/2010/main" val="1796491729"/>
              </p:ext>
            </p:extLst>
          </p:nvPr>
        </p:nvGraphicFramePr>
        <p:xfrm>
          <a:off x="222251" y="1081079"/>
          <a:ext cx="8696324" cy="256032"/>
        </p:xfrm>
        <a:graphic>
          <a:graphicData uri="http://schemas.openxmlformats.org/drawingml/2006/table">
            <a:tbl>
              <a:tblPr firstRow="1" bandRow="1">
                <a:tableStyleId>{5C22544A-7EE6-4342-B048-85BDC9FD1C3A}</a:tableStyleId>
              </a:tblPr>
              <a:tblGrid>
                <a:gridCol w="8696324">
                  <a:extLst>
                    <a:ext uri="{9D8B030D-6E8A-4147-A177-3AD203B41FA5}">
                      <a16:colId xmlns:a16="http://schemas.microsoft.com/office/drawing/2014/main" val="20000"/>
                    </a:ext>
                  </a:extLst>
                </a:gridCol>
              </a:tblGrid>
              <a:tr h="256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000000"/>
                          </a:solidFill>
                          <a:latin typeface="+mn-lt"/>
                        </a:rPr>
                        <a:t>Market Observations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17" name="Subtitle Box"/>
          <p:cNvSpPr txBox="1"/>
          <p:nvPr/>
        </p:nvSpPr>
        <p:spPr>
          <a:xfrm>
            <a:off x="245890" y="718820"/>
            <a:ext cx="8613948" cy="230832"/>
          </a:xfrm>
          <a:prstGeom prst="rect">
            <a:avLst/>
          </a:prstGeom>
          <a:noFill/>
        </p:spPr>
        <p:txBody>
          <a:bodyPr vert="horz" wrap="square" lIns="0" tIns="45720" rIns="0" bIns="0" rtlCol="0" anchor="t">
            <a:spAutoFit/>
          </a:bodyPr>
          <a:lstStyle/>
          <a:p>
            <a:r>
              <a:rPr lang="en-US" sz="1200" i="1" dirty="0">
                <a:solidFill>
                  <a:srgbClr val="07325F"/>
                </a:solidFill>
              </a:rPr>
              <a:t>Strong M&amp;A activity in the middle market is expected to continue through 2017 and into 2018</a:t>
            </a:r>
          </a:p>
        </p:txBody>
      </p:sp>
      <p:sp>
        <p:nvSpPr>
          <p:cNvPr id="4" name="PageNumberTextBox"/>
          <p:cNvSpPr txBox="1"/>
          <p:nvPr/>
        </p:nvSpPr>
        <p:spPr>
          <a:xfrm>
            <a:off x="8846533" y="6638290"/>
            <a:ext cx="62517"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6</a:t>
            </a:r>
          </a:p>
        </p:txBody>
      </p:sp>
    </p:spTree>
    <p:extLst>
      <p:ext uri="{BB962C8B-B14F-4D97-AF65-F5344CB8AC3E}">
        <p14:creationId xmlns:p14="http://schemas.microsoft.com/office/powerpoint/2010/main" val="889813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Lincoln International</a:t>
            </a:r>
          </a:p>
        </p:txBody>
      </p:sp>
      <p:sp>
        <p:nvSpPr>
          <p:cNvPr id="3" name="Text Placeholder 2"/>
          <p:cNvSpPr>
            <a:spLocks noGrp="1"/>
          </p:cNvSpPr>
          <p:nvPr>
            <p:ph type="body" idx="1"/>
          </p:nvPr>
        </p:nvSpPr>
        <p:spPr/>
        <p:txBody>
          <a:bodyPr/>
          <a:lstStyle/>
          <a:p>
            <a:r>
              <a:rPr lang="en-US" dirty="0"/>
              <a:t>Section 2</a:t>
            </a:r>
          </a:p>
        </p:txBody>
      </p:sp>
    </p:spTree>
    <p:extLst>
      <p:ext uri="{BB962C8B-B14F-4D97-AF65-F5344CB8AC3E}">
        <p14:creationId xmlns:p14="http://schemas.microsoft.com/office/powerpoint/2010/main" val="2620205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International, Integrated Platform Drives Results</a:t>
            </a:r>
          </a:p>
        </p:txBody>
      </p:sp>
      <p:sp>
        <p:nvSpPr>
          <p:cNvPr id="3" name="Subtitle Box"/>
          <p:cNvSpPr txBox="1"/>
          <p:nvPr/>
        </p:nvSpPr>
        <p:spPr>
          <a:xfrm>
            <a:off x="342900" y="718820"/>
            <a:ext cx="8636000" cy="230832"/>
          </a:xfrm>
          <a:prstGeom prst="rect">
            <a:avLst/>
          </a:prstGeom>
          <a:noFill/>
        </p:spPr>
        <p:txBody>
          <a:bodyPr vert="horz" wrap="square" lIns="0" tIns="45720" rIns="0" bIns="0" rtlCol="0" anchor="t">
            <a:spAutoFit/>
          </a:bodyPr>
          <a:lstStyle/>
          <a:p>
            <a:r>
              <a:rPr lang="en-US" sz="1200" i="1" dirty="0">
                <a:solidFill>
                  <a:srgbClr val="07325F"/>
                </a:solidFill>
              </a:rPr>
              <a:t>Lincoln’s global growth and market leadership are functions of a strong culture and commitment to client service</a:t>
            </a:r>
          </a:p>
        </p:txBody>
      </p:sp>
      <p:graphicFrame>
        <p:nvGraphicFramePr>
          <p:cNvPr id="4" name="Chart 3"/>
          <p:cNvGraphicFramePr/>
          <p:nvPr>
            <p:extLst/>
          </p:nvPr>
        </p:nvGraphicFramePr>
        <p:xfrm>
          <a:off x="4800010" y="1383352"/>
          <a:ext cx="4041648" cy="19898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132612010"/>
              </p:ext>
            </p:extLst>
          </p:nvPr>
        </p:nvGraphicFramePr>
        <p:xfrm>
          <a:off x="4840256" y="1081079"/>
          <a:ext cx="3959256" cy="256032"/>
        </p:xfrm>
        <a:graphic>
          <a:graphicData uri="http://schemas.openxmlformats.org/drawingml/2006/table">
            <a:tbl>
              <a:tblPr firstRow="1" bandRow="1">
                <a:tableStyleId>{5C22544A-7EE6-4342-B048-85BDC9FD1C3A}</a:tableStyleId>
              </a:tblPr>
              <a:tblGrid>
                <a:gridCol w="3959256">
                  <a:extLst>
                    <a:ext uri="{9D8B030D-6E8A-4147-A177-3AD203B41FA5}">
                      <a16:colId xmlns:a16="http://schemas.microsoft.com/office/drawing/2014/main" val="20000"/>
                    </a:ext>
                  </a:extLst>
                </a:gridCol>
              </a:tblGrid>
              <a:tr h="256032">
                <a:tc>
                  <a:txBody>
                    <a:bodyPr/>
                    <a:lstStyle/>
                    <a:p>
                      <a:pPr algn="l"/>
                      <a:r>
                        <a:rPr lang="en-US" sz="1100" b="1" i="0" u="none" dirty="0">
                          <a:solidFill>
                            <a:srgbClr val="000000"/>
                          </a:solidFill>
                          <a:latin typeface="+mn-lt"/>
                        </a:rPr>
                        <a:t>Global M&amp;A Transaction Growth</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6" name="TextBox 5"/>
          <p:cNvSpPr txBox="1"/>
          <p:nvPr/>
        </p:nvSpPr>
        <p:spPr>
          <a:xfrm>
            <a:off x="4837022" y="3421785"/>
            <a:ext cx="4041648" cy="130805"/>
          </a:xfrm>
          <a:prstGeom prst="rect">
            <a:avLst/>
          </a:prstGeom>
          <a:noFill/>
        </p:spPr>
        <p:txBody>
          <a:bodyPr vert="horz" wrap="square" lIns="0" tIns="22857" rIns="0" bIns="0" rtlCol="0" anchor="t">
            <a:noAutofit/>
          </a:bodyPr>
          <a:lstStyle/>
          <a:p>
            <a:r>
              <a:rPr lang="en-US" sz="700" i="1" dirty="0"/>
              <a:t>Note: Includes M&amp;A advisory transactions; excludes capital raise transactions and restructuring transactions as well as valuations and other advisory assignments</a:t>
            </a:r>
          </a:p>
        </p:txBody>
      </p:sp>
      <p:graphicFrame>
        <p:nvGraphicFramePr>
          <p:cNvPr id="7" name="Table 6"/>
          <p:cNvGraphicFramePr>
            <a:graphicFrameLocks noGrp="1"/>
          </p:cNvGraphicFramePr>
          <p:nvPr>
            <p:extLst>
              <p:ext uri="{D42A27DB-BD31-4B8C-83A1-F6EECF244321}">
                <p14:modId xmlns:p14="http://schemas.microsoft.com/office/powerpoint/2010/main" val="1817562810"/>
              </p:ext>
            </p:extLst>
          </p:nvPr>
        </p:nvGraphicFramePr>
        <p:xfrm>
          <a:off x="342902" y="1081079"/>
          <a:ext cx="3959256" cy="256032"/>
        </p:xfrm>
        <a:graphic>
          <a:graphicData uri="http://schemas.openxmlformats.org/drawingml/2006/table">
            <a:tbl>
              <a:tblPr firstRow="1" bandRow="1">
                <a:tableStyleId>{5C22544A-7EE6-4342-B048-85BDC9FD1C3A}</a:tableStyleId>
              </a:tblPr>
              <a:tblGrid>
                <a:gridCol w="3959256">
                  <a:extLst>
                    <a:ext uri="{9D8B030D-6E8A-4147-A177-3AD203B41FA5}">
                      <a16:colId xmlns:a16="http://schemas.microsoft.com/office/drawing/2014/main" val="20000"/>
                    </a:ext>
                  </a:extLst>
                </a:gridCol>
              </a:tblGrid>
              <a:tr h="25603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i="0" u="none" dirty="0">
                          <a:solidFill>
                            <a:srgbClr val="000000"/>
                          </a:solidFill>
                          <a:latin typeface="+mn-lt"/>
                        </a:rPr>
                        <a:t>Lincoln is a Global Leader</a:t>
                      </a:r>
                      <a:r>
                        <a:rPr lang="en-US" sz="1100" b="1" i="0" u="none" baseline="0" dirty="0">
                          <a:solidFill>
                            <a:srgbClr val="000000"/>
                          </a:solidFill>
                          <a:latin typeface="+mn-lt"/>
                        </a:rPr>
                        <a:t> in M&amp;A Execution</a:t>
                      </a:r>
                      <a:endParaRPr lang="en-US" sz="1100" b="1" i="0" u="none" dirty="0">
                        <a:solidFill>
                          <a:srgbClr val="000000"/>
                        </a:solidFill>
                        <a:latin typeface="+mn-lt"/>
                      </a:endParaRP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353509830"/>
              </p:ext>
            </p:extLst>
          </p:nvPr>
        </p:nvGraphicFramePr>
        <p:xfrm>
          <a:off x="342905" y="1379280"/>
          <a:ext cx="3948109" cy="2130136"/>
        </p:xfrm>
        <a:graphic>
          <a:graphicData uri="http://schemas.openxmlformats.org/drawingml/2006/table">
            <a:tbl>
              <a:tblPr firstRow="1" bandRow="1">
                <a:tableStyleId>{5C22544A-7EE6-4342-B048-85BDC9FD1C3A}</a:tableStyleId>
              </a:tblPr>
              <a:tblGrid>
                <a:gridCol w="611238">
                  <a:extLst>
                    <a:ext uri="{9D8B030D-6E8A-4147-A177-3AD203B41FA5}">
                      <a16:colId xmlns:a16="http://schemas.microsoft.com/office/drawing/2014/main" val="20000"/>
                    </a:ext>
                  </a:extLst>
                </a:gridCol>
                <a:gridCol w="2636492">
                  <a:extLst>
                    <a:ext uri="{9D8B030D-6E8A-4147-A177-3AD203B41FA5}">
                      <a16:colId xmlns:a16="http://schemas.microsoft.com/office/drawing/2014/main" val="20001"/>
                    </a:ext>
                  </a:extLst>
                </a:gridCol>
                <a:gridCol w="700379">
                  <a:extLst>
                    <a:ext uri="{9D8B030D-6E8A-4147-A177-3AD203B41FA5}">
                      <a16:colId xmlns:a16="http://schemas.microsoft.com/office/drawing/2014/main" val="20002"/>
                    </a:ext>
                  </a:extLst>
                </a:gridCol>
              </a:tblGrid>
              <a:tr h="185512">
                <a:tc>
                  <a:txBody>
                    <a:bodyPr/>
                    <a:lstStyle/>
                    <a:p>
                      <a:pPr algn="l"/>
                      <a:r>
                        <a:rPr lang="en-US" sz="800" b="1" i="0" u="none" dirty="0">
                          <a:solidFill>
                            <a:srgbClr val="FFFFFF"/>
                          </a:solidFill>
                          <a:latin typeface="Tahoma"/>
                        </a:rPr>
                        <a:t>Rank</a:t>
                      </a: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solidFill>
                      <a:srgbClr val="07325F"/>
                    </a:solidFill>
                  </a:tcPr>
                </a:tc>
                <a:tc>
                  <a:txBody>
                    <a:bodyPr/>
                    <a:lstStyle/>
                    <a:p>
                      <a:pPr algn="l"/>
                      <a:r>
                        <a:rPr lang="en-US" sz="800" b="1" i="0" u="none" dirty="0">
                          <a:solidFill>
                            <a:srgbClr val="FFFFFF"/>
                          </a:solidFill>
                          <a:latin typeface="Tahoma"/>
                        </a:rPr>
                        <a:t>Investment Bank</a:t>
                      </a: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solidFill>
                      <a:srgbClr val="07325F"/>
                    </a:solidFill>
                  </a:tcPr>
                </a:tc>
                <a:tc>
                  <a:txBody>
                    <a:bodyPr/>
                    <a:lstStyle/>
                    <a:p>
                      <a:pPr algn="l"/>
                      <a:r>
                        <a:rPr lang="en-US" sz="800" b="1" i="0" u="none" dirty="0">
                          <a:solidFill>
                            <a:srgbClr val="FFFFFF"/>
                          </a:solidFill>
                          <a:latin typeface="Tahoma"/>
                        </a:rPr>
                        <a:t># of Deals</a:t>
                      </a:r>
                    </a:p>
                  </a:txBody>
                  <a:tcPr marL="45720" marR="27432" marT="27432" marB="27432" anchor="b">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2700" cap="flat" cmpd="sng" algn="ctr">
                      <a:solidFill>
                        <a:schemeClr val="lt1">
                          <a:alpha val="0"/>
                        </a:schemeClr>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solidFill>
                      <a:srgbClr val="07325F"/>
                    </a:solidFill>
                  </a:tcPr>
                </a:tc>
                <a:extLst>
                  <a:ext uri="{0D108BD9-81ED-4DB2-BD59-A6C34878D82A}">
                    <a16:rowId xmlns:a16="http://schemas.microsoft.com/office/drawing/2014/main" val="10000"/>
                  </a:ext>
                </a:extLst>
              </a:tr>
              <a:tr h="176784">
                <a:tc>
                  <a:txBody>
                    <a:bodyPr/>
                    <a:lstStyle/>
                    <a:p>
                      <a:pPr marL="0" algn="l" defTabSz="914400" rtl="0" eaLnBrk="1" latinLnBrk="0" hangingPunct="1"/>
                      <a:r>
                        <a:rPr lang="en-US" sz="800" b="1" i="0" u="none" kern="1200" dirty="0">
                          <a:solidFill>
                            <a:srgbClr val="000000"/>
                          </a:solidFill>
                          <a:latin typeface="Tahoma"/>
                          <a:ea typeface="+mn-ea"/>
                          <a:cs typeface="+mn-cs"/>
                        </a:rPr>
                        <a:t>#1</a:t>
                      </a:r>
                    </a:p>
                  </a:txBody>
                  <a:tcPr marL="45720" marR="27432" marT="27432" marB="27432" anchor="ctr">
                    <a:lnL w="12700" cmpd="sng">
                      <a:noFill/>
                    </a:lnL>
                    <a:lnR w="12700" cmpd="sng">
                      <a:noFill/>
                    </a:lnR>
                    <a:lnT w="12700" cap="flat" cmpd="sng" algn="ctr">
                      <a:solidFill>
                        <a:schemeClr val="bg1">
                          <a:lumMod val="75000"/>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14400" rtl="0" eaLnBrk="1" fontAlgn="b" latinLnBrk="0" hangingPunct="1"/>
                      <a:r>
                        <a:rPr lang="en-US" sz="800" b="1" i="0" u="none" kern="1200" dirty="0">
                          <a:solidFill>
                            <a:srgbClr val="000000"/>
                          </a:solidFill>
                          <a:latin typeface="Tahoma"/>
                          <a:ea typeface="+mn-ea"/>
                          <a:cs typeface="+mn-cs"/>
                        </a:rPr>
                        <a:t>Lincoln International</a:t>
                      </a:r>
                    </a:p>
                  </a:txBody>
                  <a:tcPr marL="45720" marR="27432" marT="27432" marB="27432" anchor="ctr">
                    <a:lnL w="12700" cmpd="sng">
                      <a:noFill/>
                    </a:lnL>
                    <a:lnR w="12700" cmpd="sng">
                      <a:noFill/>
                    </a:lnR>
                    <a:lnT w="12700" cap="flat" cmpd="sng" algn="ctr">
                      <a:solidFill>
                        <a:schemeClr val="bg1">
                          <a:lumMod val="75000"/>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l" defTabSz="914400" rtl="0" eaLnBrk="1" fontAlgn="b" latinLnBrk="0" hangingPunct="1"/>
                      <a:r>
                        <a:rPr lang="en-US" sz="800" b="1" i="0" u="none" kern="1200" dirty="0">
                          <a:solidFill>
                            <a:srgbClr val="000000"/>
                          </a:solidFill>
                          <a:latin typeface="Tahoma"/>
                          <a:ea typeface="+mn-ea"/>
                          <a:cs typeface="+mn-cs"/>
                        </a:rPr>
                        <a:t>233</a:t>
                      </a:r>
                    </a:p>
                  </a:txBody>
                  <a:tcPr marL="45720" marR="27432" marT="27432" marB="27432" anchor="ctr">
                    <a:lnL w="12700" cmpd="sng">
                      <a:noFill/>
                    </a:lnL>
                    <a:lnR w="12700" cmpd="sng">
                      <a:noFill/>
                    </a:lnR>
                    <a:lnT w="12700" cap="flat" cmpd="sng" algn="ctr">
                      <a:solidFill>
                        <a:schemeClr val="bg1">
                          <a:lumMod val="75000"/>
                          <a:alpha val="0"/>
                        </a:schemeClr>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2"/>
                  </a:ext>
                </a:extLst>
              </a:tr>
              <a:tr h="176784">
                <a:tc>
                  <a:txBody>
                    <a:bodyPr/>
                    <a:lstStyle/>
                    <a:p>
                      <a:pPr algn="l"/>
                      <a:r>
                        <a:rPr lang="en-US" sz="800" b="0" i="0" u="none" dirty="0">
                          <a:solidFill>
                            <a:srgbClr val="000000"/>
                          </a:solidFill>
                          <a:latin typeface="Tahoma"/>
                        </a:rPr>
                        <a:t>#2</a:t>
                      </a:r>
                    </a:p>
                  </a:txBody>
                  <a:tcPr marL="45720" marR="27432" marT="27432" marB="27432" anchor="ctr">
                    <a:lnL w="12700" cmpd="sng">
                      <a:noFill/>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800" b="0" i="0" u="none" strike="noStrike" kern="1200" baseline="0" dirty="0">
                          <a:solidFill>
                            <a:srgbClr val="000000"/>
                          </a:solidFill>
                          <a:effectLst/>
                          <a:latin typeface="+mn-lt"/>
                          <a:ea typeface="+mn-ea"/>
                          <a:cs typeface="+mn-cs"/>
                        </a:rPr>
                        <a:t>William Blair &amp; Company</a:t>
                      </a:r>
                    </a:p>
                  </a:txBody>
                  <a:tcPr marL="45720" marR="27432"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baseline="0" dirty="0">
                          <a:solidFill>
                            <a:srgbClr val="000000"/>
                          </a:solidFill>
                          <a:effectLst/>
                          <a:latin typeface="Tahoma"/>
                        </a:rPr>
                        <a:t>199</a:t>
                      </a:r>
                    </a:p>
                  </a:txBody>
                  <a:tcPr marL="45720" marR="27432"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76784">
                <a:tc>
                  <a:txBody>
                    <a:bodyPr/>
                    <a:lstStyle/>
                    <a:p>
                      <a:pPr algn="l"/>
                      <a:r>
                        <a:rPr lang="en-US" sz="800" b="0" i="0" u="none" dirty="0">
                          <a:solidFill>
                            <a:srgbClr val="000000"/>
                          </a:solidFill>
                          <a:latin typeface="Tahoma"/>
                        </a:rPr>
                        <a:t>#3</a:t>
                      </a:r>
                    </a:p>
                  </a:txBody>
                  <a:tcPr marL="45720" marR="27432" marT="27432" marB="27432" anchor="ctr">
                    <a:lnL w="12700" cmpd="sng">
                      <a:noFill/>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baseline="0" dirty="0">
                          <a:solidFill>
                            <a:srgbClr val="000000"/>
                          </a:solidFill>
                          <a:effectLst/>
                          <a:latin typeface="Tahoma"/>
                        </a:rPr>
                        <a:t>Rothschild</a:t>
                      </a:r>
                    </a:p>
                  </a:txBody>
                  <a:tcPr marL="45720" marR="27432" marT="27432" marB="2743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183</a:t>
                      </a:r>
                    </a:p>
                  </a:txBody>
                  <a:tcPr marL="45720" marR="27432" marT="27432" marB="27432">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176784">
                <a:tc>
                  <a:txBody>
                    <a:bodyPr/>
                    <a:lstStyle/>
                    <a:p>
                      <a:pPr algn="l"/>
                      <a:r>
                        <a:rPr lang="en-US" sz="800" b="0" i="0" u="none" dirty="0">
                          <a:solidFill>
                            <a:srgbClr val="000000"/>
                          </a:solidFill>
                          <a:latin typeface="Tahoma"/>
                        </a:rPr>
                        <a:t>#4</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800" b="0" i="0" u="none" strike="noStrike" baseline="0" dirty="0">
                          <a:solidFill>
                            <a:srgbClr val="000000"/>
                          </a:solidFill>
                          <a:effectLst/>
                          <a:latin typeface="+mn-lt"/>
                        </a:rPr>
                        <a:t>Houlihan Lokey</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178</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176784">
                <a:tc>
                  <a:txBody>
                    <a:bodyPr/>
                    <a:lstStyle/>
                    <a:p>
                      <a:pPr algn="l"/>
                      <a:r>
                        <a:rPr lang="en-US" sz="800" b="0" i="0" u="none" dirty="0">
                          <a:solidFill>
                            <a:srgbClr val="000000"/>
                          </a:solidFill>
                          <a:latin typeface="Tahoma"/>
                        </a:rPr>
                        <a:t>#5</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mn-lt"/>
                          <a:ea typeface="+mn-ea"/>
                          <a:cs typeface="+mn-cs"/>
                        </a:rPr>
                        <a:t>Harris Williams &amp; Co</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171</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176784">
                <a:tc>
                  <a:txBody>
                    <a:bodyPr/>
                    <a:lstStyle/>
                    <a:p>
                      <a:pPr algn="l"/>
                      <a:r>
                        <a:rPr lang="en-US" sz="800" b="0" i="0" u="none" dirty="0">
                          <a:solidFill>
                            <a:srgbClr val="000000"/>
                          </a:solidFill>
                          <a:latin typeface="Tahoma"/>
                        </a:rPr>
                        <a:t>#6</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mn-lt"/>
                          <a:ea typeface="+mn-ea"/>
                          <a:cs typeface="+mn-cs"/>
                        </a:rPr>
                        <a:t>Robert W. Baird &amp; Co. Incorporated</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155</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176784">
                <a:tc>
                  <a:txBody>
                    <a:bodyPr/>
                    <a:lstStyle/>
                    <a:p>
                      <a:pPr algn="l"/>
                      <a:r>
                        <a:rPr lang="en-US" sz="800" b="0" i="0" u="none" dirty="0">
                          <a:solidFill>
                            <a:srgbClr val="000000"/>
                          </a:solidFill>
                          <a:latin typeface="Tahoma"/>
                        </a:rPr>
                        <a:t>#7</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mn-lt"/>
                          <a:ea typeface="+mn-ea"/>
                          <a:cs typeface="+mn-cs"/>
                        </a:rPr>
                        <a:t>Lazard</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148</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176784">
                <a:tc>
                  <a:txBody>
                    <a:bodyPr/>
                    <a:lstStyle/>
                    <a:p>
                      <a:pPr algn="l"/>
                      <a:r>
                        <a:rPr lang="en-US" sz="800" b="0" i="0" u="none" dirty="0">
                          <a:solidFill>
                            <a:srgbClr val="000000"/>
                          </a:solidFill>
                          <a:latin typeface="Tahoma"/>
                        </a:rPr>
                        <a:t>#8</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mn-lt"/>
                          <a:ea typeface="+mn-ea"/>
                          <a:cs typeface="+mn-cs"/>
                        </a:rPr>
                        <a:t>Jefferies LLC</a:t>
                      </a:r>
                      <a:endParaRPr lang="en-US" sz="800" b="0" i="0" u="none" strike="noStrike" kern="1200" baseline="0" dirty="0">
                        <a:solidFill>
                          <a:srgbClr val="000000"/>
                        </a:solidFill>
                        <a:effectLst/>
                        <a:latin typeface="Tahoma"/>
                        <a:ea typeface="+mn-ea"/>
                        <a:cs typeface="+mn-cs"/>
                      </a:endParaRP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141</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176784">
                <a:tc>
                  <a:txBody>
                    <a:bodyPr/>
                    <a:lstStyle/>
                    <a:p>
                      <a:pPr algn="l"/>
                      <a:r>
                        <a:rPr lang="en-US" sz="800" b="0" i="0" u="none" dirty="0">
                          <a:solidFill>
                            <a:srgbClr val="000000"/>
                          </a:solidFill>
                          <a:latin typeface="Tahoma"/>
                        </a:rPr>
                        <a:t>#9</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800" b="0" i="0" u="none" strike="noStrike" kern="1200" baseline="0" dirty="0">
                          <a:solidFill>
                            <a:srgbClr val="000000"/>
                          </a:solidFill>
                          <a:effectLst/>
                          <a:latin typeface="+mn-lt"/>
                          <a:ea typeface="+mn-ea"/>
                          <a:cs typeface="+mn-cs"/>
                        </a:rPr>
                        <a:t>PwC</a:t>
                      </a:r>
                      <a:endParaRPr lang="en-US" sz="800" b="0" i="0" u="none" strike="noStrike" kern="1200" baseline="0" dirty="0">
                        <a:solidFill>
                          <a:srgbClr val="000000"/>
                        </a:solidFill>
                        <a:effectLst/>
                        <a:latin typeface="Tahoma"/>
                        <a:ea typeface="+mn-ea"/>
                        <a:cs typeface="+mn-cs"/>
                      </a:endParaRP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139</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176784">
                <a:tc>
                  <a:txBody>
                    <a:bodyPr/>
                    <a:lstStyle/>
                    <a:p>
                      <a:pPr algn="l"/>
                      <a:r>
                        <a:rPr lang="en-US" sz="800" b="0" i="0" u="none" dirty="0">
                          <a:solidFill>
                            <a:srgbClr val="000000"/>
                          </a:solidFill>
                          <a:latin typeface="Tahoma"/>
                        </a:rPr>
                        <a:t>#10</a:t>
                      </a: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mn-lt"/>
                          <a:ea typeface="+mn-ea"/>
                          <a:cs typeface="+mn-cs"/>
                        </a:rPr>
                        <a:t>Piper Jaffray &amp; Co.</a:t>
                      </a:r>
                      <a:endParaRPr lang="en-US" sz="800" b="0" i="0" u="none" strike="noStrike" kern="1200" baseline="0" dirty="0">
                        <a:solidFill>
                          <a:srgbClr val="000000"/>
                        </a:solidFill>
                        <a:effectLst/>
                        <a:latin typeface="Tahoma"/>
                        <a:ea typeface="+mn-ea"/>
                        <a:cs typeface="+mn-cs"/>
                      </a:endParaRP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r>
                        <a:rPr lang="en-US" sz="800" b="0" i="0" u="none" strike="noStrike" kern="1200" baseline="0" dirty="0">
                          <a:solidFill>
                            <a:srgbClr val="000000"/>
                          </a:solidFill>
                          <a:effectLst/>
                          <a:latin typeface="Tahoma"/>
                          <a:ea typeface="+mn-ea"/>
                          <a:cs typeface="+mn-cs"/>
                        </a:rPr>
                        <a:t>118</a:t>
                      </a: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3175" cap="flat" cmpd="sng" algn="ctr">
                      <a:solidFill>
                        <a:srgbClr val="D9D9D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176784">
                <a:tc>
                  <a:txBody>
                    <a:bodyPr/>
                    <a:lstStyle/>
                    <a:p>
                      <a:pPr algn="l"/>
                      <a:endParaRPr lang="en-US" sz="800" b="0" i="0" u="none" dirty="0">
                        <a:solidFill>
                          <a:srgbClr val="000000"/>
                        </a:solidFill>
                        <a:latin typeface="Tahoma"/>
                      </a:endParaRPr>
                    </a:p>
                  </a:txBody>
                  <a:tcPr marL="45720" marR="27432" marT="27432" marB="27432" anchor="ctr">
                    <a:lnL w="12700" cmpd="sng">
                      <a:noFill/>
                    </a:lnL>
                    <a:lnR w="12700" cmpd="sng">
                      <a:noFill/>
                    </a:lnR>
                    <a:lnT w="3175" cap="flat" cmpd="sng" algn="ctr">
                      <a:solidFill>
                        <a:srgbClr val="D9D9D9"/>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endParaRPr lang="en-US" sz="800" b="0" i="0" u="none" strike="noStrike" kern="1200" baseline="0" dirty="0">
                        <a:solidFill>
                          <a:srgbClr val="000000"/>
                        </a:solidFill>
                        <a:effectLst/>
                        <a:latin typeface="Tahoma"/>
                        <a:ea typeface="+mn-ea"/>
                        <a:cs typeface="+mn-cs"/>
                      </a:endParaRP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b" latinLnBrk="0" hangingPunct="1"/>
                      <a:endParaRPr lang="en-US" sz="800" b="0" i="0" u="none" strike="noStrike" kern="1200" baseline="0" dirty="0">
                        <a:solidFill>
                          <a:srgbClr val="000000"/>
                        </a:solidFill>
                        <a:effectLst/>
                        <a:latin typeface="Tahoma"/>
                        <a:ea typeface="+mn-ea"/>
                        <a:cs typeface="+mn-cs"/>
                      </a:endParaRPr>
                    </a:p>
                  </a:txBody>
                  <a:tcPr marL="45720" marR="27432" marT="27432" marB="27432">
                    <a:lnL w="12700" cmpd="sng">
                      <a:noFill/>
                    </a:lnL>
                    <a:lnR w="12700" cmpd="sng">
                      <a:noFill/>
                    </a:lnR>
                    <a:lnT w="3175" cap="flat" cmpd="sng" algn="ctr">
                      <a:solidFill>
                        <a:srgbClr val="D9D9D9"/>
                      </a:solidFill>
                      <a:prstDash val="solid"/>
                      <a:round/>
                      <a:headEnd type="none" w="med" len="med"/>
                      <a:tailEnd type="none" w="med" len="med"/>
                    </a:lnT>
                    <a:lnB w="12700" cap="flat" cmpd="sng" algn="ctr">
                      <a:solidFill>
                        <a:schemeClr val="bg1">
                          <a:lumMod val="75000"/>
                          <a:alpha val="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bl>
          </a:graphicData>
        </a:graphic>
      </p:graphicFrame>
      <p:sp>
        <p:nvSpPr>
          <p:cNvPr id="9" name="TextBox 8"/>
          <p:cNvSpPr txBox="1"/>
          <p:nvPr/>
        </p:nvSpPr>
        <p:spPr>
          <a:xfrm>
            <a:off x="342904" y="3421785"/>
            <a:ext cx="3971520" cy="130805"/>
          </a:xfrm>
          <a:prstGeom prst="rect">
            <a:avLst/>
          </a:prstGeom>
          <a:noFill/>
        </p:spPr>
        <p:txBody>
          <a:bodyPr vert="horz" wrap="square" lIns="0" tIns="22857" rIns="0" bIns="0" rtlCol="0" anchor="t">
            <a:noAutofit/>
          </a:bodyPr>
          <a:lstStyle/>
          <a:p>
            <a:r>
              <a:rPr lang="en-US" sz="700" i="1" dirty="0"/>
              <a:t>Source: Mergermarket; represents all sell-side private equity exits with EV &lt;$500 million announced globally from 2012 – 2016 as recorded by Mergermarket</a:t>
            </a:r>
          </a:p>
        </p:txBody>
      </p:sp>
      <p:sp>
        <p:nvSpPr>
          <p:cNvPr id="10" name="Rectangle 9"/>
          <p:cNvSpPr/>
          <p:nvPr/>
        </p:nvSpPr>
        <p:spPr>
          <a:xfrm>
            <a:off x="3756627" y="5864294"/>
            <a:ext cx="1627572" cy="534349"/>
          </a:xfrm>
          <a:prstGeom prst="rect">
            <a:avLst/>
          </a:prstGeom>
          <a:solidFill>
            <a:schemeClr val="bg1">
              <a:alpha val="39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graphicFrame>
        <p:nvGraphicFramePr>
          <p:cNvPr id="11" name="Table 10"/>
          <p:cNvGraphicFramePr>
            <a:graphicFrameLocks noGrp="1"/>
          </p:cNvGraphicFramePr>
          <p:nvPr>
            <p:extLst>
              <p:ext uri="{D42A27DB-BD31-4B8C-83A1-F6EECF244321}">
                <p14:modId xmlns:p14="http://schemas.microsoft.com/office/powerpoint/2010/main" val="3088461626"/>
              </p:ext>
            </p:extLst>
          </p:nvPr>
        </p:nvGraphicFramePr>
        <p:xfrm>
          <a:off x="342901" y="3880736"/>
          <a:ext cx="8456516" cy="256032"/>
        </p:xfrm>
        <a:graphic>
          <a:graphicData uri="http://schemas.openxmlformats.org/drawingml/2006/table">
            <a:tbl>
              <a:tblPr firstRow="1" bandRow="1">
                <a:tableStyleId>{5C22544A-7EE6-4342-B048-85BDC9FD1C3A}</a:tableStyleId>
              </a:tblPr>
              <a:tblGrid>
                <a:gridCol w="8456516">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Industry Group Verticals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pic>
        <p:nvPicPr>
          <p:cNvPr id="12" name="Picture 5" descr="H:\Williams Lea\Libraries\LI Overview Standard Slides\_Archive\Images\Aerospace &amp; Defense_sized.jpg"/>
          <p:cNvPicPr>
            <a:picLocks noChangeAspect="1" noChangeArrowheads="1"/>
          </p:cNvPicPr>
          <p:nvPr/>
        </p:nvPicPr>
        <p:blipFill rotWithShape="1">
          <a:blip r:embed="rId3">
            <a:extLst>
              <a:ext uri="{28A0092B-C50C-407E-A947-70E740481C1C}">
                <a14:useLocalDpi xmlns:a14="http://schemas.microsoft.com/office/drawing/2010/main" val="0"/>
              </a:ext>
            </a:extLst>
          </a:blip>
          <a:srcRect t="-1" r="25203" b="-724"/>
          <a:stretch/>
        </p:blipFill>
        <p:spPr bwMode="auto">
          <a:xfrm>
            <a:off x="340372" y="4557835"/>
            <a:ext cx="1627572" cy="5351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H:\Williams Lea\Libraries\LI Overview Standard Slides\_Archive\Images\Business Services_sized.jpg"/>
          <p:cNvPicPr>
            <a:picLocks noChangeAspect="1" noChangeArrowheads="1"/>
          </p:cNvPicPr>
          <p:nvPr/>
        </p:nvPicPr>
        <p:blipFill rotWithShape="1">
          <a:blip r:embed="rId4">
            <a:extLst>
              <a:ext uri="{28A0092B-C50C-407E-A947-70E740481C1C}">
                <a14:useLocalDpi xmlns:a14="http://schemas.microsoft.com/office/drawing/2010/main" val="0"/>
              </a:ext>
            </a:extLst>
          </a:blip>
          <a:srcRect l="17367" r="8031" b="906"/>
          <a:stretch/>
        </p:blipFill>
        <p:spPr bwMode="auto">
          <a:xfrm>
            <a:off x="5462856" y="4558885"/>
            <a:ext cx="1627573" cy="52791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7" descr="H:\Williams Lea\Libraries\LI Overview Standard Slides\_Archive\Images\Building &amp; Infrastructure_sized.jpg"/>
          <p:cNvPicPr>
            <a:picLocks noChangeAspect="1" noChangeArrowheads="1"/>
          </p:cNvPicPr>
          <p:nvPr/>
        </p:nvPicPr>
        <p:blipFill rotWithShape="1">
          <a:blip r:embed="rId5">
            <a:extLst>
              <a:ext uri="{28A0092B-C50C-407E-A947-70E740481C1C}">
                <a14:useLocalDpi xmlns:a14="http://schemas.microsoft.com/office/drawing/2010/main" val="0"/>
              </a:ext>
            </a:extLst>
          </a:blip>
          <a:srcRect l="14972" t="1" r="9964" b="-75"/>
          <a:stretch/>
        </p:blipFill>
        <p:spPr bwMode="auto">
          <a:xfrm>
            <a:off x="3755362" y="4559335"/>
            <a:ext cx="1627572" cy="52984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H:\Williams Lea\Libraries\LI Overview Standard Slides\_Archive\Images\Automotive &amp; Truck_sized.jpg"/>
          <p:cNvPicPr>
            <a:picLocks noChangeAspect="1" noChangeArrowheads="1"/>
          </p:cNvPicPr>
          <p:nvPr/>
        </p:nvPicPr>
        <p:blipFill rotWithShape="1">
          <a:blip r:embed="rId6">
            <a:extLst>
              <a:ext uri="{28A0092B-C50C-407E-A947-70E740481C1C}">
                <a14:useLocalDpi xmlns:a14="http://schemas.microsoft.com/office/drawing/2010/main" val="0"/>
              </a:ext>
            </a:extLst>
          </a:blip>
          <a:srcRect l="1875" t="365" r="23548"/>
          <a:stretch/>
        </p:blipFill>
        <p:spPr bwMode="auto">
          <a:xfrm flipH="1">
            <a:off x="2047867" y="4558222"/>
            <a:ext cx="1627572" cy="5309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9" descr="H:\Williams Lea\Libraries\LI Overview Standard Slides\_Archive\Images\Chemicals_sized.jpg"/>
          <p:cNvPicPr>
            <a:picLocks noChangeAspect="1" noChangeArrowheads="1"/>
          </p:cNvPicPr>
          <p:nvPr/>
        </p:nvPicPr>
        <p:blipFill rotWithShape="1">
          <a:blip r:embed="rId7">
            <a:extLst>
              <a:ext uri="{28A0092B-C50C-407E-A947-70E740481C1C}">
                <a14:useLocalDpi xmlns:a14="http://schemas.microsoft.com/office/drawing/2010/main" val="0"/>
              </a:ext>
            </a:extLst>
          </a:blip>
          <a:srcRect l="8630" r="16022"/>
          <a:stretch/>
        </p:blipFill>
        <p:spPr bwMode="auto">
          <a:xfrm>
            <a:off x="7170352" y="4559335"/>
            <a:ext cx="1627573" cy="52746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340372" y="4557835"/>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18" name="Freeform 6"/>
          <p:cNvSpPr>
            <a:spLocks/>
          </p:cNvSpPr>
          <p:nvPr/>
        </p:nvSpPr>
        <p:spPr bwMode="auto">
          <a:xfrm rot="5400000">
            <a:off x="1715680" y="4558970"/>
            <a:ext cx="212041" cy="254569"/>
          </a:xfrm>
          <a:custGeom>
            <a:avLst/>
            <a:gdLst>
              <a:gd name="T0" fmla="*/ 74 w 150"/>
              <a:gd name="T1" fmla="*/ 0 h 180"/>
              <a:gd name="T2" fmla="*/ 66 w 150"/>
              <a:gd name="T3" fmla="*/ 37 h 180"/>
              <a:gd name="T4" fmla="*/ 66 w 150"/>
              <a:gd name="T5" fmla="*/ 53 h 180"/>
              <a:gd name="T6" fmla="*/ 0 w 150"/>
              <a:gd name="T7" fmla="*/ 110 h 180"/>
              <a:gd name="T8" fmla="*/ 0 w 150"/>
              <a:gd name="T9" fmla="*/ 124 h 180"/>
              <a:gd name="T10" fmla="*/ 46 w 150"/>
              <a:gd name="T11" fmla="*/ 96 h 180"/>
              <a:gd name="T12" fmla="*/ 66 w 150"/>
              <a:gd name="T13" fmla="*/ 89 h 180"/>
              <a:gd name="T14" fmla="*/ 66 w 150"/>
              <a:gd name="T15" fmla="*/ 119 h 180"/>
              <a:gd name="T16" fmla="*/ 68 w 150"/>
              <a:gd name="T17" fmla="*/ 149 h 180"/>
              <a:gd name="T18" fmla="*/ 48 w 150"/>
              <a:gd name="T19" fmla="*/ 168 h 180"/>
              <a:gd name="T20" fmla="*/ 48 w 150"/>
              <a:gd name="T21" fmla="*/ 180 h 180"/>
              <a:gd name="T22" fmla="*/ 73 w 150"/>
              <a:gd name="T23" fmla="*/ 170 h 180"/>
              <a:gd name="T24" fmla="*/ 77 w 150"/>
              <a:gd name="T25" fmla="*/ 170 h 180"/>
              <a:gd name="T26" fmla="*/ 103 w 150"/>
              <a:gd name="T27" fmla="*/ 180 h 180"/>
              <a:gd name="T28" fmla="*/ 103 w 150"/>
              <a:gd name="T29" fmla="*/ 168 h 180"/>
              <a:gd name="T30" fmla="*/ 83 w 150"/>
              <a:gd name="T31" fmla="*/ 149 h 180"/>
              <a:gd name="T32" fmla="*/ 85 w 150"/>
              <a:gd name="T33" fmla="*/ 119 h 180"/>
              <a:gd name="T34" fmla="*/ 85 w 150"/>
              <a:gd name="T35" fmla="*/ 89 h 180"/>
              <a:gd name="T36" fmla="*/ 103 w 150"/>
              <a:gd name="T37" fmla="*/ 96 h 180"/>
              <a:gd name="T38" fmla="*/ 150 w 150"/>
              <a:gd name="T39" fmla="*/ 124 h 180"/>
              <a:gd name="T40" fmla="*/ 150 w 150"/>
              <a:gd name="T41" fmla="*/ 110 h 180"/>
              <a:gd name="T42" fmla="*/ 85 w 150"/>
              <a:gd name="T43" fmla="*/ 53 h 180"/>
              <a:gd name="T44" fmla="*/ 85 w 150"/>
              <a:gd name="T45" fmla="*/ 37 h 180"/>
              <a:gd name="T46" fmla="*/ 76 w 150"/>
              <a:gd name="T47" fmla="*/ 0 h 180"/>
              <a:gd name="T48" fmla="*/ 74 w 150"/>
              <a:gd name="T49"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0" h="180">
                <a:moveTo>
                  <a:pt x="74" y="0"/>
                </a:moveTo>
                <a:cubicBezTo>
                  <a:pt x="70" y="2"/>
                  <a:pt x="67" y="18"/>
                  <a:pt x="66" y="37"/>
                </a:cubicBezTo>
                <a:cubicBezTo>
                  <a:pt x="66" y="53"/>
                  <a:pt x="66" y="53"/>
                  <a:pt x="66" y="53"/>
                </a:cubicBezTo>
                <a:cubicBezTo>
                  <a:pt x="0" y="110"/>
                  <a:pt x="0" y="110"/>
                  <a:pt x="0" y="110"/>
                </a:cubicBezTo>
                <a:cubicBezTo>
                  <a:pt x="0" y="124"/>
                  <a:pt x="0" y="124"/>
                  <a:pt x="0" y="124"/>
                </a:cubicBezTo>
                <a:cubicBezTo>
                  <a:pt x="46" y="96"/>
                  <a:pt x="46" y="96"/>
                  <a:pt x="46" y="96"/>
                </a:cubicBezTo>
                <a:cubicBezTo>
                  <a:pt x="66" y="89"/>
                  <a:pt x="66" y="89"/>
                  <a:pt x="66" y="89"/>
                </a:cubicBezTo>
                <a:cubicBezTo>
                  <a:pt x="66" y="119"/>
                  <a:pt x="66" y="119"/>
                  <a:pt x="66" y="119"/>
                </a:cubicBezTo>
                <a:cubicBezTo>
                  <a:pt x="68" y="149"/>
                  <a:pt x="68" y="149"/>
                  <a:pt x="68" y="149"/>
                </a:cubicBezTo>
                <a:cubicBezTo>
                  <a:pt x="48" y="168"/>
                  <a:pt x="48" y="168"/>
                  <a:pt x="48" y="168"/>
                </a:cubicBezTo>
                <a:cubicBezTo>
                  <a:pt x="48" y="180"/>
                  <a:pt x="48" y="180"/>
                  <a:pt x="48" y="180"/>
                </a:cubicBezTo>
                <a:cubicBezTo>
                  <a:pt x="73" y="170"/>
                  <a:pt x="73" y="170"/>
                  <a:pt x="73" y="170"/>
                </a:cubicBezTo>
                <a:cubicBezTo>
                  <a:pt x="77" y="170"/>
                  <a:pt x="77" y="170"/>
                  <a:pt x="77" y="170"/>
                </a:cubicBezTo>
                <a:cubicBezTo>
                  <a:pt x="103" y="180"/>
                  <a:pt x="103" y="180"/>
                  <a:pt x="103" y="180"/>
                </a:cubicBezTo>
                <a:cubicBezTo>
                  <a:pt x="103" y="168"/>
                  <a:pt x="103" y="168"/>
                  <a:pt x="103" y="168"/>
                </a:cubicBezTo>
                <a:cubicBezTo>
                  <a:pt x="83" y="149"/>
                  <a:pt x="83" y="149"/>
                  <a:pt x="83" y="149"/>
                </a:cubicBezTo>
                <a:cubicBezTo>
                  <a:pt x="85" y="119"/>
                  <a:pt x="85" y="119"/>
                  <a:pt x="85" y="119"/>
                </a:cubicBezTo>
                <a:cubicBezTo>
                  <a:pt x="85" y="89"/>
                  <a:pt x="85" y="89"/>
                  <a:pt x="85" y="89"/>
                </a:cubicBezTo>
                <a:cubicBezTo>
                  <a:pt x="103" y="96"/>
                  <a:pt x="103" y="96"/>
                  <a:pt x="103" y="96"/>
                </a:cubicBezTo>
                <a:cubicBezTo>
                  <a:pt x="150" y="124"/>
                  <a:pt x="150" y="124"/>
                  <a:pt x="150" y="124"/>
                </a:cubicBezTo>
                <a:cubicBezTo>
                  <a:pt x="150" y="110"/>
                  <a:pt x="150" y="110"/>
                  <a:pt x="150" y="110"/>
                </a:cubicBezTo>
                <a:cubicBezTo>
                  <a:pt x="85" y="53"/>
                  <a:pt x="85" y="53"/>
                  <a:pt x="85" y="53"/>
                </a:cubicBezTo>
                <a:cubicBezTo>
                  <a:pt x="85" y="37"/>
                  <a:pt x="85" y="37"/>
                  <a:pt x="85" y="37"/>
                </a:cubicBezTo>
                <a:cubicBezTo>
                  <a:pt x="84" y="18"/>
                  <a:pt x="81" y="2"/>
                  <a:pt x="76" y="0"/>
                </a:cubicBezTo>
                <a:cubicBezTo>
                  <a:pt x="76" y="0"/>
                  <a:pt x="75" y="0"/>
                  <a:pt x="74" y="0"/>
                </a:cubicBezTo>
              </a:path>
            </a:pathLst>
          </a:custGeom>
          <a:solidFill>
            <a:schemeClr val="bg1"/>
          </a:solidFill>
          <a:ln>
            <a:noFill/>
          </a:ln>
          <a:effectLst>
            <a:outerShdw blurRad="50800" dist="38100" dir="2700000" algn="tl" rotWithShape="0">
              <a:prstClr val="black">
                <a:alpha val="40000"/>
              </a:prstClr>
            </a:outerShdw>
          </a:effectLst>
          <a:extLst/>
        </p:spPr>
        <p:txBody>
          <a:bodyPr vert="horz" wrap="square" lIns="0" tIns="0" rIns="0" bIns="0" numCol="1" anchor="t" anchorCtr="0" compatLnSpc="1">
            <a:prstTxWarp prst="textNoShape">
              <a:avLst/>
            </a:prstTxWarp>
          </a:bodyPr>
          <a:lstStyle/>
          <a:p>
            <a:endParaRPr lang="en-US" sz="1000" dirty="0"/>
          </a:p>
        </p:txBody>
      </p:sp>
      <p:sp>
        <p:nvSpPr>
          <p:cNvPr id="19" name="Rectangle 18"/>
          <p:cNvSpPr/>
          <p:nvPr/>
        </p:nvSpPr>
        <p:spPr>
          <a:xfrm>
            <a:off x="317512" y="4939558"/>
            <a:ext cx="1623854"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Aerospace &amp; Defense</a:t>
            </a:r>
          </a:p>
        </p:txBody>
      </p:sp>
      <p:sp>
        <p:nvSpPr>
          <p:cNvPr id="20" name="Rectangle 19"/>
          <p:cNvSpPr/>
          <p:nvPr/>
        </p:nvSpPr>
        <p:spPr>
          <a:xfrm>
            <a:off x="5459784" y="4547997"/>
            <a:ext cx="1645920" cy="548640"/>
          </a:xfrm>
          <a:prstGeom prst="rect">
            <a:avLst/>
          </a:prstGeom>
          <a:noFill/>
          <a:ln w="28575">
            <a:solidFill>
              <a:srgbClr val="07325F"/>
            </a:solid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1" name="Rectangle 20"/>
          <p:cNvSpPr/>
          <p:nvPr/>
        </p:nvSpPr>
        <p:spPr>
          <a:xfrm>
            <a:off x="3756627" y="4557835"/>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2" name="Rectangle 21"/>
          <p:cNvSpPr/>
          <p:nvPr/>
        </p:nvSpPr>
        <p:spPr>
          <a:xfrm>
            <a:off x="7167177" y="4557835"/>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23" name="Rectangle 22"/>
          <p:cNvSpPr/>
          <p:nvPr/>
        </p:nvSpPr>
        <p:spPr>
          <a:xfrm>
            <a:off x="2027915" y="4942917"/>
            <a:ext cx="1624663"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Automotive</a:t>
            </a:r>
          </a:p>
        </p:txBody>
      </p:sp>
      <p:sp>
        <p:nvSpPr>
          <p:cNvPr id="24" name="Freeform 62"/>
          <p:cNvSpPr>
            <a:spLocks noEditPoints="1"/>
          </p:cNvSpPr>
          <p:nvPr/>
        </p:nvSpPr>
        <p:spPr bwMode="auto">
          <a:xfrm>
            <a:off x="6730407" y="4565127"/>
            <a:ext cx="343655" cy="195530"/>
          </a:xfrm>
          <a:custGeom>
            <a:avLst/>
            <a:gdLst>
              <a:gd name="T0" fmla="*/ 94 w 1081"/>
              <a:gd name="T1" fmla="*/ 18 h 494"/>
              <a:gd name="T2" fmla="*/ 170 w 1081"/>
              <a:gd name="T3" fmla="*/ 34 h 494"/>
              <a:gd name="T4" fmla="*/ 249 w 1081"/>
              <a:gd name="T5" fmla="*/ 91 h 494"/>
              <a:gd name="T6" fmla="*/ 151 w 1081"/>
              <a:gd name="T7" fmla="*/ 271 h 494"/>
              <a:gd name="T8" fmla="*/ 8 w 1081"/>
              <a:gd name="T9" fmla="*/ 206 h 494"/>
              <a:gd name="T10" fmla="*/ 1081 w 1081"/>
              <a:gd name="T11" fmla="*/ 192 h 494"/>
              <a:gd name="T12" fmla="*/ 982 w 1081"/>
              <a:gd name="T13" fmla="*/ 10 h 494"/>
              <a:gd name="T14" fmla="*/ 911 w 1081"/>
              <a:gd name="T15" fmla="*/ 34 h 494"/>
              <a:gd name="T16" fmla="*/ 833 w 1081"/>
              <a:gd name="T17" fmla="*/ 94 h 494"/>
              <a:gd name="T18" fmla="*/ 945 w 1081"/>
              <a:gd name="T19" fmla="*/ 275 h 494"/>
              <a:gd name="T20" fmla="*/ 1081 w 1081"/>
              <a:gd name="T21" fmla="*/ 198 h 494"/>
              <a:gd name="T22" fmla="*/ 442 w 1081"/>
              <a:gd name="T23" fmla="*/ 84 h 494"/>
              <a:gd name="T24" fmla="*/ 315 w 1081"/>
              <a:gd name="T25" fmla="*/ 112 h 494"/>
              <a:gd name="T26" fmla="*/ 271 w 1081"/>
              <a:gd name="T27" fmla="*/ 106 h 494"/>
              <a:gd name="T28" fmla="*/ 184 w 1081"/>
              <a:gd name="T29" fmla="*/ 280 h 494"/>
              <a:gd name="T30" fmla="*/ 313 w 1081"/>
              <a:gd name="T31" fmla="*/ 305 h 494"/>
              <a:gd name="T32" fmla="*/ 417 w 1081"/>
              <a:gd name="T33" fmla="*/ 345 h 494"/>
              <a:gd name="T34" fmla="*/ 447 w 1081"/>
              <a:gd name="T35" fmla="*/ 331 h 494"/>
              <a:gd name="T36" fmla="*/ 497 w 1081"/>
              <a:gd name="T37" fmla="*/ 366 h 494"/>
              <a:gd name="T38" fmla="*/ 586 w 1081"/>
              <a:gd name="T39" fmla="*/ 437 h 494"/>
              <a:gd name="T40" fmla="*/ 656 w 1081"/>
              <a:gd name="T41" fmla="*/ 435 h 494"/>
              <a:gd name="T42" fmla="*/ 516 w 1081"/>
              <a:gd name="T43" fmla="*/ 310 h 494"/>
              <a:gd name="T44" fmla="*/ 528 w 1081"/>
              <a:gd name="T45" fmla="*/ 302 h 494"/>
              <a:gd name="T46" fmla="*/ 698 w 1081"/>
              <a:gd name="T47" fmla="*/ 430 h 494"/>
              <a:gd name="T48" fmla="*/ 709 w 1081"/>
              <a:gd name="T49" fmla="*/ 373 h 494"/>
              <a:gd name="T50" fmla="*/ 558 w 1081"/>
              <a:gd name="T51" fmla="*/ 247 h 494"/>
              <a:gd name="T52" fmla="*/ 735 w 1081"/>
              <a:gd name="T53" fmla="*/ 377 h 494"/>
              <a:gd name="T54" fmla="*/ 798 w 1081"/>
              <a:gd name="T55" fmla="*/ 365 h 494"/>
              <a:gd name="T56" fmla="*/ 569 w 1081"/>
              <a:gd name="T57" fmla="*/ 175 h 494"/>
              <a:gd name="T58" fmla="*/ 441 w 1081"/>
              <a:gd name="T59" fmla="*/ 221 h 494"/>
              <a:gd name="T60" fmla="*/ 367 w 1081"/>
              <a:gd name="T61" fmla="*/ 170 h 494"/>
              <a:gd name="T62" fmla="*/ 469 w 1081"/>
              <a:gd name="T63" fmla="*/ 87 h 494"/>
              <a:gd name="T64" fmla="*/ 390 w 1081"/>
              <a:gd name="T65" fmla="*/ 204 h 494"/>
              <a:gd name="T66" fmla="*/ 559 w 1081"/>
              <a:gd name="T67" fmla="*/ 157 h 494"/>
              <a:gd name="T68" fmla="*/ 626 w 1081"/>
              <a:gd name="T69" fmla="*/ 202 h 494"/>
              <a:gd name="T70" fmla="*/ 897 w 1081"/>
              <a:gd name="T71" fmla="*/ 281 h 494"/>
              <a:gd name="T72" fmla="*/ 810 w 1081"/>
              <a:gd name="T73" fmla="*/ 105 h 494"/>
              <a:gd name="T74" fmla="*/ 740 w 1081"/>
              <a:gd name="T75" fmla="*/ 115 h 494"/>
              <a:gd name="T76" fmla="*/ 503 w 1081"/>
              <a:gd name="T77" fmla="*/ 83 h 494"/>
              <a:gd name="T78" fmla="*/ 387 w 1081"/>
              <a:gd name="T79" fmla="*/ 163 h 494"/>
              <a:gd name="T80" fmla="*/ 482 w 1081"/>
              <a:gd name="T81" fmla="*/ 393 h 494"/>
              <a:gd name="T82" fmla="*/ 471 w 1081"/>
              <a:gd name="T83" fmla="*/ 482 h 494"/>
              <a:gd name="T84" fmla="*/ 535 w 1081"/>
              <a:gd name="T85" fmla="*/ 410 h 494"/>
              <a:gd name="T86" fmla="*/ 444 w 1081"/>
              <a:gd name="T87" fmla="*/ 341 h 494"/>
              <a:gd name="T88" fmla="*/ 401 w 1081"/>
              <a:gd name="T89" fmla="*/ 419 h 494"/>
              <a:gd name="T90" fmla="*/ 455 w 1081"/>
              <a:gd name="T91" fmla="*/ 435 h 494"/>
              <a:gd name="T92" fmla="*/ 444 w 1081"/>
              <a:gd name="T93" fmla="*/ 341 h 494"/>
              <a:gd name="T94" fmla="*/ 354 w 1081"/>
              <a:gd name="T95" fmla="*/ 346 h 494"/>
              <a:gd name="T96" fmla="*/ 367 w 1081"/>
              <a:gd name="T97" fmla="*/ 418 h 494"/>
              <a:gd name="T98" fmla="*/ 408 w 1081"/>
              <a:gd name="T99" fmla="*/ 356 h 494"/>
              <a:gd name="T100" fmla="*/ 339 w 1081"/>
              <a:gd name="T101" fmla="*/ 351 h 494"/>
              <a:gd name="T102" fmla="*/ 281 w 1081"/>
              <a:gd name="T103" fmla="*/ 349 h 494"/>
              <a:gd name="T104" fmla="*/ 537 w 1081"/>
              <a:gd name="T105" fmla="*/ 487 h 494"/>
              <a:gd name="T106" fmla="*/ 563 w 1081"/>
              <a:gd name="T107" fmla="*/ 488 h 494"/>
              <a:gd name="T108" fmla="*/ 543 w 1081"/>
              <a:gd name="T109" fmla="*/ 420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81" h="494">
                <a:moveTo>
                  <a:pt x="0" y="191"/>
                </a:moveTo>
                <a:cubicBezTo>
                  <a:pt x="0" y="191"/>
                  <a:pt x="1" y="190"/>
                  <a:pt x="1" y="190"/>
                </a:cubicBezTo>
                <a:cubicBezTo>
                  <a:pt x="32" y="132"/>
                  <a:pt x="63" y="75"/>
                  <a:pt x="94" y="18"/>
                </a:cubicBezTo>
                <a:cubicBezTo>
                  <a:pt x="96" y="15"/>
                  <a:pt x="98" y="12"/>
                  <a:pt x="99" y="9"/>
                </a:cubicBezTo>
                <a:cubicBezTo>
                  <a:pt x="102" y="4"/>
                  <a:pt x="109" y="1"/>
                  <a:pt x="115" y="4"/>
                </a:cubicBezTo>
                <a:cubicBezTo>
                  <a:pt x="134" y="14"/>
                  <a:pt x="152" y="24"/>
                  <a:pt x="170" y="34"/>
                </a:cubicBezTo>
                <a:cubicBezTo>
                  <a:pt x="195" y="47"/>
                  <a:pt x="219" y="61"/>
                  <a:pt x="243" y="74"/>
                </a:cubicBezTo>
                <a:cubicBezTo>
                  <a:pt x="243" y="74"/>
                  <a:pt x="244" y="74"/>
                  <a:pt x="244" y="75"/>
                </a:cubicBezTo>
                <a:cubicBezTo>
                  <a:pt x="251" y="79"/>
                  <a:pt x="253" y="84"/>
                  <a:pt x="249" y="91"/>
                </a:cubicBezTo>
                <a:cubicBezTo>
                  <a:pt x="240" y="109"/>
                  <a:pt x="230" y="126"/>
                  <a:pt x="220" y="144"/>
                </a:cubicBezTo>
                <a:cubicBezTo>
                  <a:pt x="198" y="186"/>
                  <a:pt x="175" y="227"/>
                  <a:pt x="152" y="269"/>
                </a:cubicBezTo>
                <a:cubicBezTo>
                  <a:pt x="152" y="269"/>
                  <a:pt x="152" y="270"/>
                  <a:pt x="151" y="271"/>
                </a:cubicBezTo>
                <a:cubicBezTo>
                  <a:pt x="148" y="277"/>
                  <a:pt x="142" y="279"/>
                  <a:pt x="136" y="275"/>
                </a:cubicBezTo>
                <a:cubicBezTo>
                  <a:pt x="128" y="271"/>
                  <a:pt x="121" y="267"/>
                  <a:pt x="114" y="263"/>
                </a:cubicBezTo>
                <a:cubicBezTo>
                  <a:pt x="79" y="244"/>
                  <a:pt x="43" y="225"/>
                  <a:pt x="8" y="206"/>
                </a:cubicBezTo>
                <a:cubicBezTo>
                  <a:pt x="5" y="204"/>
                  <a:pt x="2" y="201"/>
                  <a:pt x="0" y="198"/>
                </a:cubicBezTo>
                <a:cubicBezTo>
                  <a:pt x="0" y="196"/>
                  <a:pt x="0" y="193"/>
                  <a:pt x="0" y="191"/>
                </a:cubicBezTo>
                <a:close/>
                <a:moveTo>
                  <a:pt x="1081" y="192"/>
                </a:moveTo>
                <a:cubicBezTo>
                  <a:pt x="1080" y="190"/>
                  <a:pt x="1080" y="189"/>
                  <a:pt x="1079" y="187"/>
                </a:cubicBezTo>
                <a:cubicBezTo>
                  <a:pt x="1056" y="146"/>
                  <a:pt x="1034" y="104"/>
                  <a:pt x="1011" y="63"/>
                </a:cubicBezTo>
                <a:cubicBezTo>
                  <a:pt x="1001" y="45"/>
                  <a:pt x="992" y="28"/>
                  <a:pt x="982" y="10"/>
                </a:cubicBezTo>
                <a:cubicBezTo>
                  <a:pt x="982" y="10"/>
                  <a:pt x="982" y="10"/>
                  <a:pt x="982" y="9"/>
                </a:cubicBezTo>
                <a:cubicBezTo>
                  <a:pt x="979" y="4"/>
                  <a:pt x="973" y="0"/>
                  <a:pt x="965" y="4"/>
                </a:cubicBezTo>
                <a:cubicBezTo>
                  <a:pt x="947" y="14"/>
                  <a:pt x="929" y="24"/>
                  <a:pt x="911" y="34"/>
                </a:cubicBezTo>
                <a:cubicBezTo>
                  <a:pt x="886" y="47"/>
                  <a:pt x="862" y="61"/>
                  <a:pt x="837" y="74"/>
                </a:cubicBezTo>
                <a:cubicBezTo>
                  <a:pt x="830" y="78"/>
                  <a:pt x="827" y="84"/>
                  <a:pt x="832" y="92"/>
                </a:cubicBezTo>
                <a:cubicBezTo>
                  <a:pt x="832" y="92"/>
                  <a:pt x="833" y="93"/>
                  <a:pt x="833" y="94"/>
                </a:cubicBezTo>
                <a:cubicBezTo>
                  <a:pt x="861" y="145"/>
                  <a:pt x="889" y="196"/>
                  <a:pt x="916" y="247"/>
                </a:cubicBezTo>
                <a:cubicBezTo>
                  <a:pt x="921" y="255"/>
                  <a:pt x="925" y="263"/>
                  <a:pt x="929" y="271"/>
                </a:cubicBezTo>
                <a:cubicBezTo>
                  <a:pt x="933" y="277"/>
                  <a:pt x="939" y="278"/>
                  <a:pt x="945" y="275"/>
                </a:cubicBezTo>
                <a:cubicBezTo>
                  <a:pt x="946" y="275"/>
                  <a:pt x="946" y="275"/>
                  <a:pt x="946" y="275"/>
                </a:cubicBezTo>
                <a:cubicBezTo>
                  <a:pt x="988" y="252"/>
                  <a:pt x="1030" y="229"/>
                  <a:pt x="1071" y="207"/>
                </a:cubicBezTo>
                <a:cubicBezTo>
                  <a:pt x="1075" y="204"/>
                  <a:pt x="1079" y="202"/>
                  <a:pt x="1081" y="198"/>
                </a:cubicBezTo>
                <a:cubicBezTo>
                  <a:pt x="1081" y="196"/>
                  <a:pt x="1081" y="194"/>
                  <a:pt x="1081" y="192"/>
                </a:cubicBezTo>
                <a:close/>
                <a:moveTo>
                  <a:pt x="462" y="83"/>
                </a:moveTo>
                <a:cubicBezTo>
                  <a:pt x="455" y="82"/>
                  <a:pt x="449" y="81"/>
                  <a:pt x="442" y="84"/>
                </a:cubicBezTo>
                <a:cubicBezTo>
                  <a:pt x="409" y="94"/>
                  <a:pt x="375" y="105"/>
                  <a:pt x="341" y="116"/>
                </a:cubicBezTo>
                <a:cubicBezTo>
                  <a:pt x="336" y="118"/>
                  <a:pt x="330" y="118"/>
                  <a:pt x="324" y="115"/>
                </a:cubicBezTo>
                <a:cubicBezTo>
                  <a:pt x="321" y="114"/>
                  <a:pt x="318" y="113"/>
                  <a:pt x="315" y="112"/>
                </a:cubicBezTo>
                <a:cubicBezTo>
                  <a:pt x="304" y="108"/>
                  <a:pt x="294" y="104"/>
                  <a:pt x="283" y="100"/>
                </a:cubicBezTo>
                <a:cubicBezTo>
                  <a:pt x="278" y="98"/>
                  <a:pt x="275" y="99"/>
                  <a:pt x="272" y="104"/>
                </a:cubicBezTo>
                <a:cubicBezTo>
                  <a:pt x="272" y="104"/>
                  <a:pt x="271" y="105"/>
                  <a:pt x="271" y="106"/>
                </a:cubicBezTo>
                <a:cubicBezTo>
                  <a:pt x="252" y="140"/>
                  <a:pt x="233" y="174"/>
                  <a:pt x="213" y="209"/>
                </a:cubicBezTo>
                <a:cubicBezTo>
                  <a:pt x="203" y="229"/>
                  <a:pt x="192" y="248"/>
                  <a:pt x="181" y="268"/>
                </a:cubicBezTo>
                <a:cubicBezTo>
                  <a:pt x="178" y="273"/>
                  <a:pt x="179" y="277"/>
                  <a:pt x="184" y="280"/>
                </a:cubicBezTo>
                <a:cubicBezTo>
                  <a:pt x="212" y="296"/>
                  <a:pt x="240" y="312"/>
                  <a:pt x="268" y="328"/>
                </a:cubicBezTo>
                <a:cubicBezTo>
                  <a:pt x="270" y="330"/>
                  <a:pt x="273" y="330"/>
                  <a:pt x="275" y="332"/>
                </a:cubicBezTo>
                <a:cubicBezTo>
                  <a:pt x="282" y="315"/>
                  <a:pt x="294" y="305"/>
                  <a:pt x="313" y="305"/>
                </a:cubicBezTo>
                <a:cubicBezTo>
                  <a:pt x="331" y="306"/>
                  <a:pt x="343" y="316"/>
                  <a:pt x="349" y="333"/>
                </a:cubicBezTo>
                <a:cubicBezTo>
                  <a:pt x="359" y="321"/>
                  <a:pt x="372" y="315"/>
                  <a:pt x="387" y="318"/>
                </a:cubicBezTo>
                <a:cubicBezTo>
                  <a:pt x="403" y="321"/>
                  <a:pt x="412" y="331"/>
                  <a:pt x="417" y="345"/>
                </a:cubicBezTo>
                <a:cubicBezTo>
                  <a:pt x="418" y="345"/>
                  <a:pt x="418" y="345"/>
                  <a:pt x="418" y="345"/>
                </a:cubicBezTo>
                <a:cubicBezTo>
                  <a:pt x="419" y="344"/>
                  <a:pt x="420" y="343"/>
                  <a:pt x="421" y="342"/>
                </a:cubicBezTo>
                <a:cubicBezTo>
                  <a:pt x="428" y="335"/>
                  <a:pt x="437" y="331"/>
                  <a:pt x="447" y="331"/>
                </a:cubicBezTo>
                <a:cubicBezTo>
                  <a:pt x="463" y="331"/>
                  <a:pt x="475" y="338"/>
                  <a:pt x="482" y="352"/>
                </a:cubicBezTo>
                <a:cubicBezTo>
                  <a:pt x="483" y="354"/>
                  <a:pt x="484" y="355"/>
                  <a:pt x="485" y="356"/>
                </a:cubicBezTo>
                <a:cubicBezTo>
                  <a:pt x="489" y="360"/>
                  <a:pt x="493" y="363"/>
                  <a:pt x="497" y="366"/>
                </a:cubicBezTo>
                <a:cubicBezTo>
                  <a:pt x="510" y="363"/>
                  <a:pt x="522" y="365"/>
                  <a:pt x="532" y="373"/>
                </a:cubicBezTo>
                <a:cubicBezTo>
                  <a:pt x="543" y="381"/>
                  <a:pt x="547" y="392"/>
                  <a:pt x="547" y="405"/>
                </a:cubicBezTo>
                <a:cubicBezTo>
                  <a:pt x="560" y="416"/>
                  <a:pt x="573" y="426"/>
                  <a:pt x="586" y="437"/>
                </a:cubicBezTo>
                <a:cubicBezTo>
                  <a:pt x="595" y="443"/>
                  <a:pt x="603" y="451"/>
                  <a:pt x="612" y="457"/>
                </a:cubicBezTo>
                <a:cubicBezTo>
                  <a:pt x="621" y="463"/>
                  <a:pt x="631" y="464"/>
                  <a:pt x="640" y="459"/>
                </a:cubicBezTo>
                <a:cubicBezTo>
                  <a:pt x="650" y="454"/>
                  <a:pt x="655" y="446"/>
                  <a:pt x="656" y="435"/>
                </a:cubicBezTo>
                <a:cubicBezTo>
                  <a:pt x="656" y="425"/>
                  <a:pt x="652" y="418"/>
                  <a:pt x="644" y="412"/>
                </a:cubicBezTo>
                <a:cubicBezTo>
                  <a:pt x="602" y="379"/>
                  <a:pt x="561" y="346"/>
                  <a:pt x="519" y="313"/>
                </a:cubicBezTo>
                <a:cubicBezTo>
                  <a:pt x="518" y="312"/>
                  <a:pt x="517" y="311"/>
                  <a:pt x="516" y="310"/>
                </a:cubicBezTo>
                <a:cubicBezTo>
                  <a:pt x="513" y="307"/>
                  <a:pt x="513" y="303"/>
                  <a:pt x="515" y="301"/>
                </a:cubicBezTo>
                <a:cubicBezTo>
                  <a:pt x="517" y="298"/>
                  <a:pt x="521" y="297"/>
                  <a:pt x="524" y="299"/>
                </a:cubicBezTo>
                <a:cubicBezTo>
                  <a:pt x="526" y="300"/>
                  <a:pt x="527" y="301"/>
                  <a:pt x="528" y="302"/>
                </a:cubicBezTo>
                <a:cubicBezTo>
                  <a:pt x="559" y="326"/>
                  <a:pt x="589" y="350"/>
                  <a:pt x="619" y="374"/>
                </a:cubicBezTo>
                <a:cubicBezTo>
                  <a:pt x="640" y="390"/>
                  <a:pt x="661" y="407"/>
                  <a:pt x="682" y="423"/>
                </a:cubicBezTo>
                <a:cubicBezTo>
                  <a:pt x="687" y="427"/>
                  <a:pt x="692" y="429"/>
                  <a:pt x="698" y="430"/>
                </a:cubicBezTo>
                <a:cubicBezTo>
                  <a:pt x="710" y="430"/>
                  <a:pt x="721" y="423"/>
                  <a:pt x="726" y="412"/>
                </a:cubicBezTo>
                <a:cubicBezTo>
                  <a:pt x="730" y="400"/>
                  <a:pt x="727" y="388"/>
                  <a:pt x="717" y="380"/>
                </a:cubicBezTo>
                <a:cubicBezTo>
                  <a:pt x="714" y="378"/>
                  <a:pt x="711" y="376"/>
                  <a:pt x="709" y="373"/>
                </a:cubicBezTo>
                <a:cubicBezTo>
                  <a:pt x="660" y="335"/>
                  <a:pt x="611" y="297"/>
                  <a:pt x="562" y="258"/>
                </a:cubicBezTo>
                <a:cubicBezTo>
                  <a:pt x="561" y="257"/>
                  <a:pt x="560" y="256"/>
                  <a:pt x="558" y="255"/>
                </a:cubicBezTo>
                <a:cubicBezTo>
                  <a:pt x="556" y="252"/>
                  <a:pt x="556" y="249"/>
                  <a:pt x="558" y="247"/>
                </a:cubicBezTo>
                <a:cubicBezTo>
                  <a:pt x="559" y="244"/>
                  <a:pt x="561" y="244"/>
                  <a:pt x="565" y="243"/>
                </a:cubicBezTo>
                <a:cubicBezTo>
                  <a:pt x="566" y="244"/>
                  <a:pt x="569" y="246"/>
                  <a:pt x="571" y="248"/>
                </a:cubicBezTo>
                <a:cubicBezTo>
                  <a:pt x="626" y="291"/>
                  <a:pt x="681" y="334"/>
                  <a:pt x="735" y="377"/>
                </a:cubicBezTo>
                <a:cubicBezTo>
                  <a:pt x="742" y="382"/>
                  <a:pt x="748" y="388"/>
                  <a:pt x="755" y="393"/>
                </a:cubicBezTo>
                <a:cubicBezTo>
                  <a:pt x="765" y="399"/>
                  <a:pt x="776" y="399"/>
                  <a:pt x="785" y="393"/>
                </a:cubicBezTo>
                <a:cubicBezTo>
                  <a:pt x="795" y="387"/>
                  <a:pt x="800" y="377"/>
                  <a:pt x="798" y="365"/>
                </a:cubicBezTo>
                <a:cubicBezTo>
                  <a:pt x="797" y="358"/>
                  <a:pt x="793" y="352"/>
                  <a:pt x="787" y="347"/>
                </a:cubicBezTo>
                <a:cubicBezTo>
                  <a:pt x="736" y="307"/>
                  <a:pt x="684" y="266"/>
                  <a:pt x="633" y="225"/>
                </a:cubicBezTo>
                <a:cubicBezTo>
                  <a:pt x="612" y="209"/>
                  <a:pt x="591" y="192"/>
                  <a:pt x="569" y="175"/>
                </a:cubicBezTo>
                <a:cubicBezTo>
                  <a:pt x="564" y="171"/>
                  <a:pt x="559" y="170"/>
                  <a:pt x="553" y="173"/>
                </a:cubicBezTo>
                <a:cubicBezTo>
                  <a:pt x="542" y="178"/>
                  <a:pt x="531" y="183"/>
                  <a:pt x="519" y="188"/>
                </a:cubicBezTo>
                <a:cubicBezTo>
                  <a:pt x="493" y="199"/>
                  <a:pt x="467" y="210"/>
                  <a:pt x="441" y="221"/>
                </a:cubicBezTo>
                <a:cubicBezTo>
                  <a:pt x="430" y="226"/>
                  <a:pt x="417" y="227"/>
                  <a:pt x="405" y="224"/>
                </a:cubicBezTo>
                <a:cubicBezTo>
                  <a:pt x="390" y="221"/>
                  <a:pt x="378" y="213"/>
                  <a:pt x="370" y="199"/>
                </a:cubicBezTo>
                <a:cubicBezTo>
                  <a:pt x="365" y="190"/>
                  <a:pt x="363" y="180"/>
                  <a:pt x="367" y="170"/>
                </a:cubicBezTo>
                <a:cubicBezTo>
                  <a:pt x="370" y="161"/>
                  <a:pt x="375" y="155"/>
                  <a:pt x="383" y="150"/>
                </a:cubicBezTo>
                <a:cubicBezTo>
                  <a:pt x="410" y="130"/>
                  <a:pt x="438" y="110"/>
                  <a:pt x="465" y="90"/>
                </a:cubicBezTo>
                <a:cubicBezTo>
                  <a:pt x="466" y="89"/>
                  <a:pt x="468" y="88"/>
                  <a:pt x="469" y="87"/>
                </a:cubicBezTo>
                <a:cubicBezTo>
                  <a:pt x="467" y="83"/>
                  <a:pt x="464" y="84"/>
                  <a:pt x="462" y="83"/>
                </a:cubicBezTo>
                <a:close/>
                <a:moveTo>
                  <a:pt x="378" y="183"/>
                </a:moveTo>
                <a:cubicBezTo>
                  <a:pt x="379" y="192"/>
                  <a:pt x="384" y="199"/>
                  <a:pt x="390" y="204"/>
                </a:cubicBezTo>
                <a:cubicBezTo>
                  <a:pt x="404" y="214"/>
                  <a:pt x="420" y="216"/>
                  <a:pt x="435" y="209"/>
                </a:cubicBezTo>
                <a:cubicBezTo>
                  <a:pt x="464" y="197"/>
                  <a:pt x="492" y="185"/>
                  <a:pt x="520" y="173"/>
                </a:cubicBezTo>
                <a:cubicBezTo>
                  <a:pt x="533" y="168"/>
                  <a:pt x="546" y="163"/>
                  <a:pt x="559" y="157"/>
                </a:cubicBezTo>
                <a:cubicBezTo>
                  <a:pt x="564" y="155"/>
                  <a:pt x="568" y="156"/>
                  <a:pt x="572" y="159"/>
                </a:cubicBezTo>
                <a:cubicBezTo>
                  <a:pt x="573" y="160"/>
                  <a:pt x="574" y="160"/>
                  <a:pt x="575" y="161"/>
                </a:cubicBezTo>
                <a:cubicBezTo>
                  <a:pt x="592" y="175"/>
                  <a:pt x="609" y="188"/>
                  <a:pt x="626" y="202"/>
                </a:cubicBezTo>
                <a:cubicBezTo>
                  <a:pt x="684" y="248"/>
                  <a:pt x="742" y="294"/>
                  <a:pt x="800" y="340"/>
                </a:cubicBezTo>
                <a:cubicBezTo>
                  <a:pt x="805" y="344"/>
                  <a:pt x="810" y="345"/>
                  <a:pt x="816" y="340"/>
                </a:cubicBezTo>
                <a:cubicBezTo>
                  <a:pt x="843" y="321"/>
                  <a:pt x="870" y="301"/>
                  <a:pt x="897" y="281"/>
                </a:cubicBezTo>
                <a:cubicBezTo>
                  <a:pt x="902" y="278"/>
                  <a:pt x="904" y="273"/>
                  <a:pt x="900" y="268"/>
                </a:cubicBezTo>
                <a:cubicBezTo>
                  <a:pt x="895" y="259"/>
                  <a:pt x="891" y="251"/>
                  <a:pt x="886" y="243"/>
                </a:cubicBezTo>
                <a:cubicBezTo>
                  <a:pt x="861" y="197"/>
                  <a:pt x="835" y="151"/>
                  <a:pt x="810" y="105"/>
                </a:cubicBezTo>
                <a:cubicBezTo>
                  <a:pt x="806" y="99"/>
                  <a:pt x="803" y="98"/>
                  <a:pt x="797" y="100"/>
                </a:cubicBezTo>
                <a:cubicBezTo>
                  <a:pt x="783" y="105"/>
                  <a:pt x="770" y="110"/>
                  <a:pt x="757" y="115"/>
                </a:cubicBezTo>
                <a:cubicBezTo>
                  <a:pt x="751" y="118"/>
                  <a:pt x="746" y="118"/>
                  <a:pt x="740" y="115"/>
                </a:cubicBezTo>
                <a:cubicBezTo>
                  <a:pt x="698" y="94"/>
                  <a:pt x="657" y="74"/>
                  <a:pt x="615" y="54"/>
                </a:cubicBezTo>
                <a:cubicBezTo>
                  <a:pt x="609" y="51"/>
                  <a:pt x="603" y="51"/>
                  <a:pt x="596" y="53"/>
                </a:cubicBezTo>
                <a:cubicBezTo>
                  <a:pt x="565" y="63"/>
                  <a:pt x="534" y="73"/>
                  <a:pt x="503" y="83"/>
                </a:cubicBezTo>
                <a:cubicBezTo>
                  <a:pt x="495" y="86"/>
                  <a:pt x="487" y="90"/>
                  <a:pt x="481" y="95"/>
                </a:cubicBezTo>
                <a:cubicBezTo>
                  <a:pt x="455" y="113"/>
                  <a:pt x="429" y="132"/>
                  <a:pt x="404" y="151"/>
                </a:cubicBezTo>
                <a:cubicBezTo>
                  <a:pt x="398" y="155"/>
                  <a:pt x="392" y="158"/>
                  <a:pt x="387" y="163"/>
                </a:cubicBezTo>
                <a:cubicBezTo>
                  <a:pt x="381" y="167"/>
                  <a:pt x="378" y="173"/>
                  <a:pt x="378" y="181"/>
                </a:cubicBezTo>
                <a:cubicBezTo>
                  <a:pt x="378" y="182"/>
                  <a:pt x="378" y="183"/>
                  <a:pt x="378" y="183"/>
                </a:cubicBezTo>
                <a:close/>
                <a:moveTo>
                  <a:pt x="482" y="393"/>
                </a:moveTo>
                <a:cubicBezTo>
                  <a:pt x="479" y="401"/>
                  <a:pt x="477" y="408"/>
                  <a:pt x="474" y="416"/>
                </a:cubicBezTo>
                <a:cubicBezTo>
                  <a:pt x="470" y="428"/>
                  <a:pt x="466" y="440"/>
                  <a:pt x="462" y="452"/>
                </a:cubicBezTo>
                <a:cubicBezTo>
                  <a:pt x="458" y="463"/>
                  <a:pt x="462" y="474"/>
                  <a:pt x="471" y="482"/>
                </a:cubicBezTo>
                <a:cubicBezTo>
                  <a:pt x="486" y="494"/>
                  <a:pt x="507" y="488"/>
                  <a:pt x="514" y="471"/>
                </a:cubicBezTo>
                <a:cubicBezTo>
                  <a:pt x="516" y="466"/>
                  <a:pt x="518" y="462"/>
                  <a:pt x="519" y="457"/>
                </a:cubicBezTo>
                <a:cubicBezTo>
                  <a:pt x="525" y="442"/>
                  <a:pt x="530" y="426"/>
                  <a:pt x="535" y="410"/>
                </a:cubicBezTo>
                <a:cubicBezTo>
                  <a:pt x="541" y="392"/>
                  <a:pt x="527" y="375"/>
                  <a:pt x="508" y="375"/>
                </a:cubicBezTo>
                <a:cubicBezTo>
                  <a:pt x="496" y="375"/>
                  <a:pt x="486" y="382"/>
                  <a:pt x="482" y="393"/>
                </a:cubicBezTo>
                <a:close/>
                <a:moveTo>
                  <a:pt x="444" y="341"/>
                </a:moveTo>
                <a:cubicBezTo>
                  <a:pt x="433" y="343"/>
                  <a:pt x="425" y="349"/>
                  <a:pt x="422" y="359"/>
                </a:cubicBezTo>
                <a:cubicBezTo>
                  <a:pt x="418" y="370"/>
                  <a:pt x="414" y="381"/>
                  <a:pt x="410" y="392"/>
                </a:cubicBezTo>
                <a:cubicBezTo>
                  <a:pt x="407" y="401"/>
                  <a:pt x="404" y="410"/>
                  <a:pt x="401" y="419"/>
                </a:cubicBezTo>
                <a:cubicBezTo>
                  <a:pt x="398" y="430"/>
                  <a:pt x="401" y="439"/>
                  <a:pt x="409" y="447"/>
                </a:cubicBezTo>
                <a:cubicBezTo>
                  <a:pt x="417" y="454"/>
                  <a:pt x="427" y="456"/>
                  <a:pt x="437" y="453"/>
                </a:cubicBezTo>
                <a:cubicBezTo>
                  <a:pt x="446" y="450"/>
                  <a:pt x="452" y="444"/>
                  <a:pt x="455" y="435"/>
                </a:cubicBezTo>
                <a:cubicBezTo>
                  <a:pt x="461" y="416"/>
                  <a:pt x="468" y="397"/>
                  <a:pt x="474" y="378"/>
                </a:cubicBezTo>
                <a:cubicBezTo>
                  <a:pt x="475" y="375"/>
                  <a:pt x="476" y="372"/>
                  <a:pt x="476" y="369"/>
                </a:cubicBezTo>
                <a:cubicBezTo>
                  <a:pt x="476" y="352"/>
                  <a:pt x="461" y="339"/>
                  <a:pt x="444" y="341"/>
                </a:cubicBezTo>
                <a:close/>
                <a:moveTo>
                  <a:pt x="407" y="349"/>
                </a:moveTo>
                <a:cubicBezTo>
                  <a:pt x="405" y="337"/>
                  <a:pt x="394" y="328"/>
                  <a:pt x="382" y="327"/>
                </a:cubicBezTo>
                <a:cubicBezTo>
                  <a:pt x="369" y="327"/>
                  <a:pt x="358" y="334"/>
                  <a:pt x="354" y="346"/>
                </a:cubicBezTo>
                <a:cubicBezTo>
                  <a:pt x="352" y="351"/>
                  <a:pt x="350" y="356"/>
                  <a:pt x="349" y="361"/>
                </a:cubicBezTo>
                <a:cubicBezTo>
                  <a:pt x="346" y="369"/>
                  <a:pt x="343" y="376"/>
                  <a:pt x="341" y="384"/>
                </a:cubicBezTo>
                <a:cubicBezTo>
                  <a:pt x="337" y="401"/>
                  <a:pt x="350" y="417"/>
                  <a:pt x="367" y="418"/>
                </a:cubicBezTo>
                <a:cubicBezTo>
                  <a:pt x="380" y="418"/>
                  <a:pt x="390" y="411"/>
                  <a:pt x="395" y="399"/>
                </a:cubicBezTo>
                <a:cubicBezTo>
                  <a:pt x="399" y="388"/>
                  <a:pt x="403" y="376"/>
                  <a:pt x="407" y="364"/>
                </a:cubicBezTo>
                <a:cubicBezTo>
                  <a:pt x="408" y="361"/>
                  <a:pt x="408" y="358"/>
                  <a:pt x="408" y="356"/>
                </a:cubicBezTo>
                <a:cubicBezTo>
                  <a:pt x="408" y="353"/>
                  <a:pt x="408" y="351"/>
                  <a:pt x="407" y="349"/>
                </a:cubicBezTo>
                <a:close/>
                <a:moveTo>
                  <a:pt x="333" y="367"/>
                </a:moveTo>
                <a:cubicBezTo>
                  <a:pt x="335" y="362"/>
                  <a:pt x="337" y="356"/>
                  <a:pt x="339" y="351"/>
                </a:cubicBezTo>
                <a:cubicBezTo>
                  <a:pt x="343" y="337"/>
                  <a:pt x="335" y="322"/>
                  <a:pt x="321" y="317"/>
                </a:cubicBezTo>
                <a:cubicBezTo>
                  <a:pt x="308" y="312"/>
                  <a:pt x="292" y="318"/>
                  <a:pt x="286" y="332"/>
                </a:cubicBezTo>
                <a:cubicBezTo>
                  <a:pt x="284" y="337"/>
                  <a:pt x="282" y="343"/>
                  <a:pt x="281" y="349"/>
                </a:cubicBezTo>
                <a:cubicBezTo>
                  <a:pt x="276" y="366"/>
                  <a:pt x="289" y="383"/>
                  <a:pt x="307" y="384"/>
                </a:cubicBezTo>
                <a:cubicBezTo>
                  <a:pt x="318" y="384"/>
                  <a:pt x="329" y="377"/>
                  <a:pt x="333" y="367"/>
                </a:cubicBezTo>
                <a:close/>
                <a:moveTo>
                  <a:pt x="537" y="487"/>
                </a:moveTo>
                <a:cubicBezTo>
                  <a:pt x="539" y="489"/>
                  <a:pt x="542" y="489"/>
                  <a:pt x="546" y="489"/>
                </a:cubicBezTo>
                <a:cubicBezTo>
                  <a:pt x="550" y="489"/>
                  <a:pt x="554" y="489"/>
                  <a:pt x="558" y="489"/>
                </a:cubicBezTo>
                <a:cubicBezTo>
                  <a:pt x="560" y="489"/>
                  <a:pt x="562" y="489"/>
                  <a:pt x="563" y="488"/>
                </a:cubicBezTo>
                <a:cubicBezTo>
                  <a:pt x="582" y="478"/>
                  <a:pt x="585" y="454"/>
                  <a:pt x="569" y="442"/>
                </a:cubicBezTo>
                <a:cubicBezTo>
                  <a:pt x="563" y="437"/>
                  <a:pt x="557" y="432"/>
                  <a:pt x="551" y="427"/>
                </a:cubicBezTo>
                <a:cubicBezTo>
                  <a:pt x="548" y="425"/>
                  <a:pt x="546" y="423"/>
                  <a:pt x="543" y="420"/>
                </a:cubicBezTo>
                <a:cubicBezTo>
                  <a:pt x="536" y="439"/>
                  <a:pt x="530" y="458"/>
                  <a:pt x="523" y="476"/>
                </a:cubicBezTo>
                <a:cubicBezTo>
                  <a:pt x="528" y="480"/>
                  <a:pt x="532" y="483"/>
                  <a:pt x="537" y="487"/>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25" name="Rectangle 24"/>
          <p:cNvSpPr/>
          <p:nvPr/>
        </p:nvSpPr>
        <p:spPr>
          <a:xfrm>
            <a:off x="5211247" y="4947060"/>
            <a:ext cx="1855414"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Business Services</a:t>
            </a:r>
          </a:p>
        </p:txBody>
      </p:sp>
      <p:grpSp>
        <p:nvGrpSpPr>
          <p:cNvPr id="26" name="Group 25"/>
          <p:cNvGrpSpPr/>
          <p:nvPr/>
        </p:nvGrpSpPr>
        <p:grpSpPr>
          <a:xfrm>
            <a:off x="5143881" y="4577108"/>
            <a:ext cx="197354" cy="223450"/>
            <a:chOff x="10970783" y="2294593"/>
            <a:chExt cx="197354" cy="223450"/>
          </a:xfrm>
          <a:effectLst>
            <a:outerShdw blurRad="50800" dist="38100" dir="2700000" algn="tl" rotWithShape="0">
              <a:prstClr val="black">
                <a:alpha val="40000"/>
              </a:prstClr>
            </a:outerShdw>
          </a:effectLst>
        </p:grpSpPr>
        <p:sp>
          <p:nvSpPr>
            <p:cNvPr id="27" name="Rectangle 19"/>
            <p:cNvSpPr>
              <a:spLocks noChangeArrowheads="1"/>
            </p:cNvSpPr>
            <p:nvPr/>
          </p:nvSpPr>
          <p:spPr bwMode="auto">
            <a:xfrm>
              <a:off x="11093925" y="2416104"/>
              <a:ext cx="20388" cy="101939"/>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28" name="Freeform 20"/>
            <p:cNvSpPr>
              <a:spLocks noEditPoints="1"/>
            </p:cNvSpPr>
            <p:nvPr/>
          </p:nvSpPr>
          <p:spPr bwMode="auto">
            <a:xfrm>
              <a:off x="11120022" y="2392047"/>
              <a:ext cx="48115" cy="125996"/>
            </a:xfrm>
            <a:custGeom>
              <a:avLst/>
              <a:gdLst>
                <a:gd name="T0" fmla="*/ 0 w 118"/>
                <a:gd name="T1" fmla="*/ 0 h 309"/>
                <a:gd name="T2" fmla="*/ 0 w 118"/>
                <a:gd name="T3" fmla="*/ 309 h 309"/>
                <a:gd name="T4" fmla="*/ 54 w 118"/>
                <a:gd name="T5" fmla="*/ 309 h 309"/>
                <a:gd name="T6" fmla="*/ 118 w 118"/>
                <a:gd name="T7" fmla="*/ 309 h 309"/>
                <a:gd name="T8" fmla="*/ 118 w 118"/>
                <a:gd name="T9" fmla="*/ 0 h 309"/>
                <a:gd name="T10" fmla="*/ 0 w 118"/>
                <a:gd name="T11" fmla="*/ 0 h 309"/>
                <a:gd name="T12" fmla="*/ 33 w 118"/>
                <a:gd name="T13" fmla="*/ 290 h 309"/>
                <a:gd name="T14" fmla="*/ 19 w 118"/>
                <a:gd name="T15" fmla="*/ 290 h 309"/>
                <a:gd name="T16" fmla="*/ 19 w 118"/>
                <a:gd name="T17" fmla="*/ 264 h 309"/>
                <a:gd name="T18" fmla="*/ 33 w 118"/>
                <a:gd name="T19" fmla="*/ 264 h 309"/>
                <a:gd name="T20" fmla="*/ 33 w 118"/>
                <a:gd name="T21" fmla="*/ 290 h 309"/>
                <a:gd name="T22" fmla="*/ 33 w 118"/>
                <a:gd name="T23" fmla="*/ 168 h 309"/>
                <a:gd name="T24" fmla="*/ 19 w 118"/>
                <a:gd name="T25" fmla="*/ 168 h 309"/>
                <a:gd name="T26" fmla="*/ 19 w 118"/>
                <a:gd name="T27" fmla="*/ 139 h 309"/>
                <a:gd name="T28" fmla="*/ 33 w 118"/>
                <a:gd name="T29" fmla="*/ 139 h 309"/>
                <a:gd name="T30" fmla="*/ 33 w 118"/>
                <a:gd name="T31" fmla="*/ 168 h 309"/>
                <a:gd name="T32" fmla="*/ 33 w 118"/>
                <a:gd name="T33" fmla="*/ 42 h 309"/>
                <a:gd name="T34" fmla="*/ 19 w 118"/>
                <a:gd name="T35" fmla="*/ 42 h 309"/>
                <a:gd name="T36" fmla="*/ 19 w 118"/>
                <a:gd name="T37" fmla="*/ 14 h 309"/>
                <a:gd name="T38" fmla="*/ 33 w 118"/>
                <a:gd name="T39" fmla="*/ 14 h 309"/>
                <a:gd name="T40" fmla="*/ 33 w 118"/>
                <a:gd name="T41" fmla="*/ 42 h 309"/>
                <a:gd name="T42" fmla="*/ 64 w 118"/>
                <a:gd name="T43" fmla="*/ 290 h 309"/>
                <a:gd name="T44" fmla="*/ 52 w 118"/>
                <a:gd name="T45" fmla="*/ 290 h 309"/>
                <a:gd name="T46" fmla="*/ 52 w 118"/>
                <a:gd name="T47" fmla="*/ 264 h 309"/>
                <a:gd name="T48" fmla="*/ 64 w 118"/>
                <a:gd name="T49" fmla="*/ 264 h 309"/>
                <a:gd name="T50" fmla="*/ 64 w 118"/>
                <a:gd name="T51" fmla="*/ 290 h 309"/>
                <a:gd name="T52" fmla="*/ 64 w 118"/>
                <a:gd name="T53" fmla="*/ 229 h 309"/>
                <a:gd name="T54" fmla="*/ 52 w 118"/>
                <a:gd name="T55" fmla="*/ 229 h 309"/>
                <a:gd name="T56" fmla="*/ 52 w 118"/>
                <a:gd name="T57" fmla="*/ 203 h 309"/>
                <a:gd name="T58" fmla="*/ 64 w 118"/>
                <a:gd name="T59" fmla="*/ 203 h 309"/>
                <a:gd name="T60" fmla="*/ 64 w 118"/>
                <a:gd name="T61" fmla="*/ 229 h 309"/>
                <a:gd name="T62" fmla="*/ 64 w 118"/>
                <a:gd name="T63" fmla="*/ 168 h 309"/>
                <a:gd name="T64" fmla="*/ 52 w 118"/>
                <a:gd name="T65" fmla="*/ 168 h 309"/>
                <a:gd name="T66" fmla="*/ 52 w 118"/>
                <a:gd name="T67" fmla="*/ 139 h 309"/>
                <a:gd name="T68" fmla="*/ 64 w 118"/>
                <a:gd name="T69" fmla="*/ 139 h 309"/>
                <a:gd name="T70" fmla="*/ 64 w 118"/>
                <a:gd name="T71" fmla="*/ 168 h 309"/>
                <a:gd name="T72" fmla="*/ 64 w 118"/>
                <a:gd name="T73" fmla="*/ 104 h 309"/>
                <a:gd name="T74" fmla="*/ 52 w 118"/>
                <a:gd name="T75" fmla="*/ 104 h 309"/>
                <a:gd name="T76" fmla="*/ 52 w 118"/>
                <a:gd name="T77" fmla="*/ 78 h 309"/>
                <a:gd name="T78" fmla="*/ 64 w 118"/>
                <a:gd name="T79" fmla="*/ 78 h 309"/>
                <a:gd name="T80" fmla="*/ 64 w 118"/>
                <a:gd name="T81" fmla="*/ 104 h 309"/>
                <a:gd name="T82" fmla="*/ 97 w 118"/>
                <a:gd name="T83" fmla="*/ 290 h 309"/>
                <a:gd name="T84" fmla="*/ 83 w 118"/>
                <a:gd name="T85" fmla="*/ 290 h 309"/>
                <a:gd name="T86" fmla="*/ 83 w 118"/>
                <a:gd name="T87" fmla="*/ 264 h 309"/>
                <a:gd name="T88" fmla="*/ 97 w 118"/>
                <a:gd name="T89" fmla="*/ 264 h 309"/>
                <a:gd name="T90" fmla="*/ 97 w 118"/>
                <a:gd name="T91" fmla="*/ 290 h 309"/>
                <a:gd name="T92" fmla="*/ 97 w 118"/>
                <a:gd name="T93" fmla="*/ 229 h 309"/>
                <a:gd name="T94" fmla="*/ 83 w 118"/>
                <a:gd name="T95" fmla="*/ 229 h 309"/>
                <a:gd name="T96" fmla="*/ 83 w 118"/>
                <a:gd name="T97" fmla="*/ 203 h 309"/>
                <a:gd name="T98" fmla="*/ 97 w 118"/>
                <a:gd name="T99" fmla="*/ 203 h 309"/>
                <a:gd name="T100" fmla="*/ 97 w 118"/>
                <a:gd name="T101" fmla="*/ 229 h 309"/>
                <a:gd name="T102" fmla="*/ 97 w 118"/>
                <a:gd name="T103" fmla="*/ 168 h 309"/>
                <a:gd name="T104" fmla="*/ 83 w 118"/>
                <a:gd name="T105" fmla="*/ 168 h 309"/>
                <a:gd name="T106" fmla="*/ 83 w 118"/>
                <a:gd name="T107" fmla="*/ 139 h 309"/>
                <a:gd name="T108" fmla="*/ 97 w 118"/>
                <a:gd name="T109" fmla="*/ 139 h 309"/>
                <a:gd name="T110" fmla="*/ 97 w 118"/>
                <a:gd name="T111" fmla="*/ 168 h 309"/>
                <a:gd name="T112" fmla="*/ 97 w 118"/>
                <a:gd name="T113" fmla="*/ 42 h 309"/>
                <a:gd name="T114" fmla="*/ 83 w 118"/>
                <a:gd name="T115" fmla="*/ 42 h 309"/>
                <a:gd name="T116" fmla="*/ 83 w 118"/>
                <a:gd name="T117" fmla="*/ 14 h 309"/>
                <a:gd name="T118" fmla="*/ 97 w 118"/>
                <a:gd name="T119" fmla="*/ 14 h 309"/>
                <a:gd name="T120" fmla="*/ 97 w 118"/>
                <a:gd name="T121" fmla="*/ 4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8" h="309">
                  <a:moveTo>
                    <a:pt x="0" y="0"/>
                  </a:moveTo>
                  <a:lnTo>
                    <a:pt x="0" y="309"/>
                  </a:lnTo>
                  <a:lnTo>
                    <a:pt x="54" y="309"/>
                  </a:lnTo>
                  <a:lnTo>
                    <a:pt x="118" y="309"/>
                  </a:lnTo>
                  <a:lnTo>
                    <a:pt x="118" y="0"/>
                  </a:lnTo>
                  <a:lnTo>
                    <a:pt x="0" y="0"/>
                  </a:lnTo>
                  <a:close/>
                  <a:moveTo>
                    <a:pt x="33" y="290"/>
                  </a:moveTo>
                  <a:lnTo>
                    <a:pt x="19" y="290"/>
                  </a:lnTo>
                  <a:lnTo>
                    <a:pt x="19" y="264"/>
                  </a:lnTo>
                  <a:lnTo>
                    <a:pt x="33" y="264"/>
                  </a:lnTo>
                  <a:lnTo>
                    <a:pt x="33" y="290"/>
                  </a:lnTo>
                  <a:close/>
                  <a:moveTo>
                    <a:pt x="33" y="168"/>
                  </a:moveTo>
                  <a:lnTo>
                    <a:pt x="19" y="168"/>
                  </a:lnTo>
                  <a:lnTo>
                    <a:pt x="19" y="139"/>
                  </a:lnTo>
                  <a:lnTo>
                    <a:pt x="33" y="139"/>
                  </a:lnTo>
                  <a:lnTo>
                    <a:pt x="33" y="168"/>
                  </a:lnTo>
                  <a:close/>
                  <a:moveTo>
                    <a:pt x="33" y="42"/>
                  </a:moveTo>
                  <a:lnTo>
                    <a:pt x="19" y="42"/>
                  </a:lnTo>
                  <a:lnTo>
                    <a:pt x="19" y="14"/>
                  </a:lnTo>
                  <a:lnTo>
                    <a:pt x="33" y="14"/>
                  </a:lnTo>
                  <a:lnTo>
                    <a:pt x="33" y="42"/>
                  </a:lnTo>
                  <a:close/>
                  <a:moveTo>
                    <a:pt x="64" y="290"/>
                  </a:moveTo>
                  <a:lnTo>
                    <a:pt x="52" y="290"/>
                  </a:lnTo>
                  <a:lnTo>
                    <a:pt x="52" y="264"/>
                  </a:lnTo>
                  <a:lnTo>
                    <a:pt x="64" y="264"/>
                  </a:lnTo>
                  <a:lnTo>
                    <a:pt x="64" y="290"/>
                  </a:lnTo>
                  <a:close/>
                  <a:moveTo>
                    <a:pt x="64" y="229"/>
                  </a:moveTo>
                  <a:lnTo>
                    <a:pt x="52" y="229"/>
                  </a:lnTo>
                  <a:lnTo>
                    <a:pt x="52" y="203"/>
                  </a:lnTo>
                  <a:lnTo>
                    <a:pt x="64" y="203"/>
                  </a:lnTo>
                  <a:lnTo>
                    <a:pt x="64" y="229"/>
                  </a:lnTo>
                  <a:close/>
                  <a:moveTo>
                    <a:pt x="64" y="168"/>
                  </a:moveTo>
                  <a:lnTo>
                    <a:pt x="52" y="168"/>
                  </a:lnTo>
                  <a:lnTo>
                    <a:pt x="52" y="139"/>
                  </a:lnTo>
                  <a:lnTo>
                    <a:pt x="64" y="139"/>
                  </a:lnTo>
                  <a:lnTo>
                    <a:pt x="64" y="168"/>
                  </a:lnTo>
                  <a:close/>
                  <a:moveTo>
                    <a:pt x="64" y="104"/>
                  </a:moveTo>
                  <a:lnTo>
                    <a:pt x="52" y="104"/>
                  </a:lnTo>
                  <a:lnTo>
                    <a:pt x="52" y="78"/>
                  </a:lnTo>
                  <a:lnTo>
                    <a:pt x="64" y="78"/>
                  </a:lnTo>
                  <a:lnTo>
                    <a:pt x="64" y="104"/>
                  </a:lnTo>
                  <a:close/>
                  <a:moveTo>
                    <a:pt x="97" y="290"/>
                  </a:moveTo>
                  <a:lnTo>
                    <a:pt x="83" y="290"/>
                  </a:lnTo>
                  <a:lnTo>
                    <a:pt x="83" y="264"/>
                  </a:lnTo>
                  <a:lnTo>
                    <a:pt x="97" y="264"/>
                  </a:lnTo>
                  <a:lnTo>
                    <a:pt x="97" y="290"/>
                  </a:lnTo>
                  <a:close/>
                  <a:moveTo>
                    <a:pt x="97" y="229"/>
                  </a:moveTo>
                  <a:lnTo>
                    <a:pt x="83" y="229"/>
                  </a:lnTo>
                  <a:lnTo>
                    <a:pt x="83" y="203"/>
                  </a:lnTo>
                  <a:lnTo>
                    <a:pt x="97" y="203"/>
                  </a:lnTo>
                  <a:lnTo>
                    <a:pt x="97" y="229"/>
                  </a:lnTo>
                  <a:close/>
                  <a:moveTo>
                    <a:pt x="97" y="168"/>
                  </a:moveTo>
                  <a:lnTo>
                    <a:pt x="83" y="168"/>
                  </a:lnTo>
                  <a:lnTo>
                    <a:pt x="83" y="139"/>
                  </a:lnTo>
                  <a:lnTo>
                    <a:pt x="97" y="139"/>
                  </a:lnTo>
                  <a:lnTo>
                    <a:pt x="97" y="168"/>
                  </a:lnTo>
                  <a:close/>
                  <a:moveTo>
                    <a:pt x="97" y="42"/>
                  </a:moveTo>
                  <a:lnTo>
                    <a:pt x="83" y="42"/>
                  </a:lnTo>
                  <a:lnTo>
                    <a:pt x="83" y="14"/>
                  </a:lnTo>
                  <a:lnTo>
                    <a:pt x="97" y="14"/>
                  </a:lnTo>
                  <a:lnTo>
                    <a:pt x="97" y="42"/>
                  </a:lnTo>
                  <a:close/>
                </a:path>
              </a:pathLst>
            </a:cu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29" name="Rectangle 21"/>
            <p:cNvSpPr>
              <a:spLocks noChangeArrowheads="1"/>
            </p:cNvSpPr>
            <p:nvPr/>
          </p:nvSpPr>
          <p:spPr bwMode="auto">
            <a:xfrm>
              <a:off x="10970783" y="2453617"/>
              <a:ext cx="35475" cy="64425"/>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30" name="Freeform 22"/>
            <p:cNvSpPr>
              <a:spLocks noEditPoints="1"/>
            </p:cNvSpPr>
            <p:nvPr/>
          </p:nvSpPr>
          <p:spPr bwMode="auto">
            <a:xfrm>
              <a:off x="11011967" y="2373697"/>
              <a:ext cx="76251" cy="144345"/>
            </a:xfrm>
            <a:custGeom>
              <a:avLst/>
              <a:gdLst>
                <a:gd name="T0" fmla="*/ 0 w 187"/>
                <a:gd name="T1" fmla="*/ 354 h 354"/>
                <a:gd name="T2" fmla="*/ 102 w 187"/>
                <a:gd name="T3" fmla="*/ 354 h 354"/>
                <a:gd name="T4" fmla="*/ 187 w 187"/>
                <a:gd name="T5" fmla="*/ 354 h 354"/>
                <a:gd name="T6" fmla="*/ 187 w 187"/>
                <a:gd name="T7" fmla="*/ 0 h 354"/>
                <a:gd name="T8" fmla="*/ 0 w 187"/>
                <a:gd name="T9" fmla="*/ 0 h 354"/>
                <a:gd name="T10" fmla="*/ 0 w 187"/>
                <a:gd name="T11" fmla="*/ 354 h 354"/>
                <a:gd name="T12" fmla="*/ 152 w 187"/>
                <a:gd name="T13" fmla="*/ 26 h 354"/>
                <a:gd name="T14" fmla="*/ 168 w 187"/>
                <a:gd name="T15" fmla="*/ 26 h 354"/>
                <a:gd name="T16" fmla="*/ 168 w 187"/>
                <a:gd name="T17" fmla="*/ 64 h 354"/>
                <a:gd name="T18" fmla="*/ 152 w 187"/>
                <a:gd name="T19" fmla="*/ 64 h 354"/>
                <a:gd name="T20" fmla="*/ 152 w 187"/>
                <a:gd name="T21" fmla="*/ 26 h 354"/>
                <a:gd name="T22" fmla="*/ 152 w 187"/>
                <a:gd name="T23" fmla="*/ 113 h 354"/>
                <a:gd name="T24" fmla="*/ 168 w 187"/>
                <a:gd name="T25" fmla="*/ 113 h 354"/>
                <a:gd name="T26" fmla="*/ 168 w 187"/>
                <a:gd name="T27" fmla="*/ 151 h 354"/>
                <a:gd name="T28" fmla="*/ 152 w 187"/>
                <a:gd name="T29" fmla="*/ 151 h 354"/>
                <a:gd name="T30" fmla="*/ 152 w 187"/>
                <a:gd name="T31" fmla="*/ 113 h 354"/>
                <a:gd name="T32" fmla="*/ 152 w 187"/>
                <a:gd name="T33" fmla="*/ 201 h 354"/>
                <a:gd name="T34" fmla="*/ 168 w 187"/>
                <a:gd name="T35" fmla="*/ 201 h 354"/>
                <a:gd name="T36" fmla="*/ 168 w 187"/>
                <a:gd name="T37" fmla="*/ 239 h 354"/>
                <a:gd name="T38" fmla="*/ 152 w 187"/>
                <a:gd name="T39" fmla="*/ 239 h 354"/>
                <a:gd name="T40" fmla="*/ 152 w 187"/>
                <a:gd name="T41" fmla="*/ 201 h 354"/>
                <a:gd name="T42" fmla="*/ 152 w 187"/>
                <a:gd name="T43" fmla="*/ 286 h 354"/>
                <a:gd name="T44" fmla="*/ 168 w 187"/>
                <a:gd name="T45" fmla="*/ 286 h 354"/>
                <a:gd name="T46" fmla="*/ 168 w 187"/>
                <a:gd name="T47" fmla="*/ 324 h 354"/>
                <a:gd name="T48" fmla="*/ 152 w 187"/>
                <a:gd name="T49" fmla="*/ 324 h 354"/>
                <a:gd name="T50" fmla="*/ 152 w 187"/>
                <a:gd name="T51" fmla="*/ 286 h 354"/>
                <a:gd name="T52" fmla="*/ 111 w 187"/>
                <a:gd name="T53" fmla="*/ 26 h 354"/>
                <a:gd name="T54" fmla="*/ 128 w 187"/>
                <a:gd name="T55" fmla="*/ 26 h 354"/>
                <a:gd name="T56" fmla="*/ 128 w 187"/>
                <a:gd name="T57" fmla="*/ 64 h 354"/>
                <a:gd name="T58" fmla="*/ 111 w 187"/>
                <a:gd name="T59" fmla="*/ 64 h 354"/>
                <a:gd name="T60" fmla="*/ 111 w 187"/>
                <a:gd name="T61" fmla="*/ 26 h 354"/>
                <a:gd name="T62" fmla="*/ 111 w 187"/>
                <a:gd name="T63" fmla="*/ 201 h 354"/>
                <a:gd name="T64" fmla="*/ 128 w 187"/>
                <a:gd name="T65" fmla="*/ 201 h 354"/>
                <a:gd name="T66" fmla="*/ 128 w 187"/>
                <a:gd name="T67" fmla="*/ 239 h 354"/>
                <a:gd name="T68" fmla="*/ 111 w 187"/>
                <a:gd name="T69" fmla="*/ 239 h 354"/>
                <a:gd name="T70" fmla="*/ 111 w 187"/>
                <a:gd name="T71" fmla="*/ 201 h 354"/>
                <a:gd name="T72" fmla="*/ 69 w 187"/>
                <a:gd name="T73" fmla="*/ 113 h 354"/>
                <a:gd name="T74" fmla="*/ 85 w 187"/>
                <a:gd name="T75" fmla="*/ 113 h 354"/>
                <a:gd name="T76" fmla="*/ 85 w 187"/>
                <a:gd name="T77" fmla="*/ 151 h 354"/>
                <a:gd name="T78" fmla="*/ 69 w 187"/>
                <a:gd name="T79" fmla="*/ 151 h 354"/>
                <a:gd name="T80" fmla="*/ 69 w 187"/>
                <a:gd name="T81" fmla="*/ 113 h 354"/>
                <a:gd name="T82" fmla="*/ 69 w 187"/>
                <a:gd name="T83" fmla="*/ 286 h 354"/>
                <a:gd name="T84" fmla="*/ 85 w 187"/>
                <a:gd name="T85" fmla="*/ 286 h 354"/>
                <a:gd name="T86" fmla="*/ 85 w 187"/>
                <a:gd name="T87" fmla="*/ 324 h 354"/>
                <a:gd name="T88" fmla="*/ 69 w 187"/>
                <a:gd name="T89" fmla="*/ 324 h 354"/>
                <a:gd name="T90" fmla="*/ 69 w 187"/>
                <a:gd name="T91" fmla="*/ 286 h 354"/>
                <a:gd name="T92" fmla="*/ 29 w 187"/>
                <a:gd name="T93" fmla="*/ 113 h 354"/>
                <a:gd name="T94" fmla="*/ 45 w 187"/>
                <a:gd name="T95" fmla="*/ 113 h 354"/>
                <a:gd name="T96" fmla="*/ 45 w 187"/>
                <a:gd name="T97" fmla="*/ 151 h 354"/>
                <a:gd name="T98" fmla="*/ 29 w 187"/>
                <a:gd name="T99" fmla="*/ 151 h 354"/>
                <a:gd name="T100" fmla="*/ 29 w 187"/>
                <a:gd name="T101" fmla="*/ 113 h 354"/>
                <a:gd name="T102" fmla="*/ 29 w 187"/>
                <a:gd name="T103" fmla="*/ 201 h 354"/>
                <a:gd name="T104" fmla="*/ 45 w 187"/>
                <a:gd name="T105" fmla="*/ 201 h 354"/>
                <a:gd name="T106" fmla="*/ 45 w 187"/>
                <a:gd name="T107" fmla="*/ 239 h 354"/>
                <a:gd name="T108" fmla="*/ 29 w 187"/>
                <a:gd name="T109" fmla="*/ 239 h 354"/>
                <a:gd name="T110" fmla="*/ 29 w 187"/>
                <a:gd name="T111" fmla="*/ 201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354">
                  <a:moveTo>
                    <a:pt x="0" y="354"/>
                  </a:moveTo>
                  <a:lnTo>
                    <a:pt x="102" y="354"/>
                  </a:lnTo>
                  <a:lnTo>
                    <a:pt x="187" y="354"/>
                  </a:lnTo>
                  <a:lnTo>
                    <a:pt x="187" y="0"/>
                  </a:lnTo>
                  <a:lnTo>
                    <a:pt x="0" y="0"/>
                  </a:lnTo>
                  <a:lnTo>
                    <a:pt x="0" y="354"/>
                  </a:lnTo>
                  <a:close/>
                  <a:moveTo>
                    <a:pt x="152" y="26"/>
                  </a:moveTo>
                  <a:lnTo>
                    <a:pt x="168" y="26"/>
                  </a:lnTo>
                  <a:lnTo>
                    <a:pt x="168" y="64"/>
                  </a:lnTo>
                  <a:lnTo>
                    <a:pt x="152" y="64"/>
                  </a:lnTo>
                  <a:lnTo>
                    <a:pt x="152" y="26"/>
                  </a:lnTo>
                  <a:close/>
                  <a:moveTo>
                    <a:pt x="152" y="113"/>
                  </a:moveTo>
                  <a:lnTo>
                    <a:pt x="168" y="113"/>
                  </a:lnTo>
                  <a:lnTo>
                    <a:pt x="168" y="151"/>
                  </a:lnTo>
                  <a:lnTo>
                    <a:pt x="152" y="151"/>
                  </a:lnTo>
                  <a:lnTo>
                    <a:pt x="152" y="113"/>
                  </a:lnTo>
                  <a:close/>
                  <a:moveTo>
                    <a:pt x="152" y="201"/>
                  </a:moveTo>
                  <a:lnTo>
                    <a:pt x="168" y="201"/>
                  </a:lnTo>
                  <a:lnTo>
                    <a:pt x="168" y="239"/>
                  </a:lnTo>
                  <a:lnTo>
                    <a:pt x="152" y="239"/>
                  </a:lnTo>
                  <a:lnTo>
                    <a:pt x="152" y="201"/>
                  </a:lnTo>
                  <a:close/>
                  <a:moveTo>
                    <a:pt x="152" y="286"/>
                  </a:moveTo>
                  <a:lnTo>
                    <a:pt x="168" y="286"/>
                  </a:lnTo>
                  <a:lnTo>
                    <a:pt x="168" y="324"/>
                  </a:lnTo>
                  <a:lnTo>
                    <a:pt x="152" y="324"/>
                  </a:lnTo>
                  <a:lnTo>
                    <a:pt x="152" y="286"/>
                  </a:lnTo>
                  <a:close/>
                  <a:moveTo>
                    <a:pt x="111" y="26"/>
                  </a:moveTo>
                  <a:lnTo>
                    <a:pt x="128" y="26"/>
                  </a:lnTo>
                  <a:lnTo>
                    <a:pt x="128" y="64"/>
                  </a:lnTo>
                  <a:lnTo>
                    <a:pt x="111" y="64"/>
                  </a:lnTo>
                  <a:lnTo>
                    <a:pt x="111" y="26"/>
                  </a:lnTo>
                  <a:close/>
                  <a:moveTo>
                    <a:pt x="111" y="201"/>
                  </a:moveTo>
                  <a:lnTo>
                    <a:pt x="128" y="201"/>
                  </a:lnTo>
                  <a:lnTo>
                    <a:pt x="128" y="239"/>
                  </a:lnTo>
                  <a:lnTo>
                    <a:pt x="111" y="239"/>
                  </a:lnTo>
                  <a:lnTo>
                    <a:pt x="111" y="201"/>
                  </a:lnTo>
                  <a:close/>
                  <a:moveTo>
                    <a:pt x="69" y="113"/>
                  </a:moveTo>
                  <a:lnTo>
                    <a:pt x="85" y="113"/>
                  </a:lnTo>
                  <a:lnTo>
                    <a:pt x="85" y="151"/>
                  </a:lnTo>
                  <a:lnTo>
                    <a:pt x="69" y="151"/>
                  </a:lnTo>
                  <a:lnTo>
                    <a:pt x="69" y="113"/>
                  </a:lnTo>
                  <a:close/>
                  <a:moveTo>
                    <a:pt x="69" y="286"/>
                  </a:moveTo>
                  <a:lnTo>
                    <a:pt x="85" y="286"/>
                  </a:lnTo>
                  <a:lnTo>
                    <a:pt x="85" y="324"/>
                  </a:lnTo>
                  <a:lnTo>
                    <a:pt x="69" y="324"/>
                  </a:lnTo>
                  <a:lnTo>
                    <a:pt x="69" y="286"/>
                  </a:lnTo>
                  <a:close/>
                  <a:moveTo>
                    <a:pt x="29" y="113"/>
                  </a:moveTo>
                  <a:lnTo>
                    <a:pt x="45" y="113"/>
                  </a:lnTo>
                  <a:lnTo>
                    <a:pt x="45" y="151"/>
                  </a:lnTo>
                  <a:lnTo>
                    <a:pt x="29" y="151"/>
                  </a:lnTo>
                  <a:lnTo>
                    <a:pt x="29" y="113"/>
                  </a:lnTo>
                  <a:close/>
                  <a:moveTo>
                    <a:pt x="29" y="201"/>
                  </a:moveTo>
                  <a:lnTo>
                    <a:pt x="45" y="201"/>
                  </a:lnTo>
                  <a:lnTo>
                    <a:pt x="45" y="239"/>
                  </a:lnTo>
                  <a:lnTo>
                    <a:pt x="29" y="239"/>
                  </a:lnTo>
                  <a:lnTo>
                    <a:pt x="29" y="201"/>
                  </a:lnTo>
                  <a:close/>
                </a:path>
              </a:pathLst>
            </a:cu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31" name="Rectangle 23"/>
            <p:cNvSpPr>
              <a:spLocks noChangeArrowheads="1"/>
            </p:cNvSpPr>
            <p:nvPr/>
          </p:nvSpPr>
          <p:spPr bwMode="auto">
            <a:xfrm>
              <a:off x="11025422" y="2326398"/>
              <a:ext cx="49339" cy="44445"/>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32" name="Rectangle 24"/>
            <p:cNvSpPr>
              <a:spLocks noChangeArrowheads="1"/>
            </p:cNvSpPr>
            <p:nvPr/>
          </p:nvSpPr>
          <p:spPr bwMode="auto">
            <a:xfrm>
              <a:off x="11040102" y="2294593"/>
              <a:ext cx="19165" cy="28951"/>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gr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24080" y="4580142"/>
            <a:ext cx="152913" cy="225916"/>
          </a:xfrm>
          <a:prstGeom prst="rect">
            <a:avLst/>
          </a:prstGeom>
          <a:effectLst>
            <a:outerShdw blurRad="50800" dist="38100" dir="2700000" algn="tl" rotWithShape="0">
              <a:prstClr val="black">
                <a:alpha val="40000"/>
              </a:prstClr>
            </a:outerShdw>
          </a:effectLst>
        </p:spPr>
      </p:pic>
      <p:sp>
        <p:nvSpPr>
          <p:cNvPr id="34" name="Rectangle 33"/>
          <p:cNvSpPr/>
          <p:nvPr/>
        </p:nvSpPr>
        <p:spPr>
          <a:xfrm>
            <a:off x="3732501" y="4942917"/>
            <a:ext cx="1628837"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Building &amp; Infrastructure</a:t>
            </a:r>
          </a:p>
        </p:txBody>
      </p:sp>
      <p:sp>
        <p:nvSpPr>
          <p:cNvPr id="35" name="Rectangle 34"/>
          <p:cNvSpPr/>
          <p:nvPr/>
        </p:nvSpPr>
        <p:spPr>
          <a:xfrm>
            <a:off x="7144317" y="4939558"/>
            <a:ext cx="1627572"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Chemicals</a:t>
            </a:r>
          </a:p>
        </p:txBody>
      </p:sp>
      <p:pic>
        <p:nvPicPr>
          <p:cNvPr id="36" name="Picture 16" descr="H:\Williams Lea\Libraries\LI Overview Standard Slides\_Archive\Images\Electronics_sized.jpg"/>
          <p:cNvPicPr>
            <a:picLocks noChangeAspect="1" noChangeArrowheads="1"/>
          </p:cNvPicPr>
          <p:nvPr/>
        </p:nvPicPr>
        <p:blipFill rotWithShape="1">
          <a:blip r:embed="rId9">
            <a:extLst>
              <a:ext uri="{28A0092B-C50C-407E-A947-70E740481C1C}">
                <a14:useLocalDpi xmlns:a14="http://schemas.microsoft.com/office/drawing/2010/main" val="0"/>
              </a:ext>
            </a:extLst>
          </a:blip>
          <a:srcRect l="6858" r="18345"/>
          <a:stretch/>
        </p:blipFill>
        <p:spPr bwMode="auto">
          <a:xfrm>
            <a:off x="3755363" y="5211610"/>
            <a:ext cx="1627572" cy="53134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3" descr="H:\Williams Lea\Libraries\LI Overview Standard Slides\_Archive\Images\Energy &amp; Power_sized.jpg"/>
          <p:cNvPicPr>
            <a:picLocks noChangeAspect="1" noChangeArrowheads="1"/>
          </p:cNvPicPr>
          <p:nvPr/>
        </p:nvPicPr>
        <p:blipFill rotWithShape="1">
          <a:blip r:embed="rId10">
            <a:extLst>
              <a:ext uri="{28A0092B-C50C-407E-A947-70E740481C1C}">
                <a14:useLocalDpi xmlns:a14="http://schemas.microsoft.com/office/drawing/2010/main" val="0"/>
              </a:ext>
            </a:extLst>
          </a:blip>
          <a:srcRect l="29328" r="55" b="-431"/>
          <a:stretch/>
        </p:blipFill>
        <p:spPr bwMode="auto">
          <a:xfrm>
            <a:off x="5462857" y="5210419"/>
            <a:ext cx="1627572" cy="53134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H:\Williams Lea\Libraries\LI Overview Standard Slides\_Archive\Images\Financial Institutions_sized.jpg"/>
          <p:cNvPicPr>
            <a:picLocks noChangeAspect="1" noChangeArrowheads="1"/>
          </p:cNvPicPr>
          <p:nvPr/>
        </p:nvPicPr>
        <p:blipFill rotWithShape="1">
          <a:blip r:embed="rId11">
            <a:extLst>
              <a:ext uri="{28A0092B-C50C-407E-A947-70E740481C1C}">
                <a14:useLocalDpi xmlns:a14="http://schemas.microsoft.com/office/drawing/2010/main" val="0"/>
              </a:ext>
            </a:extLst>
          </a:blip>
          <a:srcRect l="25311" b="-52"/>
          <a:stretch/>
        </p:blipFill>
        <p:spPr bwMode="auto">
          <a:xfrm>
            <a:off x="7170352" y="5211051"/>
            <a:ext cx="1624397" cy="53134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1" descr="H:\Williams Lea\Libraries\LI Overview Standard Slides\_Archive\Images\Distribution_sized.jpg"/>
          <p:cNvPicPr>
            <a:picLocks noChangeAspect="1" noChangeArrowheads="1"/>
          </p:cNvPicPr>
          <p:nvPr/>
        </p:nvPicPr>
        <p:blipFill rotWithShape="1">
          <a:blip r:embed="rId12">
            <a:extLst>
              <a:ext uri="{28A0092B-C50C-407E-A947-70E740481C1C}">
                <a14:useLocalDpi xmlns:a14="http://schemas.microsoft.com/office/drawing/2010/main" val="0"/>
              </a:ext>
            </a:extLst>
          </a:blip>
          <a:srcRect l="28659" t="4348" b="102"/>
          <a:stretch/>
        </p:blipFill>
        <p:spPr bwMode="auto">
          <a:xfrm>
            <a:off x="2050776" y="5211944"/>
            <a:ext cx="1624663" cy="53134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H:\Williams Lea\Libraries\LI Overview Standard Slides\_Archive\Images\Consumer_sized.jpg"/>
          <p:cNvPicPr>
            <a:picLocks noChangeAspect="1" noChangeArrowheads="1"/>
          </p:cNvPicPr>
          <p:nvPr/>
        </p:nvPicPr>
        <p:blipFill rotWithShape="1">
          <a:blip r:embed="rId13">
            <a:extLst>
              <a:ext uri="{28A0092B-C50C-407E-A947-70E740481C1C}">
                <a14:useLocalDpi xmlns:a14="http://schemas.microsoft.com/office/drawing/2010/main" val="0"/>
              </a:ext>
            </a:extLst>
          </a:blip>
          <a:srcRect l="25349"/>
          <a:stretch/>
        </p:blipFill>
        <p:spPr bwMode="auto">
          <a:xfrm flipH="1">
            <a:off x="343547" y="5213868"/>
            <a:ext cx="1624397" cy="531347"/>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340372" y="5217943"/>
            <a:ext cx="1627572" cy="528965"/>
          </a:xfrm>
          <a:prstGeom prst="rect">
            <a:avLst/>
          </a:prstGeom>
          <a:solidFill>
            <a:schemeClr val="bg1">
              <a:alpha val="58000"/>
            </a:schemeClr>
          </a:soli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2" name="Rectangle 41"/>
          <p:cNvSpPr/>
          <p:nvPr/>
        </p:nvSpPr>
        <p:spPr>
          <a:xfrm>
            <a:off x="2047867" y="5217943"/>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3" name="Rectangle 42"/>
          <p:cNvSpPr/>
          <p:nvPr/>
        </p:nvSpPr>
        <p:spPr>
          <a:xfrm>
            <a:off x="3756627" y="5217943"/>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4" name="Rectangle 43"/>
          <p:cNvSpPr/>
          <p:nvPr/>
        </p:nvSpPr>
        <p:spPr>
          <a:xfrm>
            <a:off x="5464121" y="5217943"/>
            <a:ext cx="1625399"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45" name="Rectangle 44"/>
          <p:cNvSpPr/>
          <p:nvPr/>
        </p:nvSpPr>
        <p:spPr>
          <a:xfrm>
            <a:off x="7167177" y="5217943"/>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grpSp>
        <p:nvGrpSpPr>
          <p:cNvPr id="46" name="Group 45"/>
          <p:cNvGrpSpPr/>
          <p:nvPr/>
        </p:nvGrpSpPr>
        <p:grpSpPr>
          <a:xfrm>
            <a:off x="1668102" y="5253316"/>
            <a:ext cx="269490" cy="222609"/>
            <a:chOff x="12948860" y="2907849"/>
            <a:chExt cx="269490" cy="222609"/>
          </a:xfrm>
        </p:grpSpPr>
        <p:sp>
          <p:nvSpPr>
            <p:cNvPr id="47" name="Freeform 11"/>
            <p:cNvSpPr>
              <a:spLocks noEditPoints="1"/>
            </p:cNvSpPr>
            <p:nvPr/>
          </p:nvSpPr>
          <p:spPr bwMode="auto">
            <a:xfrm>
              <a:off x="13135699" y="2907851"/>
              <a:ext cx="82651" cy="222607"/>
            </a:xfrm>
            <a:custGeom>
              <a:avLst/>
              <a:gdLst>
                <a:gd name="T0" fmla="*/ 496 w 677"/>
                <a:gd name="T1" fmla="*/ 350 h 1822"/>
                <a:gd name="T2" fmla="*/ 674 w 677"/>
                <a:gd name="T3" fmla="*/ 539 h 1822"/>
                <a:gd name="T4" fmla="*/ 677 w 677"/>
                <a:gd name="T5" fmla="*/ 984 h 1822"/>
                <a:gd name="T6" fmla="*/ 624 w 677"/>
                <a:gd name="T7" fmla="*/ 1051 h 1822"/>
                <a:gd name="T8" fmla="*/ 570 w 677"/>
                <a:gd name="T9" fmla="*/ 986 h 1822"/>
                <a:gd name="T10" fmla="*/ 567 w 677"/>
                <a:gd name="T11" fmla="*/ 550 h 1822"/>
                <a:gd name="T12" fmla="*/ 516 w 677"/>
                <a:gd name="T13" fmla="*/ 551 h 1822"/>
                <a:gd name="T14" fmla="*/ 524 w 677"/>
                <a:gd name="T15" fmla="*/ 1734 h 1822"/>
                <a:gd name="T16" fmla="*/ 448 w 677"/>
                <a:gd name="T17" fmla="*/ 1817 h 1822"/>
                <a:gd name="T18" fmla="*/ 371 w 677"/>
                <a:gd name="T19" fmla="*/ 1737 h 1822"/>
                <a:gd name="T20" fmla="*/ 367 w 677"/>
                <a:gd name="T21" fmla="*/ 1050 h 1822"/>
                <a:gd name="T22" fmla="*/ 316 w 677"/>
                <a:gd name="T23" fmla="*/ 1051 h 1822"/>
                <a:gd name="T24" fmla="*/ 320 w 677"/>
                <a:gd name="T25" fmla="*/ 1738 h 1822"/>
                <a:gd name="T26" fmla="*/ 244 w 677"/>
                <a:gd name="T27" fmla="*/ 1821 h 1822"/>
                <a:gd name="T28" fmla="*/ 167 w 677"/>
                <a:gd name="T29" fmla="*/ 1740 h 1822"/>
                <a:gd name="T30" fmla="*/ 160 w 677"/>
                <a:gd name="T31" fmla="*/ 557 h 1822"/>
                <a:gd name="T32" fmla="*/ 108 w 677"/>
                <a:gd name="T33" fmla="*/ 558 h 1822"/>
                <a:gd name="T34" fmla="*/ 111 w 677"/>
                <a:gd name="T35" fmla="*/ 994 h 1822"/>
                <a:gd name="T36" fmla="*/ 58 w 677"/>
                <a:gd name="T37" fmla="*/ 1060 h 1822"/>
                <a:gd name="T38" fmla="*/ 4 w 677"/>
                <a:gd name="T39" fmla="*/ 996 h 1822"/>
                <a:gd name="T40" fmla="*/ 1 w 677"/>
                <a:gd name="T41" fmla="*/ 548 h 1822"/>
                <a:gd name="T42" fmla="*/ 174 w 677"/>
                <a:gd name="T43" fmla="*/ 355 h 1822"/>
                <a:gd name="T44" fmla="*/ 496 w 677"/>
                <a:gd name="T45" fmla="*/ 350 h 1822"/>
                <a:gd name="T46" fmla="*/ 466 w 677"/>
                <a:gd name="T47" fmla="*/ 140 h 1822"/>
                <a:gd name="T48" fmla="*/ 334 w 677"/>
                <a:gd name="T49" fmla="*/ 1 h 1822"/>
                <a:gd name="T50" fmla="*/ 203 w 677"/>
                <a:gd name="T51" fmla="*/ 144 h 1822"/>
                <a:gd name="T52" fmla="*/ 335 w 677"/>
                <a:gd name="T53" fmla="*/ 282 h 1822"/>
                <a:gd name="T54" fmla="*/ 466 w 677"/>
                <a:gd name="T55" fmla="*/ 140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7" h="1822">
                  <a:moveTo>
                    <a:pt x="496" y="350"/>
                  </a:moveTo>
                  <a:cubicBezTo>
                    <a:pt x="602" y="348"/>
                    <a:pt x="673" y="442"/>
                    <a:pt x="674" y="539"/>
                  </a:cubicBezTo>
                  <a:cubicBezTo>
                    <a:pt x="677" y="984"/>
                    <a:pt x="677" y="984"/>
                    <a:pt x="677" y="984"/>
                  </a:cubicBezTo>
                  <a:cubicBezTo>
                    <a:pt x="677" y="1028"/>
                    <a:pt x="651" y="1050"/>
                    <a:pt x="624" y="1051"/>
                  </a:cubicBezTo>
                  <a:cubicBezTo>
                    <a:pt x="597" y="1051"/>
                    <a:pt x="570" y="1030"/>
                    <a:pt x="570" y="986"/>
                  </a:cubicBezTo>
                  <a:cubicBezTo>
                    <a:pt x="567" y="550"/>
                    <a:pt x="567" y="550"/>
                    <a:pt x="567" y="550"/>
                  </a:cubicBezTo>
                  <a:cubicBezTo>
                    <a:pt x="516" y="551"/>
                    <a:pt x="516" y="551"/>
                    <a:pt x="516" y="551"/>
                  </a:cubicBezTo>
                  <a:cubicBezTo>
                    <a:pt x="524" y="1734"/>
                    <a:pt x="524" y="1734"/>
                    <a:pt x="524" y="1734"/>
                  </a:cubicBezTo>
                  <a:cubicBezTo>
                    <a:pt x="524" y="1779"/>
                    <a:pt x="490" y="1816"/>
                    <a:pt x="448" y="1817"/>
                  </a:cubicBezTo>
                  <a:cubicBezTo>
                    <a:pt x="406" y="1818"/>
                    <a:pt x="372" y="1782"/>
                    <a:pt x="371" y="1737"/>
                  </a:cubicBezTo>
                  <a:cubicBezTo>
                    <a:pt x="367" y="1050"/>
                    <a:pt x="367" y="1050"/>
                    <a:pt x="367" y="1050"/>
                  </a:cubicBezTo>
                  <a:cubicBezTo>
                    <a:pt x="316" y="1051"/>
                    <a:pt x="316" y="1051"/>
                    <a:pt x="316" y="1051"/>
                  </a:cubicBezTo>
                  <a:cubicBezTo>
                    <a:pt x="320" y="1738"/>
                    <a:pt x="320" y="1738"/>
                    <a:pt x="320" y="1738"/>
                  </a:cubicBezTo>
                  <a:cubicBezTo>
                    <a:pt x="320" y="1783"/>
                    <a:pt x="286" y="1820"/>
                    <a:pt x="244" y="1821"/>
                  </a:cubicBezTo>
                  <a:cubicBezTo>
                    <a:pt x="202" y="1822"/>
                    <a:pt x="168" y="1786"/>
                    <a:pt x="167" y="1740"/>
                  </a:cubicBezTo>
                  <a:cubicBezTo>
                    <a:pt x="160" y="557"/>
                    <a:pt x="160" y="557"/>
                    <a:pt x="160" y="557"/>
                  </a:cubicBezTo>
                  <a:cubicBezTo>
                    <a:pt x="108" y="558"/>
                    <a:pt x="108" y="558"/>
                    <a:pt x="108" y="558"/>
                  </a:cubicBezTo>
                  <a:cubicBezTo>
                    <a:pt x="111" y="994"/>
                    <a:pt x="111" y="994"/>
                    <a:pt x="111" y="994"/>
                  </a:cubicBezTo>
                  <a:cubicBezTo>
                    <a:pt x="111" y="1037"/>
                    <a:pt x="85" y="1060"/>
                    <a:pt x="58" y="1060"/>
                  </a:cubicBezTo>
                  <a:cubicBezTo>
                    <a:pt x="31" y="1061"/>
                    <a:pt x="4" y="1039"/>
                    <a:pt x="4" y="996"/>
                  </a:cubicBezTo>
                  <a:cubicBezTo>
                    <a:pt x="1" y="548"/>
                    <a:pt x="1" y="548"/>
                    <a:pt x="1" y="548"/>
                  </a:cubicBezTo>
                  <a:cubicBezTo>
                    <a:pt x="0" y="443"/>
                    <a:pt x="77" y="357"/>
                    <a:pt x="174" y="355"/>
                  </a:cubicBezTo>
                  <a:lnTo>
                    <a:pt x="496" y="350"/>
                  </a:lnTo>
                  <a:close/>
                  <a:moveTo>
                    <a:pt x="466" y="140"/>
                  </a:moveTo>
                  <a:cubicBezTo>
                    <a:pt x="465" y="62"/>
                    <a:pt x="406" y="0"/>
                    <a:pt x="334" y="1"/>
                  </a:cubicBezTo>
                  <a:cubicBezTo>
                    <a:pt x="261" y="3"/>
                    <a:pt x="203" y="67"/>
                    <a:pt x="203" y="144"/>
                  </a:cubicBezTo>
                  <a:cubicBezTo>
                    <a:pt x="204" y="222"/>
                    <a:pt x="263" y="283"/>
                    <a:pt x="335" y="282"/>
                  </a:cubicBezTo>
                  <a:cubicBezTo>
                    <a:pt x="408" y="281"/>
                    <a:pt x="466" y="217"/>
                    <a:pt x="466" y="140"/>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48" name="Freeform 11"/>
            <p:cNvSpPr>
              <a:spLocks noEditPoints="1"/>
            </p:cNvSpPr>
            <p:nvPr/>
          </p:nvSpPr>
          <p:spPr bwMode="auto">
            <a:xfrm>
              <a:off x="13043371" y="2907850"/>
              <a:ext cx="82651" cy="222607"/>
            </a:xfrm>
            <a:custGeom>
              <a:avLst/>
              <a:gdLst>
                <a:gd name="T0" fmla="*/ 496 w 677"/>
                <a:gd name="T1" fmla="*/ 350 h 1822"/>
                <a:gd name="T2" fmla="*/ 674 w 677"/>
                <a:gd name="T3" fmla="*/ 539 h 1822"/>
                <a:gd name="T4" fmla="*/ 677 w 677"/>
                <a:gd name="T5" fmla="*/ 984 h 1822"/>
                <a:gd name="T6" fmla="*/ 624 w 677"/>
                <a:gd name="T7" fmla="*/ 1051 h 1822"/>
                <a:gd name="T8" fmla="*/ 570 w 677"/>
                <a:gd name="T9" fmla="*/ 986 h 1822"/>
                <a:gd name="T10" fmla="*/ 567 w 677"/>
                <a:gd name="T11" fmla="*/ 550 h 1822"/>
                <a:gd name="T12" fmla="*/ 516 w 677"/>
                <a:gd name="T13" fmla="*/ 551 h 1822"/>
                <a:gd name="T14" fmla="*/ 524 w 677"/>
                <a:gd name="T15" fmla="*/ 1734 h 1822"/>
                <a:gd name="T16" fmla="*/ 448 w 677"/>
                <a:gd name="T17" fmla="*/ 1817 h 1822"/>
                <a:gd name="T18" fmla="*/ 371 w 677"/>
                <a:gd name="T19" fmla="*/ 1737 h 1822"/>
                <a:gd name="T20" fmla="*/ 367 w 677"/>
                <a:gd name="T21" fmla="*/ 1050 h 1822"/>
                <a:gd name="T22" fmla="*/ 316 w 677"/>
                <a:gd name="T23" fmla="*/ 1051 h 1822"/>
                <a:gd name="T24" fmla="*/ 320 w 677"/>
                <a:gd name="T25" fmla="*/ 1738 h 1822"/>
                <a:gd name="T26" fmla="*/ 244 w 677"/>
                <a:gd name="T27" fmla="*/ 1821 h 1822"/>
                <a:gd name="T28" fmla="*/ 167 w 677"/>
                <a:gd name="T29" fmla="*/ 1740 h 1822"/>
                <a:gd name="T30" fmla="*/ 160 w 677"/>
                <a:gd name="T31" fmla="*/ 557 h 1822"/>
                <a:gd name="T32" fmla="*/ 108 w 677"/>
                <a:gd name="T33" fmla="*/ 558 h 1822"/>
                <a:gd name="T34" fmla="*/ 111 w 677"/>
                <a:gd name="T35" fmla="*/ 994 h 1822"/>
                <a:gd name="T36" fmla="*/ 58 w 677"/>
                <a:gd name="T37" fmla="*/ 1060 h 1822"/>
                <a:gd name="T38" fmla="*/ 4 w 677"/>
                <a:gd name="T39" fmla="*/ 996 h 1822"/>
                <a:gd name="T40" fmla="*/ 1 w 677"/>
                <a:gd name="T41" fmla="*/ 548 h 1822"/>
                <a:gd name="T42" fmla="*/ 174 w 677"/>
                <a:gd name="T43" fmla="*/ 355 h 1822"/>
                <a:gd name="T44" fmla="*/ 496 w 677"/>
                <a:gd name="T45" fmla="*/ 350 h 1822"/>
                <a:gd name="T46" fmla="*/ 466 w 677"/>
                <a:gd name="T47" fmla="*/ 140 h 1822"/>
                <a:gd name="T48" fmla="*/ 334 w 677"/>
                <a:gd name="T49" fmla="*/ 1 h 1822"/>
                <a:gd name="T50" fmla="*/ 203 w 677"/>
                <a:gd name="T51" fmla="*/ 144 h 1822"/>
                <a:gd name="T52" fmla="*/ 335 w 677"/>
                <a:gd name="T53" fmla="*/ 282 h 1822"/>
                <a:gd name="T54" fmla="*/ 466 w 677"/>
                <a:gd name="T55" fmla="*/ 140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7" h="1822">
                  <a:moveTo>
                    <a:pt x="496" y="350"/>
                  </a:moveTo>
                  <a:cubicBezTo>
                    <a:pt x="602" y="348"/>
                    <a:pt x="673" y="442"/>
                    <a:pt x="674" y="539"/>
                  </a:cubicBezTo>
                  <a:cubicBezTo>
                    <a:pt x="677" y="984"/>
                    <a:pt x="677" y="984"/>
                    <a:pt x="677" y="984"/>
                  </a:cubicBezTo>
                  <a:cubicBezTo>
                    <a:pt x="677" y="1028"/>
                    <a:pt x="651" y="1050"/>
                    <a:pt x="624" y="1051"/>
                  </a:cubicBezTo>
                  <a:cubicBezTo>
                    <a:pt x="597" y="1051"/>
                    <a:pt x="570" y="1030"/>
                    <a:pt x="570" y="986"/>
                  </a:cubicBezTo>
                  <a:cubicBezTo>
                    <a:pt x="567" y="550"/>
                    <a:pt x="567" y="550"/>
                    <a:pt x="567" y="550"/>
                  </a:cubicBezTo>
                  <a:cubicBezTo>
                    <a:pt x="516" y="551"/>
                    <a:pt x="516" y="551"/>
                    <a:pt x="516" y="551"/>
                  </a:cubicBezTo>
                  <a:cubicBezTo>
                    <a:pt x="524" y="1734"/>
                    <a:pt x="524" y="1734"/>
                    <a:pt x="524" y="1734"/>
                  </a:cubicBezTo>
                  <a:cubicBezTo>
                    <a:pt x="524" y="1779"/>
                    <a:pt x="490" y="1816"/>
                    <a:pt x="448" y="1817"/>
                  </a:cubicBezTo>
                  <a:cubicBezTo>
                    <a:pt x="406" y="1818"/>
                    <a:pt x="372" y="1782"/>
                    <a:pt x="371" y="1737"/>
                  </a:cubicBezTo>
                  <a:cubicBezTo>
                    <a:pt x="367" y="1050"/>
                    <a:pt x="367" y="1050"/>
                    <a:pt x="367" y="1050"/>
                  </a:cubicBezTo>
                  <a:cubicBezTo>
                    <a:pt x="316" y="1051"/>
                    <a:pt x="316" y="1051"/>
                    <a:pt x="316" y="1051"/>
                  </a:cubicBezTo>
                  <a:cubicBezTo>
                    <a:pt x="320" y="1738"/>
                    <a:pt x="320" y="1738"/>
                    <a:pt x="320" y="1738"/>
                  </a:cubicBezTo>
                  <a:cubicBezTo>
                    <a:pt x="320" y="1783"/>
                    <a:pt x="286" y="1820"/>
                    <a:pt x="244" y="1821"/>
                  </a:cubicBezTo>
                  <a:cubicBezTo>
                    <a:pt x="202" y="1822"/>
                    <a:pt x="168" y="1786"/>
                    <a:pt x="167" y="1740"/>
                  </a:cubicBezTo>
                  <a:cubicBezTo>
                    <a:pt x="160" y="557"/>
                    <a:pt x="160" y="557"/>
                    <a:pt x="160" y="557"/>
                  </a:cubicBezTo>
                  <a:cubicBezTo>
                    <a:pt x="108" y="558"/>
                    <a:pt x="108" y="558"/>
                    <a:pt x="108" y="558"/>
                  </a:cubicBezTo>
                  <a:cubicBezTo>
                    <a:pt x="111" y="994"/>
                    <a:pt x="111" y="994"/>
                    <a:pt x="111" y="994"/>
                  </a:cubicBezTo>
                  <a:cubicBezTo>
                    <a:pt x="111" y="1037"/>
                    <a:pt x="85" y="1060"/>
                    <a:pt x="58" y="1060"/>
                  </a:cubicBezTo>
                  <a:cubicBezTo>
                    <a:pt x="31" y="1061"/>
                    <a:pt x="4" y="1039"/>
                    <a:pt x="4" y="996"/>
                  </a:cubicBezTo>
                  <a:cubicBezTo>
                    <a:pt x="1" y="548"/>
                    <a:pt x="1" y="548"/>
                    <a:pt x="1" y="548"/>
                  </a:cubicBezTo>
                  <a:cubicBezTo>
                    <a:pt x="0" y="443"/>
                    <a:pt x="77" y="357"/>
                    <a:pt x="174" y="355"/>
                  </a:cubicBezTo>
                  <a:lnTo>
                    <a:pt x="496" y="350"/>
                  </a:lnTo>
                  <a:close/>
                  <a:moveTo>
                    <a:pt x="466" y="140"/>
                  </a:moveTo>
                  <a:cubicBezTo>
                    <a:pt x="465" y="62"/>
                    <a:pt x="406" y="0"/>
                    <a:pt x="334" y="1"/>
                  </a:cubicBezTo>
                  <a:cubicBezTo>
                    <a:pt x="261" y="3"/>
                    <a:pt x="203" y="67"/>
                    <a:pt x="203" y="144"/>
                  </a:cubicBezTo>
                  <a:cubicBezTo>
                    <a:pt x="204" y="222"/>
                    <a:pt x="263" y="283"/>
                    <a:pt x="335" y="282"/>
                  </a:cubicBezTo>
                  <a:cubicBezTo>
                    <a:pt x="408" y="281"/>
                    <a:pt x="466" y="217"/>
                    <a:pt x="466" y="140"/>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49" name="Freeform 11"/>
            <p:cNvSpPr>
              <a:spLocks noEditPoints="1"/>
            </p:cNvSpPr>
            <p:nvPr/>
          </p:nvSpPr>
          <p:spPr bwMode="auto">
            <a:xfrm>
              <a:off x="12948860" y="2907849"/>
              <a:ext cx="82651" cy="222607"/>
            </a:xfrm>
            <a:custGeom>
              <a:avLst/>
              <a:gdLst>
                <a:gd name="T0" fmla="*/ 496 w 677"/>
                <a:gd name="T1" fmla="*/ 350 h 1822"/>
                <a:gd name="T2" fmla="*/ 674 w 677"/>
                <a:gd name="T3" fmla="*/ 539 h 1822"/>
                <a:gd name="T4" fmla="*/ 677 w 677"/>
                <a:gd name="T5" fmla="*/ 984 h 1822"/>
                <a:gd name="T6" fmla="*/ 624 w 677"/>
                <a:gd name="T7" fmla="*/ 1051 h 1822"/>
                <a:gd name="T8" fmla="*/ 570 w 677"/>
                <a:gd name="T9" fmla="*/ 986 h 1822"/>
                <a:gd name="T10" fmla="*/ 567 w 677"/>
                <a:gd name="T11" fmla="*/ 550 h 1822"/>
                <a:gd name="T12" fmla="*/ 516 w 677"/>
                <a:gd name="T13" fmla="*/ 551 h 1822"/>
                <a:gd name="T14" fmla="*/ 524 w 677"/>
                <a:gd name="T15" fmla="*/ 1734 h 1822"/>
                <a:gd name="T16" fmla="*/ 448 w 677"/>
                <a:gd name="T17" fmla="*/ 1817 h 1822"/>
                <a:gd name="T18" fmla="*/ 371 w 677"/>
                <a:gd name="T19" fmla="*/ 1737 h 1822"/>
                <a:gd name="T20" fmla="*/ 367 w 677"/>
                <a:gd name="T21" fmla="*/ 1050 h 1822"/>
                <a:gd name="T22" fmla="*/ 316 w 677"/>
                <a:gd name="T23" fmla="*/ 1051 h 1822"/>
                <a:gd name="T24" fmla="*/ 320 w 677"/>
                <a:gd name="T25" fmla="*/ 1738 h 1822"/>
                <a:gd name="T26" fmla="*/ 244 w 677"/>
                <a:gd name="T27" fmla="*/ 1821 h 1822"/>
                <a:gd name="T28" fmla="*/ 167 w 677"/>
                <a:gd name="T29" fmla="*/ 1740 h 1822"/>
                <a:gd name="T30" fmla="*/ 160 w 677"/>
                <a:gd name="T31" fmla="*/ 557 h 1822"/>
                <a:gd name="T32" fmla="*/ 108 w 677"/>
                <a:gd name="T33" fmla="*/ 558 h 1822"/>
                <a:gd name="T34" fmla="*/ 111 w 677"/>
                <a:gd name="T35" fmla="*/ 994 h 1822"/>
                <a:gd name="T36" fmla="*/ 58 w 677"/>
                <a:gd name="T37" fmla="*/ 1060 h 1822"/>
                <a:gd name="T38" fmla="*/ 4 w 677"/>
                <a:gd name="T39" fmla="*/ 996 h 1822"/>
                <a:gd name="T40" fmla="*/ 1 w 677"/>
                <a:gd name="T41" fmla="*/ 548 h 1822"/>
                <a:gd name="T42" fmla="*/ 174 w 677"/>
                <a:gd name="T43" fmla="*/ 355 h 1822"/>
                <a:gd name="T44" fmla="*/ 496 w 677"/>
                <a:gd name="T45" fmla="*/ 350 h 1822"/>
                <a:gd name="T46" fmla="*/ 466 w 677"/>
                <a:gd name="T47" fmla="*/ 140 h 1822"/>
                <a:gd name="T48" fmla="*/ 334 w 677"/>
                <a:gd name="T49" fmla="*/ 1 h 1822"/>
                <a:gd name="T50" fmla="*/ 203 w 677"/>
                <a:gd name="T51" fmla="*/ 144 h 1822"/>
                <a:gd name="T52" fmla="*/ 335 w 677"/>
                <a:gd name="T53" fmla="*/ 282 h 1822"/>
                <a:gd name="T54" fmla="*/ 466 w 677"/>
                <a:gd name="T55" fmla="*/ 140 h 1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7" h="1822">
                  <a:moveTo>
                    <a:pt x="496" y="350"/>
                  </a:moveTo>
                  <a:cubicBezTo>
                    <a:pt x="602" y="348"/>
                    <a:pt x="673" y="442"/>
                    <a:pt x="674" y="539"/>
                  </a:cubicBezTo>
                  <a:cubicBezTo>
                    <a:pt x="677" y="984"/>
                    <a:pt x="677" y="984"/>
                    <a:pt x="677" y="984"/>
                  </a:cubicBezTo>
                  <a:cubicBezTo>
                    <a:pt x="677" y="1028"/>
                    <a:pt x="651" y="1050"/>
                    <a:pt x="624" y="1051"/>
                  </a:cubicBezTo>
                  <a:cubicBezTo>
                    <a:pt x="597" y="1051"/>
                    <a:pt x="570" y="1030"/>
                    <a:pt x="570" y="986"/>
                  </a:cubicBezTo>
                  <a:cubicBezTo>
                    <a:pt x="567" y="550"/>
                    <a:pt x="567" y="550"/>
                    <a:pt x="567" y="550"/>
                  </a:cubicBezTo>
                  <a:cubicBezTo>
                    <a:pt x="516" y="551"/>
                    <a:pt x="516" y="551"/>
                    <a:pt x="516" y="551"/>
                  </a:cubicBezTo>
                  <a:cubicBezTo>
                    <a:pt x="524" y="1734"/>
                    <a:pt x="524" y="1734"/>
                    <a:pt x="524" y="1734"/>
                  </a:cubicBezTo>
                  <a:cubicBezTo>
                    <a:pt x="524" y="1779"/>
                    <a:pt x="490" y="1816"/>
                    <a:pt x="448" y="1817"/>
                  </a:cubicBezTo>
                  <a:cubicBezTo>
                    <a:pt x="406" y="1818"/>
                    <a:pt x="372" y="1782"/>
                    <a:pt x="371" y="1737"/>
                  </a:cubicBezTo>
                  <a:cubicBezTo>
                    <a:pt x="367" y="1050"/>
                    <a:pt x="367" y="1050"/>
                    <a:pt x="367" y="1050"/>
                  </a:cubicBezTo>
                  <a:cubicBezTo>
                    <a:pt x="316" y="1051"/>
                    <a:pt x="316" y="1051"/>
                    <a:pt x="316" y="1051"/>
                  </a:cubicBezTo>
                  <a:cubicBezTo>
                    <a:pt x="320" y="1738"/>
                    <a:pt x="320" y="1738"/>
                    <a:pt x="320" y="1738"/>
                  </a:cubicBezTo>
                  <a:cubicBezTo>
                    <a:pt x="320" y="1783"/>
                    <a:pt x="286" y="1820"/>
                    <a:pt x="244" y="1821"/>
                  </a:cubicBezTo>
                  <a:cubicBezTo>
                    <a:pt x="202" y="1822"/>
                    <a:pt x="168" y="1786"/>
                    <a:pt x="167" y="1740"/>
                  </a:cubicBezTo>
                  <a:cubicBezTo>
                    <a:pt x="160" y="557"/>
                    <a:pt x="160" y="557"/>
                    <a:pt x="160" y="557"/>
                  </a:cubicBezTo>
                  <a:cubicBezTo>
                    <a:pt x="108" y="558"/>
                    <a:pt x="108" y="558"/>
                    <a:pt x="108" y="558"/>
                  </a:cubicBezTo>
                  <a:cubicBezTo>
                    <a:pt x="111" y="994"/>
                    <a:pt x="111" y="994"/>
                    <a:pt x="111" y="994"/>
                  </a:cubicBezTo>
                  <a:cubicBezTo>
                    <a:pt x="111" y="1037"/>
                    <a:pt x="85" y="1060"/>
                    <a:pt x="58" y="1060"/>
                  </a:cubicBezTo>
                  <a:cubicBezTo>
                    <a:pt x="31" y="1061"/>
                    <a:pt x="4" y="1039"/>
                    <a:pt x="4" y="996"/>
                  </a:cubicBezTo>
                  <a:cubicBezTo>
                    <a:pt x="1" y="548"/>
                    <a:pt x="1" y="548"/>
                    <a:pt x="1" y="548"/>
                  </a:cubicBezTo>
                  <a:cubicBezTo>
                    <a:pt x="0" y="443"/>
                    <a:pt x="77" y="357"/>
                    <a:pt x="174" y="355"/>
                  </a:cubicBezTo>
                  <a:lnTo>
                    <a:pt x="496" y="350"/>
                  </a:lnTo>
                  <a:close/>
                  <a:moveTo>
                    <a:pt x="466" y="140"/>
                  </a:moveTo>
                  <a:cubicBezTo>
                    <a:pt x="465" y="62"/>
                    <a:pt x="406" y="0"/>
                    <a:pt x="334" y="1"/>
                  </a:cubicBezTo>
                  <a:cubicBezTo>
                    <a:pt x="261" y="3"/>
                    <a:pt x="203" y="67"/>
                    <a:pt x="203" y="144"/>
                  </a:cubicBezTo>
                  <a:cubicBezTo>
                    <a:pt x="204" y="222"/>
                    <a:pt x="263" y="283"/>
                    <a:pt x="335" y="282"/>
                  </a:cubicBezTo>
                  <a:cubicBezTo>
                    <a:pt x="408" y="281"/>
                    <a:pt x="466" y="217"/>
                    <a:pt x="466" y="140"/>
                  </a:cubicBezTo>
                  <a:close/>
                </a:path>
              </a:pathLst>
            </a:custGeom>
            <a:solidFill>
              <a:schemeClr val="bg1"/>
            </a:solidFill>
            <a:ln w="9525">
              <a:noFill/>
              <a:round/>
              <a:headEnd/>
              <a:tailEnd/>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en-US" dirty="0"/>
            </a:p>
          </p:txBody>
        </p:sp>
      </p:grpSp>
      <p:sp>
        <p:nvSpPr>
          <p:cNvPr id="50" name="Freeform 25"/>
          <p:cNvSpPr>
            <a:spLocks noEditPoints="1"/>
          </p:cNvSpPr>
          <p:nvPr/>
        </p:nvSpPr>
        <p:spPr bwMode="auto">
          <a:xfrm>
            <a:off x="5104462" y="5258353"/>
            <a:ext cx="233835" cy="221188"/>
          </a:xfrm>
          <a:custGeom>
            <a:avLst/>
            <a:gdLst>
              <a:gd name="T0" fmla="*/ 0 w 135"/>
              <a:gd name="T1" fmla="*/ 13 h 133"/>
              <a:gd name="T2" fmla="*/ 30 w 135"/>
              <a:gd name="T3" fmla="*/ 133 h 133"/>
              <a:gd name="T4" fmla="*/ 30 w 135"/>
              <a:gd name="T5" fmla="*/ 0 h 133"/>
              <a:gd name="T6" fmla="*/ 14 w 135"/>
              <a:gd name="T7" fmla="*/ 122 h 133"/>
              <a:gd name="T8" fmla="*/ 14 w 135"/>
              <a:gd name="T9" fmla="*/ 113 h 133"/>
              <a:gd name="T10" fmla="*/ 22 w 135"/>
              <a:gd name="T11" fmla="*/ 120 h 133"/>
              <a:gd name="T12" fmla="*/ 14 w 135"/>
              <a:gd name="T13" fmla="*/ 111 h 133"/>
              <a:gd name="T14" fmla="*/ 14 w 135"/>
              <a:gd name="T15" fmla="*/ 103 h 133"/>
              <a:gd name="T16" fmla="*/ 22 w 135"/>
              <a:gd name="T17" fmla="*/ 109 h 133"/>
              <a:gd name="T18" fmla="*/ 14 w 135"/>
              <a:gd name="T19" fmla="*/ 100 h 133"/>
              <a:gd name="T20" fmla="*/ 14 w 135"/>
              <a:gd name="T21" fmla="*/ 92 h 133"/>
              <a:gd name="T22" fmla="*/ 22 w 135"/>
              <a:gd name="T23" fmla="*/ 98 h 133"/>
              <a:gd name="T24" fmla="*/ 14 w 135"/>
              <a:gd name="T25" fmla="*/ 89 h 133"/>
              <a:gd name="T26" fmla="*/ 14 w 135"/>
              <a:gd name="T27" fmla="*/ 81 h 133"/>
              <a:gd name="T28" fmla="*/ 22 w 135"/>
              <a:gd name="T29" fmla="*/ 88 h 133"/>
              <a:gd name="T30" fmla="*/ 27 w 135"/>
              <a:gd name="T31" fmla="*/ 122 h 133"/>
              <a:gd name="T32" fmla="*/ 27 w 135"/>
              <a:gd name="T33" fmla="*/ 113 h 133"/>
              <a:gd name="T34" fmla="*/ 35 w 135"/>
              <a:gd name="T35" fmla="*/ 120 h 133"/>
              <a:gd name="T36" fmla="*/ 27 w 135"/>
              <a:gd name="T37" fmla="*/ 111 h 133"/>
              <a:gd name="T38" fmla="*/ 27 w 135"/>
              <a:gd name="T39" fmla="*/ 103 h 133"/>
              <a:gd name="T40" fmla="*/ 35 w 135"/>
              <a:gd name="T41" fmla="*/ 109 h 133"/>
              <a:gd name="T42" fmla="*/ 27 w 135"/>
              <a:gd name="T43" fmla="*/ 100 h 133"/>
              <a:gd name="T44" fmla="*/ 27 w 135"/>
              <a:gd name="T45" fmla="*/ 92 h 133"/>
              <a:gd name="T46" fmla="*/ 35 w 135"/>
              <a:gd name="T47" fmla="*/ 98 h 133"/>
              <a:gd name="T48" fmla="*/ 27 w 135"/>
              <a:gd name="T49" fmla="*/ 89 h 133"/>
              <a:gd name="T50" fmla="*/ 27 w 135"/>
              <a:gd name="T51" fmla="*/ 81 h 133"/>
              <a:gd name="T52" fmla="*/ 35 w 135"/>
              <a:gd name="T53" fmla="*/ 88 h 133"/>
              <a:gd name="T54" fmla="*/ 26 w 135"/>
              <a:gd name="T55" fmla="*/ 78 h 133"/>
              <a:gd name="T56" fmla="*/ 26 w 135"/>
              <a:gd name="T57" fmla="*/ 65 h 133"/>
              <a:gd name="T58" fmla="*/ 37 w 135"/>
              <a:gd name="T59" fmla="*/ 76 h 133"/>
              <a:gd name="T60" fmla="*/ 41 w 135"/>
              <a:gd name="T61" fmla="*/ 122 h 133"/>
              <a:gd name="T62" fmla="*/ 41 w 135"/>
              <a:gd name="T63" fmla="*/ 113 h 133"/>
              <a:gd name="T64" fmla="*/ 48 w 135"/>
              <a:gd name="T65" fmla="*/ 120 h 133"/>
              <a:gd name="T66" fmla="*/ 41 w 135"/>
              <a:gd name="T67" fmla="*/ 111 h 133"/>
              <a:gd name="T68" fmla="*/ 41 w 135"/>
              <a:gd name="T69" fmla="*/ 103 h 133"/>
              <a:gd name="T70" fmla="*/ 48 w 135"/>
              <a:gd name="T71" fmla="*/ 109 h 133"/>
              <a:gd name="T72" fmla="*/ 41 w 135"/>
              <a:gd name="T73" fmla="*/ 100 h 133"/>
              <a:gd name="T74" fmla="*/ 41 w 135"/>
              <a:gd name="T75" fmla="*/ 92 h 133"/>
              <a:gd name="T76" fmla="*/ 48 w 135"/>
              <a:gd name="T77" fmla="*/ 98 h 133"/>
              <a:gd name="T78" fmla="*/ 41 w 135"/>
              <a:gd name="T79" fmla="*/ 89 h 133"/>
              <a:gd name="T80" fmla="*/ 41 w 135"/>
              <a:gd name="T81" fmla="*/ 81 h 133"/>
              <a:gd name="T82" fmla="*/ 48 w 135"/>
              <a:gd name="T83" fmla="*/ 88 h 133"/>
              <a:gd name="T84" fmla="*/ 13 w 135"/>
              <a:gd name="T85" fmla="*/ 62 h 133"/>
              <a:gd name="T86" fmla="*/ 13 w 135"/>
              <a:gd name="T87" fmla="*/ 13 h 133"/>
              <a:gd name="T88" fmla="*/ 53 w 135"/>
              <a:gd name="T89" fmla="*/ 57 h 133"/>
              <a:gd name="T90" fmla="*/ 96 w 135"/>
              <a:gd name="T91" fmla="*/ 103 h 133"/>
              <a:gd name="T92" fmla="*/ 93 w 135"/>
              <a:gd name="T93" fmla="*/ 95 h 133"/>
              <a:gd name="T94" fmla="*/ 91 w 135"/>
              <a:gd name="T95" fmla="*/ 31 h 133"/>
              <a:gd name="T96" fmla="*/ 117 w 135"/>
              <a:gd name="T97" fmla="*/ 67 h 133"/>
              <a:gd name="T98" fmla="*/ 110 w 135"/>
              <a:gd name="T99" fmla="*/ 117 h 133"/>
              <a:gd name="T100" fmla="*/ 106 w 135"/>
              <a:gd name="T101" fmla="*/ 108 h 133"/>
              <a:gd name="T102" fmla="*/ 104 w 135"/>
              <a:gd name="T103" fmla="*/ 18 h 133"/>
              <a:gd name="T104" fmla="*/ 135 w 135"/>
              <a:gd name="T105" fmla="*/ 67 h 133"/>
              <a:gd name="T106" fmla="*/ 71 w 135"/>
              <a:gd name="T107" fmla="*/ 76 h 133"/>
              <a:gd name="T108" fmla="*/ 71 w 135"/>
              <a:gd name="T109" fmla="*/ 58 h 133"/>
              <a:gd name="T110" fmla="*/ 98 w 135"/>
              <a:gd name="T111" fmla="*/ 67 h 133"/>
              <a:gd name="T112" fmla="*/ 79 w 135"/>
              <a:gd name="T113" fmla="*/ 88 h 133"/>
              <a:gd name="T114" fmla="*/ 79 w 135"/>
              <a:gd name="T115" fmla="*/ 53 h 133"/>
              <a:gd name="T116" fmla="*/ 84 w 135"/>
              <a:gd name="T117" fmla="*/ 4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5" h="133">
                <a:moveTo>
                  <a:pt x="30" y="0"/>
                </a:moveTo>
                <a:cubicBezTo>
                  <a:pt x="23" y="0"/>
                  <a:pt x="17" y="0"/>
                  <a:pt x="12" y="2"/>
                </a:cubicBezTo>
                <a:cubicBezTo>
                  <a:pt x="3" y="5"/>
                  <a:pt x="0" y="10"/>
                  <a:pt x="0" y="13"/>
                </a:cubicBezTo>
                <a:cubicBezTo>
                  <a:pt x="0" y="119"/>
                  <a:pt x="0" y="119"/>
                  <a:pt x="0" y="119"/>
                </a:cubicBezTo>
                <a:cubicBezTo>
                  <a:pt x="0" y="123"/>
                  <a:pt x="2" y="127"/>
                  <a:pt x="11" y="130"/>
                </a:cubicBezTo>
                <a:cubicBezTo>
                  <a:pt x="16" y="132"/>
                  <a:pt x="22" y="133"/>
                  <a:pt x="30" y="133"/>
                </a:cubicBezTo>
                <a:cubicBezTo>
                  <a:pt x="35" y="133"/>
                  <a:pt x="61" y="132"/>
                  <a:pt x="61" y="120"/>
                </a:cubicBezTo>
                <a:cubicBezTo>
                  <a:pt x="61" y="14"/>
                  <a:pt x="61" y="14"/>
                  <a:pt x="61" y="14"/>
                </a:cubicBezTo>
                <a:cubicBezTo>
                  <a:pt x="61" y="1"/>
                  <a:pt x="36" y="0"/>
                  <a:pt x="30" y="0"/>
                </a:cubicBezTo>
                <a:close/>
                <a:moveTo>
                  <a:pt x="22" y="120"/>
                </a:moveTo>
                <a:cubicBezTo>
                  <a:pt x="22" y="121"/>
                  <a:pt x="21" y="122"/>
                  <a:pt x="21" y="122"/>
                </a:cubicBezTo>
                <a:cubicBezTo>
                  <a:pt x="14" y="122"/>
                  <a:pt x="14" y="122"/>
                  <a:pt x="14" y="122"/>
                </a:cubicBezTo>
                <a:cubicBezTo>
                  <a:pt x="13" y="122"/>
                  <a:pt x="13" y="121"/>
                  <a:pt x="13" y="120"/>
                </a:cubicBezTo>
                <a:cubicBezTo>
                  <a:pt x="13" y="115"/>
                  <a:pt x="13" y="115"/>
                  <a:pt x="13" y="115"/>
                </a:cubicBezTo>
                <a:cubicBezTo>
                  <a:pt x="13" y="114"/>
                  <a:pt x="13" y="113"/>
                  <a:pt x="14" y="113"/>
                </a:cubicBezTo>
                <a:cubicBezTo>
                  <a:pt x="21" y="113"/>
                  <a:pt x="21" y="113"/>
                  <a:pt x="21" y="113"/>
                </a:cubicBezTo>
                <a:cubicBezTo>
                  <a:pt x="21" y="113"/>
                  <a:pt x="22" y="114"/>
                  <a:pt x="22" y="115"/>
                </a:cubicBezTo>
                <a:lnTo>
                  <a:pt x="22" y="120"/>
                </a:lnTo>
                <a:close/>
                <a:moveTo>
                  <a:pt x="22" y="109"/>
                </a:moveTo>
                <a:cubicBezTo>
                  <a:pt x="22" y="110"/>
                  <a:pt x="21" y="111"/>
                  <a:pt x="21" y="111"/>
                </a:cubicBezTo>
                <a:cubicBezTo>
                  <a:pt x="14" y="111"/>
                  <a:pt x="14" y="111"/>
                  <a:pt x="14" y="111"/>
                </a:cubicBezTo>
                <a:cubicBezTo>
                  <a:pt x="13" y="111"/>
                  <a:pt x="13" y="110"/>
                  <a:pt x="13" y="109"/>
                </a:cubicBezTo>
                <a:cubicBezTo>
                  <a:pt x="13" y="104"/>
                  <a:pt x="13" y="104"/>
                  <a:pt x="13" y="104"/>
                </a:cubicBezTo>
                <a:cubicBezTo>
                  <a:pt x="13" y="103"/>
                  <a:pt x="13" y="103"/>
                  <a:pt x="14" y="103"/>
                </a:cubicBezTo>
                <a:cubicBezTo>
                  <a:pt x="21" y="103"/>
                  <a:pt x="21" y="103"/>
                  <a:pt x="21" y="103"/>
                </a:cubicBezTo>
                <a:cubicBezTo>
                  <a:pt x="21" y="103"/>
                  <a:pt x="22" y="103"/>
                  <a:pt x="22" y="104"/>
                </a:cubicBezTo>
                <a:lnTo>
                  <a:pt x="22" y="109"/>
                </a:lnTo>
                <a:close/>
                <a:moveTo>
                  <a:pt x="22" y="98"/>
                </a:moveTo>
                <a:cubicBezTo>
                  <a:pt x="22" y="99"/>
                  <a:pt x="21" y="100"/>
                  <a:pt x="21" y="100"/>
                </a:cubicBezTo>
                <a:cubicBezTo>
                  <a:pt x="14" y="100"/>
                  <a:pt x="14" y="100"/>
                  <a:pt x="14" y="100"/>
                </a:cubicBezTo>
                <a:cubicBezTo>
                  <a:pt x="13" y="100"/>
                  <a:pt x="13" y="99"/>
                  <a:pt x="13" y="98"/>
                </a:cubicBezTo>
                <a:cubicBezTo>
                  <a:pt x="13" y="93"/>
                  <a:pt x="13" y="93"/>
                  <a:pt x="13" y="93"/>
                </a:cubicBezTo>
                <a:cubicBezTo>
                  <a:pt x="13" y="92"/>
                  <a:pt x="13" y="92"/>
                  <a:pt x="14" y="92"/>
                </a:cubicBezTo>
                <a:cubicBezTo>
                  <a:pt x="21" y="92"/>
                  <a:pt x="21" y="92"/>
                  <a:pt x="21" y="92"/>
                </a:cubicBezTo>
                <a:cubicBezTo>
                  <a:pt x="21" y="92"/>
                  <a:pt x="22" y="92"/>
                  <a:pt x="22" y="93"/>
                </a:cubicBezTo>
                <a:lnTo>
                  <a:pt x="22" y="98"/>
                </a:lnTo>
                <a:close/>
                <a:moveTo>
                  <a:pt x="22" y="88"/>
                </a:moveTo>
                <a:cubicBezTo>
                  <a:pt x="22" y="88"/>
                  <a:pt x="21" y="89"/>
                  <a:pt x="21" y="89"/>
                </a:cubicBezTo>
                <a:cubicBezTo>
                  <a:pt x="14" y="89"/>
                  <a:pt x="14" y="89"/>
                  <a:pt x="14" y="89"/>
                </a:cubicBezTo>
                <a:cubicBezTo>
                  <a:pt x="13" y="89"/>
                  <a:pt x="13" y="88"/>
                  <a:pt x="13" y="88"/>
                </a:cubicBezTo>
                <a:cubicBezTo>
                  <a:pt x="13" y="82"/>
                  <a:pt x="13" y="82"/>
                  <a:pt x="13" y="82"/>
                </a:cubicBezTo>
                <a:cubicBezTo>
                  <a:pt x="13" y="81"/>
                  <a:pt x="13" y="81"/>
                  <a:pt x="14" y="81"/>
                </a:cubicBezTo>
                <a:cubicBezTo>
                  <a:pt x="21" y="81"/>
                  <a:pt x="21" y="81"/>
                  <a:pt x="21" y="81"/>
                </a:cubicBezTo>
                <a:cubicBezTo>
                  <a:pt x="21" y="81"/>
                  <a:pt x="22" y="81"/>
                  <a:pt x="22" y="82"/>
                </a:cubicBezTo>
                <a:lnTo>
                  <a:pt x="22" y="88"/>
                </a:lnTo>
                <a:close/>
                <a:moveTo>
                  <a:pt x="35" y="120"/>
                </a:moveTo>
                <a:cubicBezTo>
                  <a:pt x="35" y="121"/>
                  <a:pt x="35" y="122"/>
                  <a:pt x="34" y="122"/>
                </a:cubicBezTo>
                <a:cubicBezTo>
                  <a:pt x="27" y="122"/>
                  <a:pt x="27" y="122"/>
                  <a:pt x="27" y="122"/>
                </a:cubicBezTo>
                <a:cubicBezTo>
                  <a:pt x="27" y="122"/>
                  <a:pt x="26" y="121"/>
                  <a:pt x="26" y="120"/>
                </a:cubicBezTo>
                <a:cubicBezTo>
                  <a:pt x="26" y="115"/>
                  <a:pt x="26" y="115"/>
                  <a:pt x="26" y="115"/>
                </a:cubicBezTo>
                <a:cubicBezTo>
                  <a:pt x="26" y="114"/>
                  <a:pt x="27" y="113"/>
                  <a:pt x="27" y="113"/>
                </a:cubicBezTo>
                <a:cubicBezTo>
                  <a:pt x="34" y="113"/>
                  <a:pt x="34" y="113"/>
                  <a:pt x="34" y="113"/>
                </a:cubicBezTo>
                <a:cubicBezTo>
                  <a:pt x="35" y="113"/>
                  <a:pt x="35" y="114"/>
                  <a:pt x="35" y="115"/>
                </a:cubicBezTo>
                <a:lnTo>
                  <a:pt x="35" y="120"/>
                </a:lnTo>
                <a:close/>
                <a:moveTo>
                  <a:pt x="35" y="109"/>
                </a:moveTo>
                <a:cubicBezTo>
                  <a:pt x="35" y="110"/>
                  <a:pt x="35" y="111"/>
                  <a:pt x="34" y="111"/>
                </a:cubicBezTo>
                <a:cubicBezTo>
                  <a:pt x="27" y="111"/>
                  <a:pt x="27" y="111"/>
                  <a:pt x="27" y="111"/>
                </a:cubicBezTo>
                <a:cubicBezTo>
                  <a:pt x="27" y="111"/>
                  <a:pt x="26" y="110"/>
                  <a:pt x="26" y="109"/>
                </a:cubicBezTo>
                <a:cubicBezTo>
                  <a:pt x="26" y="104"/>
                  <a:pt x="26" y="104"/>
                  <a:pt x="26" y="104"/>
                </a:cubicBezTo>
                <a:cubicBezTo>
                  <a:pt x="26" y="103"/>
                  <a:pt x="27" y="103"/>
                  <a:pt x="27" y="103"/>
                </a:cubicBezTo>
                <a:cubicBezTo>
                  <a:pt x="34" y="103"/>
                  <a:pt x="34" y="103"/>
                  <a:pt x="34" y="103"/>
                </a:cubicBezTo>
                <a:cubicBezTo>
                  <a:pt x="35" y="103"/>
                  <a:pt x="35" y="103"/>
                  <a:pt x="35" y="104"/>
                </a:cubicBezTo>
                <a:lnTo>
                  <a:pt x="35" y="109"/>
                </a:lnTo>
                <a:close/>
                <a:moveTo>
                  <a:pt x="35" y="98"/>
                </a:moveTo>
                <a:cubicBezTo>
                  <a:pt x="35" y="99"/>
                  <a:pt x="35" y="100"/>
                  <a:pt x="34" y="100"/>
                </a:cubicBezTo>
                <a:cubicBezTo>
                  <a:pt x="27" y="100"/>
                  <a:pt x="27" y="100"/>
                  <a:pt x="27" y="100"/>
                </a:cubicBezTo>
                <a:cubicBezTo>
                  <a:pt x="27" y="100"/>
                  <a:pt x="26" y="99"/>
                  <a:pt x="26" y="98"/>
                </a:cubicBezTo>
                <a:cubicBezTo>
                  <a:pt x="26" y="93"/>
                  <a:pt x="26" y="93"/>
                  <a:pt x="26" y="93"/>
                </a:cubicBezTo>
                <a:cubicBezTo>
                  <a:pt x="26" y="92"/>
                  <a:pt x="27" y="92"/>
                  <a:pt x="27" y="92"/>
                </a:cubicBezTo>
                <a:cubicBezTo>
                  <a:pt x="34" y="92"/>
                  <a:pt x="34" y="92"/>
                  <a:pt x="34" y="92"/>
                </a:cubicBezTo>
                <a:cubicBezTo>
                  <a:pt x="35" y="92"/>
                  <a:pt x="35" y="92"/>
                  <a:pt x="35" y="93"/>
                </a:cubicBezTo>
                <a:lnTo>
                  <a:pt x="35" y="98"/>
                </a:lnTo>
                <a:close/>
                <a:moveTo>
                  <a:pt x="35" y="88"/>
                </a:moveTo>
                <a:cubicBezTo>
                  <a:pt x="35" y="88"/>
                  <a:pt x="35" y="89"/>
                  <a:pt x="34" y="89"/>
                </a:cubicBezTo>
                <a:cubicBezTo>
                  <a:pt x="27" y="89"/>
                  <a:pt x="27" y="89"/>
                  <a:pt x="27" y="89"/>
                </a:cubicBezTo>
                <a:cubicBezTo>
                  <a:pt x="27" y="89"/>
                  <a:pt x="26" y="88"/>
                  <a:pt x="26" y="88"/>
                </a:cubicBezTo>
                <a:cubicBezTo>
                  <a:pt x="26" y="82"/>
                  <a:pt x="26" y="82"/>
                  <a:pt x="26" y="82"/>
                </a:cubicBezTo>
                <a:cubicBezTo>
                  <a:pt x="26" y="81"/>
                  <a:pt x="27" y="81"/>
                  <a:pt x="27" y="81"/>
                </a:cubicBezTo>
                <a:cubicBezTo>
                  <a:pt x="34" y="81"/>
                  <a:pt x="34" y="81"/>
                  <a:pt x="34" y="81"/>
                </a:cubicBezTo>
                <a:cubicBezTo>
                  <a:pt x="35" y="81"/>
                  <a:pt x="35" y="81"/>
                  <a:pt x="35" y="82"/>
                </a:cubicBezTo>
                <a:lnTo>
                  <a:pt x="35" y="88"/>
                </a:lnTo>
                <a:close/>
                <a:moveTo>
                  <a:pt x="37" y="76"/>
                </a:moveTo>
                <a:cubicBezTo>
                  <a:pt x="37" y="77"/>
                  <a:pt x="36" y="78"/>
                  <a:pt x="35" y="78"/>
                </a:cubicBezTo>
                <a:cubicBezTo>
                  <a:pt x="26" y="78"/>
                  <a:pt x="26" y="78"/>
                  <a:pt x="26" y="78"/>
                </a:cubicBezTo>
                <a:cubicBezTo>
                  <a:pt x="25" y="78"/>
                  <a:pt x="24" y="77"/>
                  <a:pt x="24" y="76"/>
                </a:cubicBezTo>
                <a:cubicBezTo>
                  <a:pt x="24" y="67"/>
                  <a:pt x="24" y="67"/>
                  <a:pt x="24" y="67"/>
                </a:cubicBezTo>
                <a:cubicBezTo>
                  <a:pt x="24" y="66"/>
                  <a:pt x="25" y="65"/>
                  <a:pt x="26" y="65"/>
                </a:cubicBezTo>
                <a:cubicBezTo>
                  <a:pt x="35" y="65"/>
                  <a:pt x="35" y="65"/>
                  <a:pt x="35" y="65"/>
                </a:cubicBezTo>
                <a:cubicBezTo>
                  <a:pt x="36" y="65"/>
                  <a:pt x="37" y="66"/>
                  <a:pt x="37" y="67"/>
                </a:cubicBezTo>
                <a:lnTo>
                  <a:pt x="37" y="76"/>
                </a:lnTo>
                <a:close/>
                <a:moveTo>
                  <a:pt x="48" y="120"/>
                </a:moveTo>
                <a:cubicBezTo>
                  <a:pt x="48" y="121"/>
                  <a:pt x="48" y="122"/>
                  <a:pt x="47" y="122"/>
                </a:cubicBezTo>
                <a:cubicBezTo>
                  <a:pt x="41" y="122"/>
                  <a:pt x="41" y="122"/>
                  <a:pt x="41" y="122"/>
                </a:cubicBezTo>
                <a:cubicBezTo>
                  <a:pt x="40" y="122"/>
                  <a:pt x="39" y="121"/>
                  <a:pt x="39" y="120"/>
                </a:cubicBezTo>
                <a:cubicBezTo>
                  <a:pt x="39" y="115"/>
                  <a:pt x="39" y="115"/>
                  <a:pt x="39" y="115"/>
                </a:cubicBezTo>
                <a:cubicBezTo>
                  <a:pt x="39" y="114"/>
                  <a:pt x="40" y="113"/>
                  <a:pt x="41" y="113"/>
                </a:cubicBezTo>
                <a:cubicBezTo>
                  <a:pt x="47" y="113"/>
                  <a:pt x="47" y="113"/>
                  <a:pt x="47" y="113"/>
                </a:cubicBezTo>
                <a:cubicBezTo>
                  <a:pt x="48" y="113"/>
                  <a:pt x="48" y="114"/>
                  <a:pt x="48" y="115"/>
                </a:cubicBezTo>
                <a:lnTo>
                  <a:pt x="48" y="120"/>
                </a:lnTo>
                <a:close/>
                <a:moveTo>
                  <a:pt x="48" y="109"/>
                </a:moveTo>
                <a:cubicBezTo>
                  <a:pt x="48" y="110"/>
                  <a:pt x="48" y="111"/>
                  <a:pt x="47" y="111"/>
                </a:cubicBezTo>
                <a:cubicBezTo>
                  <a:pt x="41" y="111"/>
                  <a:pt x="41" y="111"/>
                  <a:pt x="41" y="111"/>
                </a:cubicBezTo>
                <a:cubicBezTo>
                  <a:pt x="40" y="111"/>
                  <a:pt x="39" y="110"/>
                  <a:pt x="39" y="109"/>
                </a:cubicBezTo>
                <a:cubicBezTo>
                  <a:pt x="39" y="104"/>
                  <a:pt x="39" y="104"/>
                  <a:pt x="39" y="104"/>
                </a:cubicBezTo>
                <a:cubicBezTo>
                  <a:pt x="39" y="103"/>
                  <a:pt x="40" y="103"/>
                  <a:pt x="41" y="103"/>
                </a:cubicBezTo>
                <a:cubicBezTo>
                  <a:pt x="47" y="103"/>
                  <a:pt x="47" y="103"/>
                  <a:pt x="47" y="103"/>
                </a:cubicBezTo>
                <a:cubicBezTo>
                  <a:pt x="48" y="103"/>
                  <a:pt x="48" y="103"/>
                  <a:pt x="48" y="104"/>
                </a:cubicBezTo>
                <a:lnTo>
                  <a:pt x="48" y="109"/>
                </a:lnTo>
                <a:close/>
                <a:moveTo>
                  <a:pt x="48" y="98"/>
                </a:moveTo>
                <a:cubicBezTo>
                  <a:pt x="48" y="99"/>
                  <a:pt x="48" y="100"/>
                  <a:pt x="47" y="100"/>
                </a:cubicBezTo>
                <a:cubicBezTo>
                  <a:pt x="41" y="100"/>
                  <a:pt x="41" y="100"/>
                  <a:pt x="41" y="100"/>
                </a:cubicBezTo>
                <a:cubicBezTo>
                  <a:pt x="40" y="100"/>
                  <a:pt x="39" y="99"/>
                  <a:pt x="39" y="98"/>
                </a:cubicBezTo>
                <a:cubicBezTo>
                  <a:pt x="39" y="93"/>
                  <a:pt x="39" y="93"/>
                  <a:pt x="39" y="93"/>
                </a:cubicBezTo>
                <a:cubicBezTo>
                  <a:pt x="39" y="92"/>
                  <a:pt x="40" y="92"/>
                  <a:pt x="41" y="92"/>
                </a:cubicBezTo>
                <a:cubicBezTo>
                  <a:pt x="47" y="92"/>
                  <a:pt x="47" y="92"/>
                  <a:pt x="47" y="92"/>
                </a:cubicBezTo>
                <a:cubicBezTo>
                  <a:pt x="48" y="92"/>
                  <a:pt x="48" y="92"/>
                  <a:pt x="48" y="93"/>
                </a:cubicBezTo>
                <a:lnTo>
                  <a:pt x="48" y="98"/>
                </a:lnTo>
                <a:close/>
                <a:moveTo>
                  <a:pt x="48" y="88"/>
                </a:moveTo>
                <a:cubicBezTo>
                  <a:pt x="48" y="88"/>
                  <a:pt x="48" y="89"/>
                  <a:pt x="47" y="89"/>
                </a:cubicBezTo>
                <a:cubicBezTo>
                  <a:pt x="41" y="89"/>
                  <a:pt x="41" y="89"/>
                  <a:pt x="41" y="89"/>
                </a:cubicBezTo>
                <a:cubicBezTo>
                  <a:pt x="40" y="89"/>
                  <a:pt x="39" y="88"/>
                  <a:pt x="39" y="88"/>
                </a:cubicBezTo>
                <a:cubicBezTo>
                  <a:pt x="39" y="82"/>
                  <a:pt x="39" y="82"/>
                  <a:pt x="39" y="82"/>
                </a:cubicBezTo>
                <a:cubicBezTo>
                  <a:pt x="39" y="81"/>
                  <a:pt x="40" y="81"/>
                  <a:pt x="41" y="81"/>
                </a:cubicBezTo>
                <a:cubicBezTo>
                  <a:pt x="47" y="81"/>
                  <a:pt x="47" y="81"/>
                  <a:pt x="47" y="81"/>
                </a:cubicBezTo>
                <a:cubicBezTo>
                  <a:pt x="48" y="81"/>
                  <a:pt x="48" y="81"/>
                  <a:pt x="48" y="82"/>
                </a:cubicBezTo>
                <a:lnTo>
                  <a:pt x="48" y="88"/>
                </a:lnTo>
                <a:close/>
                <a:moveTo>
                  <a:pt x="53" y="57"/>
                </a:moveTo>
                <a:cubicBezTo>
                  <a:pt x="53" y="60"/>
                  <a:pt x="51" y="62"/>
                  <a:pt x="48" y="62"/>
                </a:cubicBezTo>
                <a:cubicBezTo>
                  <a:pt x="13" y="62"/>
                  <a:pt x="13" y="62"/>
                  <a:pt x="13" y="62"/>
                </a:cubicBezTo>
                <a:cubicBezTo>
                  <a:pt x="10" y="62"/>
                  <a:pt x="8" y="60"/>
                  <a:pt x="8" y="57"/>
                </a:cubicBezTo>
                <a:cubicBezTo>
                  <a:pt x="8" y="18"/>
                  <a:pt x="8" y="18"/>
                  <a:pt x="8" y="18"/>
                </a:cubicBezTo>
                <a:cubicBezTo>
                  <a:pt x="8" y="16"/>
                  <a:pt x="10" y="13"/>
                  <a:pt x="13" y="13"/>
                </a:cubicBezTo>
                <a:cubicBezTo>
                  <a:pt x="48" y="13"/>
                  <a:pt x="48" y="13"/>
                  <a:pt x="48" y="13"/>
                </a:cubicBezTo>
                <a:cubicBezTo>
                  <a:pt x="51" y="13"/>
                  <a:pt x="53" y="16"/>
                  <a:pt x="53" y="18"/>
                </a:cubicBezTo>
                <a:lnTo>
                  <a:pt x="53" y="57"/>
                </a:lnTo>
                <a:close/>
                <a:moveTo>
                  <a:pt x="117" y="67"/>
                </a:moveTo>
                <a:cubicBezTo>
                  <a:pt x="117" y="81"/>
                  <a:pt x="110" y="94"/>
                  <a:pt x="99" y="102"/>
                </a:cubicBezTo>
                <a:cubicBezTo>
                  <a:pt x="98" y="103"/>
                  <a:pt x="97" y="103"/>
                  <a:pt x="96" y="103"/>
                </a:cubicBezTo>
                <a:cubicBezTo>
                  <a:pt x="95" y="103"/>
                  <a:pt x="93" y="103"/>
                  <a:pt x="92" y="101"/>
                </a:cubicBezTo>
                <a:cubicBezTo>
                  <a:pt x="91" y="100"/>
                  <a:pt x="91" y="99"/>
                  <a:pt x="91" y="98"/>
                </a:cubicBezTo>
                <a:cubicBezTo>
                  <a:pt x="91" y="97"/>
                  <a:pt x="92" y="95"/>
                  <a:pt x="93" y="95"/>
                </a:cubicBezTo>
                <a:cubicBezTo>
                  <a:pt x="102" y="88"/>
                  <a:pt x="107" y="78"/>
                  <a:pt x="107" y="67"/>
                </a:cubicBezTo>
                <a:cubicBezTo>
                  <a:pt x="107" y="56"/>
                  <a:pt x="101" y="45"/>
                  <a:pt x="92" y="38"/>
                </a:cubicBezTo>
                <a:cubicBezTo>
                  <a:pt x="90" y="37"/>
                  <a:pt x="89" y="34"/>
                  <a:pt x="91" y="31"/>
                </a:cubicBezTo>
                <a:cubicBezTo>
                  <a:pt x="92" y="30"/>
                  <a:pt x="93" y="29"/>
                  <a:pt x="95" y="29"/>
                </a:cubicBezTo>
                <a:cubicBezTo>
                  <a:pt x="96" y="29"/>
                  <a:pt x="97" y="30"/>
                  <a:pt x="98" y="30"/>
                </a:cubicBezTo>
                <a:cubicBezTo>
                  <a:pt x="110" y="39"/>
                  <a:pt x="117" y="52"/>
                  <a:pt x="117" y="67"/>
                </a:cubicBezTo>
                <a:close/>
                <a:moveTo>
                  <a:pt x="135" y="67"/>
                </a:moveTo>
                <a:cubicBezTo>
                  <a:pt x="135" y="86"/>
                  <a:pt x="127" y="103"/>
                  <a:pt x="113" y="115"/>
                </a:cubicBezTo>
                <a:cubicBezTo>
                  <a:pt x="112" y="116"/>
                  <a:pt x="111" y="117"/>
                  <a:pt x="110" y="117"/>
                </a:cubicBezTo>
                <a:cubicBezTo>
                  <a:pt x="108" y="117"/>
                  <a:pt x="107" y="116"/>
                  <a:pt x="106" y="115"/>
                </a:cubicBezTo>
                <a:cubicBezTo>
                  <a:pt x="105" y="114"/>
                  <a:pt x="104" y="112"/>
                  <a:pt x="105" y="111"/>
                </a:cubicBezTo>
                <a:cubicBezTo>
                  <a:pt x="105" y="110"/>
                  <a:pt x="105" y="109"/>
                  <a:pt x="106" y="108"/>
                </a:cubicBezTo>
                <a:cubicBezTo>
                  <a:pt x="118" y="98"/>
                  <a:pt x="125" y="83"/>
                  <a:pt x="125" y="67"/>
                </a:cubicBezTo>
                <a:cubicBezTo>
                  <a:pt x="125" y="50"/>
                  <a:pt x="118" y="35"/>
                  <a:pt x="105" y="25"/>
                </a:cubicBezTo>
                <a:cubicBezTo>
                  <a:pt x="103" y="23"/>
                  <a:pt x="103" y="20"/>
                  <a:pt x="104" y="18"/>
                </a:cubicBezTo>
                <a:cubicBezTo>
                  <a:pt x="105" y="17"/>
                  <a:pt x="107" y="16"/>
                  <a:pt x="108" y="16"/>
                </a:cubicBezTo>
                <a:cubicBezTo>
                  <a:pt x="109" y="16"/>
                  <a:pt x="110" y="16"/>
                  <a:pt x="111" y="17"/>
                </a:cubicBezTo>
                <a:cubicBezTo>
                  <a:pt x="126" y="29"/>
                  <a:pt x="135" y="47"/>
                  <a:pt x="135" y="67"/>
                </a:cubicBezTo>
                <a:close/>
                <a:moveTo>
                  <a:pt x="80" y="67"/>
                </a:moveTo>
                <a:cubicBezTo>
                  <a:pt x="80" y="69"/>
                  <a:pt x="79" y="72"/>
                  <a:pt x="78" y="73"/>
                </a:cubicBezTo>
                <a:cubicBezTo>
                  <a:pt x="76" y="75"/>
                  <a:pt x="74" y="76"/>
                  <a:pt x="71" y="76"/>
                </a:cubicBezTo>
                <a:cubicBezTo>
                  <a:pt x="69" y="76"/>
                  <a:pt x="66" y="75"/>
                  <a:pt x="65" y="73"/>
                </a:cubicBezTo>
                <a:cubicBezTo>
                  <a:pt x="61" y="70"/>
                  <a:pt x="61" y="64"/>
                  <a:pt x="65" y="60"/>
                </a:cubicBezTo>
                <a:cubicBezTo>
                  <a:pt x="66" y="59"/>
                  <a:pt x="69" y="58"/>
                  <a:pt x="71" y="58"/>
                </a:cubicBezTo>
                <a:cubicBezTo>
                  <a:pt x="73" y="58"/>
                  <a:pt x="76" y="59"/>
                  <a:pt x="78" y="60"/>
                </a:cubicBezTo>
                <a:cubicBezTo>
                  <a:pt x="79" y="62"/>
                  <a:pt x="80" y="64"/>
                  <a:pt x="80" y="67"/>
                </a:cubicBezTo>
                <a:close/>
                <a:moveTo>
                  <a:pt x="98" y="67"/>
                </a:moveTo>
                <a:cubicBezTo>
                  <a:pt x="98" y="76"/>
                  <a:pt x="93" y="84"/>
                  <a:pt x="86" y="89"/>
                </a:cubicBezTo>
                <a:cubicBezTo>
                  <a:pt x="85" y="90"/>
                  <a:pt x="84" y="90"/>
                  <a:pt x="83" y="90"/>
                </a:cubicBezTo>
                <a:cubicBezTo>
                  <a:pt x="81" y="90"/>
                  <a:pt x="80" y="89"/>
                  <a:pt x="79" y="88"/>
                </a:cubicBezTo>
                <a:cubicBezTo>
                  <a:pt x="77" y="85"/>
                  <a:pt x="78" y="82"/>
                  <a:pt x="80" y="81"/>
                </a:cubicBezTo>
                <a:cubicBezTo>
                  <a:pt x="85" y="78"/>
                  <a:pt x="88" y="73"/>
                  <a:pt x="88" y="67"/>
                </a:cubicBezTo>
                <a:cubicBezTo>
                  <a:pt x="88" y="61"/>
                  <a:pt x="85" y="55"/>
                  <a:pt x="79" y="53"/>
                </a:cubicBezTo>
                <a:cubicBezTo>
                  <a:pt x="77" y="51"/>
                  <a:pt x="76" y="48"/>
                  <a:pt x="77" y="46"/>
                </a:cubicBezTo>
                <a:cubicBezTo>
                  <a:pt x="78" y="44"/>
                  <a:pt x="80" y="43"/>
                  <a:pt x="82" y="43"/>
                </a:cubicBezTo>
                <a:cubicBezTo>
                  <a:pt x="83" y="43"/>
                  <a:pt x="83" y="43"/>
                  <a:pt x="84" y="44"/>
                </a:cubicBezTo>
                <a:cubicBezTo>
                  <a:pt x="93" y="48"/>
                  <a:pt x="98" y="57"/>
                  <a:pt x="98" y="67"/>
                </a:cubicBezTo>
                <a:close/>
              </a:path>
            </a:pathLst>
          </a:custGeom>
          <a:solidFill>
            <a:schemeClr val="bg1"/>
          </a:solidFill>
          <a:ln>
            <a:noFill/>
          </a:ln>
          <a:effectLst>
            <a:outerShdw blurRad="50800" dist="38100" dir="2700000" algn="tl" rotWithShape="0">
              <a:prstClr val="black">
                <a:alpha val="40000"/>
              </a:prstClr>
            </a:outerShdw>
          </a:effectLst>
          <a:extLst/>
        </p:spPr>
        <p:txBody>
          <a:bodyPr vert="horz" wrap="square" lIns="0" tIns="0" rIns="0" bIns="0" numCol="1" anchor="t" anchorCtr="0" compatLnSpc="1">
            <a:prstTxWarp prst="textNoShape">
              <a:avLst/>
            </a:prstTxWarp>
          </a:bodyPr>
          <a:lstStyle/>
          <a:p>
            <a:endParaRPr lang="en-US" dirty="0"/>
          </a:p>
        </p:txBody>
      </p:sp>
      <p:sp>
        <p:nvSpPr>
          <p:cNvPr id="51" name="Freeform 57"/>
          <p:cNvSpPr>
            <a:spLocks/>
          </p:cNvSpPr>
          <p:nvPr/>
        </p:nvSpPr>
        <p:spPr bwMode="auto">
          <a:xfrm rot="5400000">
            <a:off x="6842411" y="5265126"/>
            <a:ext cx="222447" cy="218505"/>
          </a:xfrm>
          <a:custGeom>
            <a:avLst/>
            <a:gdLst>
              <a:gd name="T0" fmla="*/ 1458 w 2343"/>
              <a:gd name="T1" fmla="*/ 1337 h 2017"/>
              <a:gd name="T2" fmla="*/ 1402 w 2343"/>
              <a:gd name="T3" fmla="*/ 1395 h 2017"/>
              <a:gd name="T4" fmla="*/ 1311 w 2343"/>
              <a:gd name="T5" fmla="*/ 1355 h 2017"/>
              <a:gd name="T6" fmla="*/ 1317 w 2343"/>
              <a:gd name="T7" fmla="*/ 1315 h 2017"/>
              <a:gd name="T8" fmla="*/ 1211 w 2343"/>
              <a:gd name="T9" fmla="*/ 1185 h 2017"/>
              <a:gd name="T10" fmla="*/ 1224 w 2343"/>
              <a:gd name="T11" fmla="*/ 1087 h 2017"/>
              <a:gd name="T12" fmla="*/ 1306 w 2343"/>
              <a:gd name="T13" fmla="*/ 1065 h 2017"/>
              <a:gd name="T14" fmla="*/ 1240 w 2343"/>
              <a:gd name="T15" fmla="*/ 23 h 2017"/>
              <a:gd name="T16" fmla="*/ 1135 w 2343"/>
              <a:gd name="T17" fmla="*/ 26 h 2017"/>
              <a:gd name="T18" fmla="*/ 1055 w 2343"/>
              <a:gd name="T19" fmla="*/ 1070 h 2017"/>
              <a:gd name="T20" fmla="*/ 1134 w 2343"/>
              <a:gd name="T21" fmla="*/ 1088 h 2017"/>
              <a:gd name="T22" fmla="*/ 1144 w 2343"/>
              <a:gd name="T23" fmla="*/ 1184 h 2017"/>
              <a:gd name="T24" fmla="*/ 1037 w 2343"/>
              <a:gd name="T25" fmla="*/ 1320 h 2017"/>
              <a:gd name="T26" fmla="*/ 1043 w 2343"/>
              <a:gd name="T27" fmla="*/ 1354 h 2017"/>
              <a:gd name="T28" fmla="*/ 950 w 2343"/>
              <a:gd name="T29" fmla="*/ 1393 h 2017"/>
              <a:gd name="T30" fmla="*/ 890 w 2343"/>
              <a:gd name="T31" fmla="*/ 1334 h 2017"/>
              <a:gd name="T32" fmla="*/ 0 w 2343"/>
              <a:gd name="T33" fmla="*/ 1911 h 2017"/>
              <a:gd name="T34" fmla="*/ 54 w 2343"/>
              <a:gd name="T35" fmla="*/ 1998 h 2017"/>
              <a:gd name="T36" fmla="*/ 1019 w 2343"/>
              <a:gd name="T37" fmla="*/ 1544 h 2017"/>
              <a:gd name="T38" fmla="*/ 996 w 2343"/>
              <a:gd name="T39" fmla="*/ 1468 h 2017"/>
              <a:gd name="T40" fmla="*/ 1077 w 2343"/>
              <a:gd name="T41" fmla="*/ 1412 h 2017"/>
              <a:gd name="T42" fmla="*/ 1180 w 2343"/>
              <a:gd name="T43" fmla="*/ 1454 h 2017"/>
              <a:gd name="T44" fmla="*/ 1278 w 2343"/>
              <a:gd name="T45" fmla="*/ 1412 h 2017"/>
              <a:gd name="T46" fmla="*/ 1358 w 2343"/>
              <a:gd name="T47" fmla="*/ 1472 h 2017"/>
              <a:gd name="T48" fmla="*/ 1336 w 2343"/>
              <a:gd name="T49" fmla="*/ 1552 h 2017"/>
              <a:gd name="T50" fmla="*/ 2293 w 2343"/>
              <a:gd name="T51" fmla="*/ 2017 h 2017"/>
              <a:gd name="T52" fmla="*/ 2343 w 2343"/>
              <a:gd name="T53" fmla="*/ 1927 h 2017"/>
              <a:gd name="T54" fmla="*/ 1458 w 2343"/>
              <a:gd name="T55" fmla="*/ 1337 h 2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43" h="2017">
                <a:moveTo>
                  <a:pt x="1458" y="1337"/>
                </a:moveTo>
                <a:cubicBezTo>
                  <a:pt x="1458" y="1337"/>
                  <a:pt x="1431" y="1357"/>
                  <a:pt x="1402" y="1395"/>
                </a:cubicBezTo>
                <a:cubicBezTo>
                  <a:pt x="1311" y="1355"/>
                  <a:pt x="1311" y="1355"/>
                  <a:pt x="1311" y="1355"/>
                </a:cubicBezTo>
                <a:cubicBezTo>
                  <a:pt x="1315" y="1342"/>
                  <a:pt x="1318" y="1329"/>
                  <a:pt x="1317" y="1315"/>
                </a:cubicBezTo>
                <a:cubicBezTo>
                  <a:pt x="1316" y="1251"/>
                  <a:pt x="1271" y="1199"/>
                  <a:pt x="1211" y="1185"/>
                </a:cubicBezTo>
                <a:cubicBezTo>
                  <a:pt x="1224" y="1087"/>
                  <a:pt x="1224" y="1087"/>
                  <a:pt x="1224" y="1087"/>
                </a:cubicBezTo>
                <a:cubicBezTo>
                  <a:pt x="1250" y="1083"/>
                  <a:pt x="1278" y="1077"/>
                  <a:pt x="1306" y="1065"/>
                </a:cubicBezTo>
                <a:cubicBezTo>
                  <a:pt x="1240" y="23"/>
                  <a:pt x="1240" y="23"/>
                  <a:pt x="1240" y="23"/>
                </a:cubicBezTo>
                <a:cubicBezTo>
                  <a:pt x="1240" y="23"/>
                  <a:pt x="1183" y="0"/>
                  <a:pt x="1135" y="26"/>
                </a:cubicBezTo>
                <a:cubicBezTo>
                  <a:pt x="1055" y="1070"/>
                  <a:pt x="1055" y="1070"/>
                  <a:pt x="1055" y="1070"/>
                </a:cubicBezTo>
                <a:cubicBezTo>
                  <a:pt x="1055" y="1070"/>
                  <a:pt x="1086" y="1083"/>
                  <a:pt x="1134" y="1088"/>
                </a:cubicBezTo>
                <a:cubicBezTo>
                  <a:pt x="1144" y="1184"/>
                  <a:pt x="1144" y="1184"/>
                  <a:pt x="1144" y="1184"/>
                </a:cubicBezTo>
                <a:cubicBezTo>
                  <a:pt x="1082" y="1199"/>
                  <a:pt x="1036" y="1255"/>
                  <a:pt x="1037" y="1320"/>
                </a:cubicBezTo>
                <a:cubicBezTo>
                  <a:pt x="1037" y="1332"/>
                  <a:pt x="1040" y="1343"/>
                  <a:pt x="1043" y="1354"/>
                </a:cubicBezTo>
                <a:cubicBezTo>
                  <a:pt x="950" y="1393"/>
                  <a:pt x="950" y="1393"/>
                  <a:pt x="950" y="1393"/>
                </a:cubicBezTo>
                <a:cubicBezTo>
                  <a:pt x="934" y="1372"/>
                  <a:pt x="914" y="1353"/>
                  <a:pt x="890" y="1334"/>
                </a:cubicBezTo>
                <a:cubicBezTo>
                  <a:pt x="0" y="1911"/>
                  <a:pt x="0" y="1911"/>
                  <a:pt x="0" y="1911"/>
                </a:cubicBezTo>
                <a:cubicBezTo>
                  <a:pt x="0" y="1911"/>
                  <a:pt x="7" y="1970"/>
                  <a:pt x="54" y="1998"/>
                </a:cubicBezTo>
                <a:cubicBezTo>
                  <a:pt x="1019" y="1544"/>
                  <a:pt x="1019" y="1544"/>
                  <a:pt x="1019" y="1544"/>
                </a:cubicBezTo>
                <a:cubicBezTo>
                  <a:pt x="1019" y="1544"/>
                  <a:pt x="1015" y="1512"/>
                  <a:pt x="996" y="1468"/>
                </a:cubicBezTo>
                <a:cubicBezTo>
                  <a:pt x="1077" y="1412"/>
                  <a:pt x="1077" y="1412"/>
                  <a:pt x="1077" y="1412"/>
                </a:cubicBezTo>
                <a:cubicBezTo>
                  <a:pt x="1103" y="1438"/>
                  <a:pt x="1139" y="1455"/>
                  <a:pt x="1180" y="1454"/>
                </a:cubicBezTo>
                <a:cubicBezTo>
                  <a:pt x="1218" y="1453"/>
                  <a:pt x="1253" y="1437"/>
                  <a:pt x="1278" y="1412"/>
                </a:cubicBezTo>
                <a:cubicBezTo>
                  <a:pt x="1358" y="1472"/>
                  <a:pt x="1358" y="1472"/>
                  <a:pt x="1358" y="1472"/>
                </a:cubicBezTo>
                <a:cubicBezTo>
                  <a:pt x="1348" y="1496"/>
                  <a:pt x="1340" y="1522"/>
                  <a:pt x="1336" y="1552"/>
                </a:cubicBezTo>
                <a:cubicBezTo>
                  <a:pt x="2293" y="2017"/>
                  <a:pt x="2293" y="2017"/>
                  <a:pt x="2293" y="2017"/>
                </a:cubicBezTo>
                <a:cubicBezTo>
                  <a:pt x="2293" y="2017"/>
                  <a:pt x="2341" y="1980"/>
                  <a:pt x="2343" y="1927"/>
                </a:cubicBezTo>
                <a:lnTo>
                  <a:pt x="1458" y="1337"/>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0" tIns="0" rIns="0" bIns="0" numCol="1" anchor="t" anchorCtr="0" compatLnSpc="1">
            <a:prstTxWarp prst="textNoShape">
              <a:avLst/>
            </a:prstTxWarp>
          </a:bodyPr>
          <a:lstStyle/>
          <a:p>
            <a:endParaRPr lang="en-US" dirty="0"/>
          </a:p>
        </p:txBody>
      </p:sp>
      <p:grpSp>
        <p:nvGrpSpPr>
          <p:cNvPr id="52" name="Group 51"/>
          <p:cNvGrpSpPr/>
          <p:nvPr/>
        </p:nvGrpSpPr>
        <p:grpSpPr>
          <a:xfrm>
            <a:off x="8542409" y="5242948"/>
            <a:ext cx="234584" cy="212812"/>
            <a:chOff x="12975965" y="4114650"/>
            <a:chExt cx="234584" cy="212812"/>
          </a:xfrm>
          <a:effectLst>
            <a:outerShdw blurRad="50800" dist="38100" dir="2700000" algn="tl" rotWithShape="0">
              <a:prstClr val="black">
                <a:alpha val="40000"/>
              </a:prstClr>
            </a:outerShdw>
          </a:effectLst>
        </p:grpSpPr>
        <p:sp>
          <p:nvSpPr>
            <p:cNvPr id="53" name="Freeform 18"/>
            <p:cNvSpPr>
              <a:spLocks/>
            </p:cNvSpPr>
            <p:nvPr/>
          </p:nvSpPr>
          <p:spPr bwMode="auto">
            <a:xfrm>
              <a:off x="13076401" y="4220002"/>
              <a:ext cx="31255" cy="56890"/>
            </a:xfrm>
            <a:custGeom>
              <a:avLst/>
              <a:gdLst>
                <a:gd name="T0" fmla="*/ 16 w 38"/>
                <a:gd name="T1" fmla="*/ 63 h 69"/>
                <a:gd name="T2" fmla="*/ 0 w 38"/>
                <a:gd name="T3" fmla="*/ 48 h 69"/>
                <a:gd name="T4" fmla="*/ 0 w 38"/>
                <a:gd name="T5" fmla="*/ 45 h 69"/>
                <a:gd name="T6" fmla="*/ 13 w 38"/>
                <a:gd name="T7" fmla="*/ 45 h 69"/>
                <a:gd name="T8" fmla="*/ 13 w 38"/>
                <a:gd name="T9" fmla="*/ 47 h 69"/>
                <a:gd name="T10" fmla="*/ 19 w 38"/>
                <a:gd name="T11" fmla="*/ 54 h 69"/>
                <a:gd name="T12" fmla="*/ 25 w 38"/>
                <a:gd name="T13" fmla="*/ 47 h 69"/>
                <a:gd name="T14" fmla="*/ 0 w 38"/>
                <a:gd name="T15" fmla="*/ 22 h 69"/>
                <a:gd name="T16" fmla="*/ 16 w 38"/>
                <a:gd name="T17" fmla="*/ 6 h 69"/>
                <a:gd name="T18" fmla="*/ 16 w 38"/>
                <a:gd name="T19" fmla="*/ 0 h 69"/>
                <a:gd name="T20" fmla="*/ 22 w 38"/>
                <a:gd name="T21" fmla="*/ 0 h 69"/>
                <a:gd name="T22" fmla="*/ 22 w 38"/>
                <a:gd name="T23" fmla="*/ 6 h 69"/>
                <a:gd name="T24" fmla="*/ 37 w 38"/>
                <a:gd name="T25" fmla="*/ 21 h 69"/>
                <a:gd name="T26" fmla="*/ 37 w 38"/>
                <a:gd name="T27" fmla="*/ 22 h 69"/>
                <a:gd name="T28" fmla="*/ 24 w 38"/>
                <a:gd name="T29" fmla="*/ 22 h 69"/>
                <a:gd name="T30" fmla="*/ 23 w 38"/>
                <a:gd name="T31" fmla="*/ 16 h 69"/>
                <a:gd name="T32" fmla="*/ 19 w 38"/>
                <a:gd name="T33" fmla="*/ 15 h 69"/>
                <a:gd name="T34" fmla="*/ 14 w 38"/>
                <a:gd name="T35" fmla="*/ 20 h 69"/>
                <a:gd name="T36" fmla="*/ 38 w 38"/>
                <a:gd name="T37" fmla="*/ 45 h 69"/>
                <a:gd name="T38" fmla="*/ 22 w 38"/>
                <a:gd name="T39" fmla="*/ 63 h 69"/>
                <a:gd name="T40" fmla="*/ 22 w 38"/>
                <a:gd name="T41" fmla="*/ 69 h 69"/>
                <a:gd name="T42" fmla="*/ 16 w 38"/>
                <a:gd name="T43" fmla="*/ 69 h 69"/>
                <a:gd name="T44" fmla="*/ 16 w 38"/>
                <a:gd name="T45"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 h="69">
                  <a:moveTo>
                    <a:pt x="16" y="63"/>
                  </a:moveTo>
                  <a:cubicBezTo>
                    <a:pt x="7" y="62"/>
                    <a:pt x="0" y="59"/>
                    <a:pt x="0" y="48"/>
                  </a:cubicBezTo>
                  <a:cubicBezTo>
                    <a:pt x="0" y="45"/>
                    <a:pt x="0" y="45"/>
                    <a:pt x="0" y="45"/>
                  </a:cubicBezTo>
                  <a:cubicBezTo>
                    <a:pt x="13" y="45"/>
                    <a:pt x="13" y="45"/>
                    <a:pt x="13" y="45"/>
                  </a:cubicBezTo>
                  <a:cubicBezTo>
                    <a:pt x="13" y="47"/>
                    <a:pt x="13" y="47"/>
                    <a:pt x="13" y="47"/>
                  </a:cubicBezTo>
                  <a:cubicBezTo>
                    <a:pt x="13" y="51"/>
                    <a:pt x="14" y="54"/>
                    <a:pt x="19" y="54"/>
                  </a:cubicBezTo>
                  <a:cubicBezTo>
                    <a:pt x="23" y="54"/>
                    <a:pt x="25" y="50"/>
                    <a:pt x="25" y="47"/>
                  </a:cubicBezTo>
                  <a:cubicBezTo>
                    <a:pt x="25" y="36"/>
                    <a:pt x="0" y="42"/>
                    <a:pt x="0" y="22"/>
                  </a:cubicBezTo>
                  <a:cubicBezTo>
                    <a:pt x="0" y="13"/>
                    <a:pt x="5" y="7"/>
                    <a:pt x="16" y="6"/>
                  </a:cubicBezTo>
                  <a:cubicBezTo>
                    <a:pt x="16" y="0"/>
                    <a:pt x="16" y="0"/>
                    <a:pt x="16" y="0"/>
                  </a:cubicBezTo>
                  <a:cubicBezTo>
                    <a:pt x="22" y="0"/>
                    <a:pt x="22" y="0"/>
                    <a:pt x="22" y="0"/>
                  </a:cubicBezTo>
                  <a:cubicBezTo>
                    <a:pt x="22" y="6"/>
                    <a:pt x="22" y="6"/>
                    <a:pt x="22" y="6"/>
                  </a:cubicBezTo>
                  <a:cubicBezTo>
                    <a:pt x="33" y="7"/>
                    <a:pt x="37" y="13"/>
                    <a:pt x="37" y="21"/>
                  </a:cubicBezTo>
                  <a:cubicBezTo>
                    <a:pt x="37" y="22"/>
                    <a:pt x="37" y="22"/>
                    <a:pt x="37" y="22"/>
                  </a:cubicBezTo>
                  <a:cubicBezTo>
                    <a:pt x="24" y="22"/>
                    <a:pt x="24" y="22"/>
                    <a:pt x="24" y="22"/>
                  </a:cubicBezTo>
                  <a:cubicBezTo>
                    <a:pt x="24" y="20"/>
                    <a:pt x="24" y="18"/>
                    <a:pt x="23" y="16"/>
                  </a:cubicBezTo>
                  <a:cubicBezTo>
                    <a:pt x="22" y="15"/>
                    <a:pt x="21" y="15"/>
                    <a:pt x="19" y="15"/>
                  </a:cubicBezTo>
                  <a:cubicBezTo>
                    <a:pt x="16" y="15"/>
                    <a:pt x="14" y="16"/>
                    <a:pt x="14" y="20"/>
                  </a:cubicBezTo>
                  <a:cubicBezTo>
                    <a:pt x="14" y="32"/>
                    <a:pt x="38" y="26"/>
                    <a:pt x="38" y="45"/>
                  </a:cubicBezTo>
                  <a:cubicBezTo>
                    <a:pt x="38" y="57"/>
                    <a:pt x="32" y="62"/>
                    <a:pt x="22" y="63"/>
                  </a:cubicBezTo>
                  <a:cubicBezTo>
                    <a:pt x="22" y="69"/>
                    <a:pt x="22" y="69"/>
                    <a:pt x="22" y="69"/>
                  </a:cubicBezTo>
                  <a:cubicBezTo>
                    <a:pt x="16" y="69"/>
                    <a:pt x="16" y="69"/>
                    <a:pt x="16" y="69"/>
                  </a:cubicBezTo>
                  <a:lnTo>
                    <a:pt x="16" y="63"/>
                  </a:lnTo>
                  <a:close/>
                </a:path>
              </a:pathLst>
            </a:cu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54" name="Freeform 19"/>
            <p:cNvSpPr>
              <a:spLocks/>
            </p:cNvSpPr>
            <p:nvPr/>
          </p:nvSpPr>
          <p:spPr bwMode="auto">
            <a:xfrm>
              <a:off x="13050765" y="4159249"/>
              <a:ext cx="85335" cy="29850"/>
            </a:xfrm>
            <a:custGeom>
              <a:avLst/>
              <a:gdLst>
                <a:gd name="T0" fmla="*/ 0 w 243"/>
                <a:gd name="T1" fmla="*/ 85 h 85"/>
                <a:gd name="T2" fmla="*/ 243 w 243"/>
                <a:gd name="T3" fmla="*/ 85 h 85"/>
                <a:gd name="T4" fmla="*/ 120 w 243"/>
                <a:gd name="T5" fmla="*/ 0 h 85"/>
                <a:gd name="T6" fmla="*/ 0 w 243"/>
                <a:gd name="T7" fmla="*/ 85 h 85"/>
              </a:gdLst>
              <a:ahLst/>
              <a:cxnLst>
                <a:cxn ang="0">
                  <a:pos x="T0" y="T1"/>
                </a:cxn>
                <a:cxn ang="0">
                  <a:pos x="T2" y="T3"/>
                </a:cxn>
                <a:cxn ang="0">
                  <a:pos x="T4" y="T5"/>
                </a:cxn>
                <a:cxn ang="0">
                  <a:pos x="T6" y="T7"/>
                </a:cxn>
              </a:cxnLst>
              <a:rect l="0" t="0" r="r" b="b"/>
              <a:pathLst>
                <a:path w="243" h="85">
                  <a:moveTo>
                    <a:pt x="0" y="85"/>
                  </a:moveTo>
                  <a:lnTo>
                    <a:pt x="243" y="85"/>
                  </a:lnTo>
                  <a:lnTo>
                    <a:pt x="120" y="0"/>
                  </a:lnTo>
                  <a:lnTo>
                    <a:pt x="0" y="85"/>
                  </a:lnTo>
                  <a:close/>
                </a:path>
              </a:pathLst>
            </a:cu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55" name="Freeform 20"/>
            <p:cNvSpPr>
              <a:spLocks/>
            </p:cNvSpPr>
            <p:nvPr/>
          </p:nvSpPr>
          <p:spPr bwMode="auto">
            <a:xfrm>
              <a:off x="12979126" y="4114650"/>
              <a:ext cx="228263" cy="74449"/>
            </a:xfrm>
            <a:custGeom>
              <a:avLst/>
              <a:gdLst>
                <a:gd name="T0" fmla="*/ 274 w 275"/>
                <a:gd name="T1" fmla="*/ 89 h 90"/>
                <a:gd name="T2" fmla="*/ 149 w 275"/>
                <a:gd name="T3" fmla="*/ 3 h 90"/>
                <a:gd name="T4" fmla="*/ 137 w 275"/>
                <a:gd name="T5" fmla="*/ 0 h 90"/>
                <a:gd name="T6" fmla="*/ 126 w 275"/>
                <a:gd name="T7" fmla="*/ 3 h 90"/>
                <a:gd name="T8" fmla="*/ 1 w 275"/>
                <a:gd name="T9" fmla="*/ 89 h 90"/>
                <a:gd name="T10" fmla="*/ 0 w 275"/>
                <a:gd name="T11" fmla="*/ 90 h 90"/>
                <a:gd name="T12" fmla="*/ 47 w 275"/>
                <a:gd name="T13" fmla="*/ 90 h 90"/>
                <a:gd name="T14" fmla="*/ 137 w 275"/>
                <a:gd name="T15" fmla="*/ 28 h 90"/>
                <a:gd name="T16" fmla="*/ 228 w 275"/>
                <a:gd name="T17" fmla="*/ 90 h 90"/>
                <a:gd name="T18" fmla="*/ 275 w 275"/>
                <a:gd name="T19" fmla="*/ 90 h 90"/>
                <a:gd name="T20" fmla="*/ 274 w 275"/>
                <a:gd name="T2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5" h="90">
                  <a:moveTo>
                    <a:pt x="274" y="89"/>
                  </a:moveTo>
                  <a:cubicBezTo>
                    <a:pt x="149" y="3"/>
                    <a:pt x="149" y="3"/>
                    <a:pt x="149" y="3"/>
                  </a:cubicBezTo>
                  <a:cubicBezTo>
                    <a:pt x="146" y="1"/>
                    <a:pt x="142" y="0"/>
                    <a:pt x="137" y="0"/>
                  </a:cubicBezTo>
                  <a:cubicBezTo>
                    <a:pt x="133" y="0"/>
                    <a:pt x="129" y="1"/>
                    <a:pt x="126" y="3"/>
                  </a:cubicBezTo>
                  <a:cubicBezTo>
                    <a:pt x="1" y="89"/>
                    <a:pt x="1" y="89"/>
                    <a:pt x="1" y="89"/>
                  </a:cubicBezTo>
                  <a:cubicBezTo>
                    <a:pt x="1" y="90"/>
                    <a:pt x="0" y="90"/>
                    <a:pt x="0" y="90"/>
                  </a:cubicBezTo>
                  <a:cubicBezTo>
                    <a:pt x="47" y="90"/>
                    <a:pt x="47" y="90"/>
                    <a:pt x="47" y="90"/>
                  </a:cubicBezTo>
                  <a:cubicBezTo>
                    <a:pt x="137" y="28"/>
                    <a:pt x="137" y="28"/>
                    <a:pt x="137" y="28"/>
                  </a:cubicBezTo>
                  <a:cubicBezTo>
                    <a:pt x="228" y="90"/>
                    <a:pt x="228" y="90"/>
                    <a:pt x="228" y="90"/>
                  </a:cubicBezTo>
                  <a:cubicBezTo>
                    <a:pt x="275" y="90"/>
                    <a:pt x="275" y="90"/>
                    <a:pt x="275" y="90"/>
                  </a:cubicBezTo>
                  <a:cubicBezTo>
                    <a:pt x="274" y="90"/>
                    <a:pt x="274" y="90"/>
                    <a:pt x="274" y="89"/>
                  </a:cubicBezTo>
                  <a:close/>
                </a:path>
              </a:pathLst>
            </a:cu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56" name="Rectangle 21"/>
            <p:cNvSpPr>
              <a:spLocks noChangeArrowheads="1"/>
            </p:cNvSpPr>
            <p:nvPr/>
          </p:nvSpPr>
          <p:spPr bwMode="auto">
            <a:xfrm>
              <a:off x="12995982" y="4198230"/>
              <a:ext cx="194901" cy="18261"/>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57" name="Rectangle 22"/>
            <p:cNvSpPr>
              <a:spLocks noChangeArrowheads="1"/>
            </p:cNvSpPr>
            <p:nvPr/>
          </p:nvSpPr>
          <p:spPr bwMode="auto">
            <a:xfrm>
              <a:off x="12995982" y="4283565"/>
              <a:ext cx="194901" cy="19315"/>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58" name="Rectangle 23"/>
            <p:cNvSpPr>
              <a:spLocks noChangeArrowheads="1"/>
            </p:cNvSpPr>
            <p:nvPr/>
          </p:nvSpPr>
          <p:spPr bwMode="auto">
            <a:xfrm>
              <a:off x="12975965" y="4308499"/>
              <a:ext cx="234584" cy="18963"/>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59" name="Rectangle 24"/>
            <p:cNvSpPr>
              <a:spLocks noChangeArrowheads="1"/>
            </p:cNvSpPr>
            <p:nvPr/>
          </p:nvSpPr>
          <p:spPr bwMode="auto">
            <a:xfrm>
              <a:off x="13005113" y="4223866"/>
              <a:ext cx="33010" cy="54783"/>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sp>
          <p:nvSpPr>
            <p:cNvPr id="60" name="Rectangle 25"/>
            <p:cNvSpPr>
              <a:spLocks noChangeArrowheads="1"/>
            </p:cNvSpPr>
            <p:nvPr/>
          </p:nvSpPr>
          <p:spPr bwMode="auto">
            <a:xfrm>
              <a:off x="13148391" y="4223866"/>
              <a:ext cx="33362" cy="54783"/>
            </a:xfrm>
            <a:prstGeom prst="rect">
              <a:avLst/>
            </a:prstGeom>
            <a:solidFill>
              <a:schemeClr val="bg1"/>
            </a:solidFill>
            <a:ln>
              <a:noFill/>
            </a:ln>
            <a:effectLst/>
            <a:extLst/>
          </p:spPr>
          <p:txBody>
            <a:bodyPr vert="horz" wrap="square" lIns="0" tIns="0" rIns="0" bIns="0" numCol="1" anchor="t" anchorCtr="0" compatLnSpc="1">
              <a:prstTxWarp prst="textNoShape">
                <a:avLst/>
              </a:prstTxWarp>
            </a:bodyPr>
            <a:lstStyle/>
            <a:p>
              <a:endParaRPr lang="en-US" dirty="0"/>
            </a:p>
          </p:txBody>
        </p:sp>
      </p:grpSp>
      <p:grpSp>
        <p:nvGrpSpPr>
          <p:cNvPr id="61" name="Group 60"/>
          <p:cNvGrpSpPr/>
          <p:nvPr/>
        </p:nvGrpSpPr>
        <p:grpSpPr>
          <a:xfrm>
            <a:off x="3430682" y="5256662"/>
            <a:ext cx="181026" cy="225916"/>
            <a:chOff x="7181850" y="5427663"/>
            <a:chExt cx="787401" cy="982663"/>
          </a:xfrm>
          <a:solidFill>
            <a:schemeClr val="bg1"/>
          </a:solidFill>
          <a:effectLst>
            <a:outerShdw blurRad="50800" dist="38100" dir="2700000" algn="tl" rotWithShape="0">
              <a:prstClr val="black">
                <a:alpha val="40000"/>
              </a:prstClr>
            </a:outerShdw>
          </a:effectLst>
        </p:grpSpPr>
        <p:sp>
          <p:nvSpPr>
            <p:cNvPr id="62" name="Freeform 10"/>
            <p:cNvSpPr>
              <a:spLocks/>
            </p:cNvSpPr>
            <p:nvPr/>
          </p:nvSpPr>
          <p:spPr bwMode="auto">
            <a:xfrm>
              <a:off x="7234238" y="5427663"/>
              <a:ext cx="735013" cy="982663"/>
            </a:xfrm>
            <a:custGeom>
              <a:avLst/>
              <a:gdLst>
                <a:gd name="T0" fmla="*/ 160 w 196"/>
                <a:gd name="T1" fmla="*/ 0 h 262"/>
                <a:gd name="T2" fmla="*/ 93 w 196"/>
                <a:gd name="T3" fmla="*/ 0 h 262"/>
                <a:gd name="T4" fmla="*/ 57 w 196"/>
                <a:gd name="T5" fmla="*/ 36 h 262"/>
                <a:gd name="T6" fmla="*/ 59 w 196"/>
                <a:gd name="T7" fmla="*/ 59 h 262"/>
                <a:gd name="T8" fmla="*/ 66 w 196"/>
                <a:gd name="T9" fmla="*/ 67 h 262"/>
                <a:gd name="T10" fmla="*/ 74 w 196"/>
                <a:gd name="T11" fmla="*/ 59 h 262"/>
                <a:gd name="T12" fmla="*/ 76 w 196"/>
                <a:gd name="T13" fmla="*/ 36 h 262"/>
                <a:gd name="T14" fmla="*/ 93 w 196"/>
                <a:gd name="T15" fmla="*/ 19 h 262"/>
                <a:gd name="T16" fmla="*/ 160 w 196"/>
                <a:gd name="T17" fmla="*/ 19 h 262"/>
                <a:gd name="T18" fmla="*/ 177 w 196"/>
                <a:gd name="T19" fmla="*/ 36 h 262"/>
                <a:gd name="T20" fmla="*/ 177 w 196"/>
                <a:gd name="T21" fmla="*/ 141 h 262"/>
                <a:gd name="T22" fmla="*/ 160 w 196"/>
                <a:gd name="T23" fmla="*/ 158 h 262"/>
                <a:gd name="T24" fmla="*/ 90 w 196"/>
                <a:gd name="T25" fmla="*/ 158 h 262"/>
                <a:gd name="T26" fmla="*/ 87 w 196"/>
                <a:gd name="T27" fmla="*/ 158 h 262"/>
                <a:gd name="T28" fmla="*/ 85 w 196"/>
                <a:gd name="T29" fmla="*/ 158 h 262"/>
                <a:gd name="T30" fmla="*/ 90 w 196"/>
                <a:gd name="T31" fmla="*/ 152 h 262"/>
                <a:gd name="T32" fmla="*/ 91 w 196"/>
                <a:gd name="T33" fmla="*/ 143 h 262"/>
                <a:gd name="T34" fmla="*/ 90 w 196"/>
                <a:gd name="T35" fmla="*/ 142 h 262"/>
                <a:gd name="T36" fmla="*/ 80 w 196"/>
                <a:gd name="T37" fmla="*/ 142 h 262"/>
                <a:gd name="T38" fmla="*/ 58 w 196"/>
                <a:gd name="T39" fmla="*/ 161 h 262"/>
                <a:gd name="T40" fmla="*/ 57 w 196"/>
                <a:gd name="T41" fmla="*/ 173 h 262"/>
                <a:gd name="T42" fmla="*/ 79 w 196"/>
                <a:gd name="T43" fmla="*/ 194 h 262"/>
                <a:gd name="T44" fmla="*/ 89 w 196"/>
                <a:gd name="T45" fmla="*/ 194 h 262"/>
                <a:gd name="T46" fmla="*/ 90 w 196"/>
                <a:gd name="T47" fmla="*/ 185 h 262"/>
                <a:gd name="T48" fmla="*/ 85 w 196"/>
                <a:gd name="T49" fmla="*/ 178 h 262"/>
                <a:gd name="T50" fmla="*/ 103 w 196"/>
                <a:gd name="T51" fmla="*/ 178 h 262"/>
                <a:gd name="T52" fmla="*/ 120 w 196"/>
                <a:gd name="T53" fmla="*/ 178 h 262"/>
                <a:gd name="T54" fmla="*/ 120 w 196"/>
                <a:gd name="T55" fmla="*/ 230 h 262"/>
                <a:gd name="T56" fmla="*/ 107 w 196"/>
                <a:gd name="T57" fmla="*/ 243 h 262"/>
                <a:gd name="T58" fmla="*/ 33 w 196"/>
                <a:gd name="T59" fmla="*/ 243 h 262"/>
                <a:gd name="T60" fmla="*/ 19 w 196"/>
                <a:gd name="T61" fmla="*/ 230 h 262"/>
                <a:gd name="T62" fmla="*/ 19 w 196"/>
                <a:gd name="T63" fmla="*/ 118 h 262"/>
                <a:gd name="T64" fmla="*/ 33 w 196"/>
                <a:gd name="T65" fmla="*/ 105 h 262"/>
                <a:gd name="T66" fmla="*/ 101 w 196"/>
                <a:gd name="T67" fmla="*/ 105 h 262"/>
                <a:gd name="T68" fmla="*/ 101 w 196"/>
                <a:gd name="T69" fmla="*/ 105 h 262"/>
                <a:gd name="T70" fmla="*/ 112 w 196"/>
                <a:gd name="T71" fmla="*/ 105 h 262"/>
                <a:gd name="T72" fmla="*/ 107 w 196"/>
                <a:gd name="T73" fmla="*/ 111 h 262"/>
                <a:gd name="T74" fmla="*/ 107 w 196"/>
                <a:gd name="T75" fmla="*/ 120 h 262"/>
                <a:gd name="T76" fmla="*/ 108 w 196"/>
                <a:gd name="T77" fmla="*/ 121 h 262"/>
                <a:gd name="T78" fmla="*/ 117 w 196"/>
                <a:gd name="T79" fmla="*/ 121 h 262"/>
                <a:gd name="T80" fmla="*/ 140 w 196"/>
                <a:gd name="T81" fmla="*/ 102 h 262"/>
                <a:gd name="T82" fmla="*/ 140 w 196"/>
                <a:gd name="T83" fmla="*/ 90 h 262"/>
                <a:gd name="T84" fmla="*/ 118 w 196"/>
                <a:gd name="T85" fmla="*/ 69 h 262"/>
                <a:gd name="T86" fmla="*/ 108 w 196"/>
                <a:gd name="T87" fmla="*/ 69 h 262"/>
                <a:gd name="T88" fmla="*/ 107 w 196"/>
                <a:gd name="T89" fmla="*/ 78 h 262"/>
                <a:gd name="T90" fmla="*/ 112 w 196"/>
                <a:gd name="T91" fmla="*/ 85 h 262"/>
                <a:gd name="T92" fmla="*/ 101 w 196"/>
                <a:gd name="T93" fmla="*/ 86 h 262"/>
                <a:gd name="T94" fmla="*/ 101 w 196"/>
                <a:gd name="T95" fmla="*/ 85 h 262"/>
                <a:gd name="T96" fmla="*/ 33 w 196"/>
                <a:gd name="T97" fmla="*/ 85 h 262"/>
                <a:gd name="T98" fmla="*/ 0 w 196"/>
                <a:gd name="T99" fmla="*/ 118 h 262"/>
                <a:gd name="T100" fmla="*/ 0 w 196"/>
                <a:gd name="T101" fmla="*/ 230 h 262"/>
                <a:gd name="T102" fmla="*/ 33 w 196"/>
                <a:gd name="T103" fmla="*/ 262 h 262"/>
                <a:gd name="T104" fmla="*/ 107 w 196"/>
                <a:gd name="T105" fmla="*/ 262 h 262"/>
                <a:gd name="T106" fmla="*/ 140 w 196"/>
                <a:gd name="T107" fmla="*/ 230 h 262"/>
                <a:gd name="T108" fmla="*/ 140 w 196"/>
                <a:gd name="T109" fmla="*/ 178 h 262"/>
                <a:gd name="T110" fmla="*/ 160 w 196"/>
                <a:gd name="T111" fmla="*/ 178 h 262"/>
                <a:gd name="T112" fmla="*/ 196 w 196"/>
                <a:gd name="T113" fmla="*/ 141 h 262"/>
                <a:gd name="T114" fmla="*/ 196 w 196"/>
                <a:gd name="T115" fmla="*/ 36 h 262"/>
                <a:gd name="T116" fmla="*/ 160 w 196"/>
                <a:gd name="T117"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6" h="262">
                  <a:moveTo>
                    <a:pt x="160" y="0"/>
                  </a:moveTo>
                  <a:cubicBezTo>
                    <a:pt x="93" y="0"/>
                    <a:pt x="93" y="0"/>
                    <a:pt x="93" y="0"/>
                  </a:cubicBezTo>
                  <a:cubicBezTo>
                    <a:pt x="73" y="0"/>
                    <a:pt x="57" y="16"/>
                    <a:pt x="57" y="36"/>
                  </a:cubicBezTo>
                  <a:cubicBezTo>
                    <a:pt x="59" y="59"/>
                    <a:pt x="59" y="59"/>
                    <a:pt x="59" y="59"/>
                  </a:cubicBezTo>
                  <a:cubicBezTo>
                    <a:pt x="59" y="63"/>
                    <a:pt x="62" y="67"/>
                    <a:pt x="66" y="67"/>
                  </a:cubicBezTo>
                  <a:cubicBezTo>
                    <a:pt x="71" y="67"/>
                    <a:pt x="74" y="63"/>
                    <a:pt x="74" y="59"/>
                  </a:cubicBezTo>
                  <a:cubicBezTo>
                    <a:pt x="76" y="36"/>
                    <a:pt x="76" y="36"/>
                    <a:pt x="76" y="36"/>
                  </a:cubicBezTo>
                  <a:cubicBezTo>
                    <a:pt x="76" y="27"/>
                    <a:pt x="84" y="19"/>
                    <a:pt x="93" y="19"/>
                  </a:cubicBezTo>
                  <a:cubicBezTo>
                    <a:pt x="160" y="19"/>
                    <a:pt x="160" y="19"/>
                    <a:pt x="160" y="19"/>
                  </a:cubicBezTo>
                  <a:cubicBezTo>
                    <a:pt x="169" y="19"/>
                    <a:pt x="177" y="27"/>
                    <a:pt x="177" y="36"/>
                  </a:cubicBezTo>
                  <a:cubicBezTo>
                    <a:pt x="177" y="141"/>
                    <a:pt x="177" y="141"/>
                    <a:pt x="177" y="141"/>
                  </a:cubicBezTo>
                  <a:cubicBezTo>
                    <a:pt x="177" y="151"/>
                    <a:pt x="169" y="158"/>
                    <a:pt x="160" y="158"/>
                  </a:cubicBezTo>
                  <a:cubicBezTo>
                    <a:pt x="90" y="158"/>
                    <a:pt x="90" y="158"/>
                    <a:pt x="90" y="158"/>
                  </a:cubicBezTo>
                  <a:cubicBezTo>
                    <a:pt x="89" y="158"/>
                    <a:pt x="88" y="158"/>
                    <a:pt x="87" y="158"/>
                  </a:cubicBezTo>
                  <a:cubicBezTo>
                    <a:pt x="85" y="158"/>
                    <a:pt x="85" y="158"/>
                    <a:pt x="85" y="158"/>
                  </a:cubicBezTo>
                  <a:cubicBezTo>
                    <a:pt x="87" y="156"/>
                    <a:pt x="90" y="152"/>
                    <a:pt x="90" y="152"/>
                  </a:cubicBezTo>
                  <a:cubicBezTo>
                    <a:pt x="92" y="149"/>
                    <a:pt x="92" y="146"/>
                    <a:pt x="91" y="143"/>
                  </a:cubicBezTo>
                  <a:cubicBezTo>
                    <a:pt x="90" y="143"/>
                    <a:pt x="90" y="142"/>
                    <a:pt x="90" y="142"/>
                  </a:cubicBezTo>
                  <a:cubicBezTo>
                    <a:pt x="87" y="139"/>
                    <a:pt x="83" y="139"/>
                    <a:pt x="80" y="142"/>
                  </a:cubicBezTo>
                  <a:cubicBezTo>
                    <a:pt x="80" y="142"/>
                    <a:pt x="64" y="155"/>
                    <a:pt x="58" y="161"/>
                  </a:cubicBezTo>
                  <a:cubicBezTo>
                    <a:pt x="51" y="168"/>
                    <a:pt x="57" y="173"/>
                    <a:pt x="57" y="173"/>
                  </a:cubicBezTo>
                  <a:cubicBezTo>
                    <a:pt x="79" y="194"/>
                    <a:pt x="79" y="194"/>
                    <a:pt x="79" y="194"/>
                  </a:cubicBezTo>
                  <a:cubicBezTo>
                    <a:pt x="82" y="196"/>
                    <a:pt x="86" y="196"/>
                    <a:pt x="89" y="194"/>
                  </a:cubicBezTo>
                  <a:cubicBezTo>
                    <a:pt x="91" y="191"/>
                    <a:pt x="92" y="188"/>
                    <a:pt x="90" y="185"/>
                  </a:cubicBezTo>
                  <a:cubicBezTo>
                    <a:pt x="90" y="185"/>
                    <a:pt x="87" y="181"/>
                    <a:pt x="85" y="178"/>
                  </a:cubicBezTo>
                  <a:cubicBezTo>
                    <a:pt x="103" y="178"/>
                    <a:pt x="103" y="178"/>
                    <a:pt x="103" y="178"/>
                  </a:cubicBezTo>
                  <a:cubicBezTo>
                    <a:pt x="120" y="178"/>
                    <a:pt x="120" y="178"/>
                    <a:pt x="120" y="178"/>
                  </a:cubicBezTo>
                  <a:cubicBezTo>
                    <a:pt x="120" y="230"/>
                    <a:pt x="120" y="230"/>
                    <a:pt x="120" y="230"/>
                  </a:cubicBezTo>
                  <a:cubicBezTo>
                    <a:pt x="120" y="237"/>
                    <a:pt x="114" y="243"/>
                    <a:pt x="107" y="243"/>
                  </a:cubicBezTo>
                  <a:cubicBezTo>
                    <a:pt x="33" y="243"/>
                    <a:pt x="33" y="243"/>
                    <a:pt x="33" y="243"/>
                  </a:cubicBezTo>
                  <a:cubicBezTo>
                    <a:pt x="25" y="243"/>
                    <a:pt x="19" y="237"/>
                    <a:pt x="19" y="230"/>
                  </a:cubicBezTo>
                  <a:cubicBezTo>
                    <a:pt x="19" y="118"/>
                    <a:pt x="19" y="118"/>
                    <a:pt x="19" y="118"/>
                  </a:cubicBezTo>
                  <a:cubicBezTo>
                    <a:pt x="19" y="111"/>
                    <a:pt x="25" y="105"/>
                    <a:pt x="33" y="105"/>
                  </a:cubicBezTo>
                  <a:cubicBezTo>
                    <a:pt x="101" y="105"/>
                    <a:pt x="101" y="105"/>
                    <a:pt x="101" y="105"/>
                  </a:cubicBezTo>
                  <a:cubicBezTo>
                    <a:pt x="101" y="105"/>
                    <a:pt x="101" y="105"/>
                    <a:pt x="101" y="105"/>
                  </a:cubicBezTo>
                  <a:cubicBezTo>
                    <a:pt x="112" y="105"/>
                    <a:pt x="112" y="105"/>
                    <a:pt x="112" y="105"/>
                  </a:cubicBezTo>
                  <a:cubicBezTo>
                    <a:pt x="111" y="107"/>
                    <a:pt x="107" y="111"/>
                    <a:pt x="107" y="111"/>
                  </a:cubicBezTo>
                  <a:cubicBezTo>
                    <a:pt x="105" y="114"/>
                    <a:pt x="105" y="117"/>
                    <a:pt x="107" y="120"/>
                  </a:cubicBezTo>
                  <a:cubicBezTo>
                    <a:pt x="107" y="120"/>
                    <a:pt x="107" y="121"/>
                    <a:pt x="108" y="121"/>
                  </a:cubicBezTo>
                  <a:cubicBezTo>
                    <a:pt x="110" y="124"/>
                    <a:pt x="115" y="124"/>
                    <a:pt x="117" y="121"/>
                  </a:cubicBezTo>
                  <a:cubicBezTo>
                    <a:pt x="117" y="121"/>
                    <a:pt x="133" y="108"/>
                    <a:pt x="140" y="102"/>
                  </a:cubicBezTo>
                  <a:cubicBezTo>
                    <a:pt x="146" y="95"/>
                    <a:pt x="140" y="90"/>
                    <a:pt x="140" y="90"/>
                  </a:cubicBezTo>
                  <a:cubicBezTo>
                    <a:pt x="118" y="69"/>
                    <a:pt x="118" y="69"/>
                    <a:pt x="118" y="69"/>
                  </a:cubicBezTo>
                  <a:cubicBezTo>
                    <a:pt x="115" y="67"/>
                    <a:pt x="111" y="67"/>
                    <a:pt x="108" y="69"/>
                  </a:cubicBezTo>
                  <a:cubicBezTo>
                    <a:pt x="106" y="72"/>
                    <a:pt x="106" y="75"/>
                    <a:pt x="107" y="78"/>
                  </a:cubicBezTo>
                  <a:cubicBezTo>
                    <a:pt x="107" y="78"/>
                    <a:pt x="110" y="83"/>
                    <a:pt x="112" y="85"/>
                  </a:cubicBezTo>
                  <a:cubicBezTo>
                    <a:pt x="101" y="86"/>
                    <a:pt x="101" y="86"/>
                    <a:pt x="101" y="86"/>
                  </a:cubicBezTo>
                  <a:cubicBezTo>
                    <a:pt x="101" y="85"/>
                    <a:pt x="101" y="85"/>
                    <a:pt x="101" y="85"/>
                  </a:cubicBezTo>
                  <a:cubicBezTo>
                    <a:pt x="33" y="85"/>
                    <a:pt x="33" y="85"/>
                    <a:pt x="33" y="85"/>
                  </a:cubicBezTo>
                  <a:cubicBezTo>
                    <a:pt x="15" y="85"/>
                    <a:pt x="0" y="100"/>
                    <a:pt x="0" y="118"/>
                  </a:cubicBezTo>
                  <a:cubicBezTo>
                    <a:pt x="0" y="230"/>
                    <a:pt x="0" y="230"/>
                    <a:pt x="0" y="230"/>
                  </a:cubicBezTo>
                  <a:cubicBezTo>
                    <a:pt x="0" y="248"/>
                    <a:pt x="15" y="262"/>
                    <a:pt x="33" y="262"/>
                  </a:cubicBezTo>
                  <a:cubicBezTo>
                    <a:pt x="107" y="262"/>
                    <a:pt x="107" y="262"/>
                    <a:pt x="107" y="262"/>
                  </a:cubicBezTo>
                  <a:cubicBezTo>
                    <a:pt x="125" y="262"/>
                    <a:pt x="139" y="248"/>
                    <a:pt x="140" y="230"/>
                  </a:cubicBezTo>
                  <a:cubicBezTo>
                    <a:pt x="140" y="178"/>
                    <a:pt x="140" y="178"/>
                    <a:pt x="140" y="178"/>
                  </a:cubicBezTo>
                  <a:cubicBezTo>
                    <a:pt x="160" y="178"/>
                    <a:pt x="160" y="178"/>
                    <a:pt x="160" y="178"/>
                  </a:cubicBezTo>
                  <a:cubicBezTo>
                    <a:pt x="180" y="177"/>
                    <a:pt x="196" y="161"/>
                    <a:pt x="196" y="141"/>
                  </a:cubicBezTo>
                  <a:cubicBezTo>
                    <a:pt x="196" y="36"/>
                    <a:pt x="196" y="36"/>
                    <a:pt x="196" y="36"/>
                  </a:cubicBezTo>
                  <a:cubicBezTo>
                    <a:pt x="196" y="16"/>
                    <a:pt x="180" y="0"/>
                    <a:pt x="160" y="0"/>
                  </a:cubicBezTo>
                  <a:close/>
                </a:path>
              </a:pathLst>
            </a:custGeom>
            <a:grp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sp>
          <p:nvSpPr>
            <p:cNvPr id="63" name="Freeform 11"/>
            <p:cNvSpPr>
              <a:spLocks/>
            </p:cNvSpPr>
            <p:nvPr/>
          </p:nvSpPr>
          <p:spPr bwMode="auto">
            <a:xfrm>
              <a:off x="7181850" y="5449888"/>
              <a:ext cx="201613" cy="244475"/>
            </a:xfrm>
            <a:custGeom>
              <a:avLst/>
              <a:gdLst>
                <a:gd name="T0" fmla="*/ 20 w 54"/>
                <a:gd name="T1" fmla="*/ 59 h 65"/>
                <a:gd name="T2" fmla="*/ 27 w 54"/>
                <a:gd name="T3" fmla="*/ 65 h 65"/>
                <a:gd name="T4" fmla="*/ 35 w 54"/>
                <a:gd name="T5" fmla="*/ 59 h 65"/>
                <a:gd name="T6" fmla="*/ 36 w 54"/>
                <a:gd name="T7" fmla="*/ 33 h 65"/>
                <a:gd name="T8" fmla="*/ 43 w 54"/>
                <a:gd name="T9" fmla="*/ 37 h 65"/>
                <a:gd name="T10" fmla="*/ 51 w 54"/>
                <a:gd name="T11" fmla="*/ 38 h 65"/>
                <a:gd name="T12" fmla="*/ 52 w 54"/>
                <a:gd name="T13" fmla="*/ 37 h 65"/>
                <a:gd name="T14" fmla="*/ 52 w 54"/>
                <a:gd name="T15" fmla="*/ 28 h 65"/>
                <a:gd name="T16" fmla="*/ 34 w 54"/>
                <a:gd name="T17" fmla="*/ 7 h 65"/>
                <a:gd name="T18" fmla="*/ 22 w 54"/>
                <a:gd name="T19" fmla="*/ 6 h 65"/>
                <a:gd name="T20" fmla="*/ 3 w 54"/>
                <a:gd name="T21" fmla="*/ 27 h 65"/>
                <a:gd name="T22" fmla="*/ 3 w 54"/>
                <a:gd name="T23" fmla="*/ 37 h 65"/>
                <a:gd name="T24" fmla="*/ 11 w 54"/>
                <a:gd name="T25" fmla="*/ 38 h 65"/>
                <a:gd name="T26" fmla="*/ 18 w 54"/>
                <a:gd name="T27" fmla="*/ 33 h 65"/>
                <a:gd name="T28" fmla="*/ 20 w 54"/>
                <a:gd name="T29" fmla="*/ 5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65">
                  <a:moveTo>
                    <a:pt x="20" y="59"/>
                  </a:moveTo>
                  <a:cubicBezTo>
                    <a:pt x="20" y="61"/>
                    <a:pt x="21" y="65"/>
                    <a:pt x="27" y="65"/>
                  </a:cubicBezTo>
                  <a:cubicBezTo>
                    <a:pt x="34" y="65"/>
                    <a:pt x="35" y="59"/>
                    <a:pt x="35" y="59"/>
                  </a:cubicBezTo>
                  <a:cubicBezTo>
                    <a:pt x="36" y="33"/>
                    <a:pt x="36" y="33"/>
                    <a:pt x="36" y="33"/>
                  </a:cubicBezTo>
                  <a:cubicBezTo>
                    <a:pt x="39" y="34"/>
                    <a:pt x="43" y="37"/>
                    <a:pt x="43" y="37"/>
                  </a:cubicBezTo>
                  <a:cubicBezTo>
                    <a:pt x="45" y="40"/>
                    <a:pt x="48" y="40"/>
                    <a:pt x="51" y="38"/>
                  </a:cubicBezTo>
                  <a:cubicBezTo>
                    <a:pt x="51" y="38"/>
                    <a:pt x="52" y="38"/>
                    <a:pt x="52" y="37"/>
                  </a:cubicBezTo>
                  <a:cubicBezTo>
                    <a:pt x="54" y="35"/>
                    <a:pt x="54" y="31"/>
                    <a:pt x="52" y="28"/>
                  </a:cubicBezTo>
                  <a:cubicBezTo>
                    <a:pt x="52" y="28"/>
                    <a:pt x="40" y="13"/>
                    <a:pt x="34" y="7"/>
                  </a:cubicBezTo>
                  <a:cubicBezTo>
                    <a:pt x="27" y="0"/>
                    <a:pt x="22" y="6"/>
                    <a:pt x="22" y="6"/>
                  </a:cubicBezTo>
                  <a:cubicBezTo>
                    <a:pt x="3" y="27"/>
                    <a:pt x="3" y="27"/>
                    <a:pt x="3" y="27"/>
                  </a:cubicBezTo>
                  <a:cubicBezTo>
                    <a:pt x="0" y="30"/>
                    <a:pt x="0" y="34"/>
                    <a:pt x="3" y="37"/>
                  </a:cubicBezTo>
                  <a:cubicBezTo>
                    <a:pt x="5" y="39"/>
                    <a:pt x="8" y="39"/>
                    <a:pt x="11" y="38"/>
                  </a:cubicBezTo>
                  <a:cubicBezTo>
                    <a:pt x="11" y="37"/>
                    <a:pt x="15" y="35"/>
                    <a:pt x="18" y="33"/>
                  </a:cubicBezTo>
                  <a:lnTo>
                    <a:pt x="20" y="59"/>
                  </a:lnTo>
                  <a:close/>
                </a:path>
              </a:pathLst>
            </a:custGeom>
            <a:grp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dirty="0"/>
            </a:p>
          </p:txBody>
        </p:sp>
      </p:grpSp>
      <p:sp>
        <p:nvSpPr>
          <p:cNvPr id="64" name="Rectangle 63"/>
          <p:cNvSpPr/>
          <p:nvPr/>
        </p:nvSpPr>
        <p:spPr>
          <a:xfrm>
            <a:off x="2901081" y="5602107"/>
            <a:ext cx="751499"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Distribution</a:t>
            </a:r>
          </a:p>
        </p:txBody>
      </p:sp>
      <p:sp>
        <p:nvSpPr>
          <p:cNvPr id="65" name="Rectangle 64"/>
          <p:cNvSpPr/>
          <p:nvPr/>
        </p:nvSpPr>
        <p:spPr>
          <a:xfrm>
            <a:off x="1193302" y="5602107"/>
            <a:ext cx="748064"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Consumer</a:t>
            </a:r>
          </a:p>
        </p:txBody>
      </p:sp>
      <p:sp>
        <p:nvSpPr>
          <p:cNvPr id="66" name="Rectangle 65"/>
          <p:cNvSpPr/>
          <p:nvPr/>
        </p:nvSpPr>
        <p:spPr>
          <a:xfrm>
            <a:off x="4711171" y="5598155"/>
            <a:ext cx="648903"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Electronics</a:t>
            </a:r>
          </a:p>
        </p:txBody>
      </p:sp>
      <p:sp>
        <p:nvSpPr>
          <p:cNvPr id="67" name="Rectangle 66"/>
          <p:cNvSpPr/>
          <p:nvPr/>
        </p:nvSpPr>
        <p:spPr>
          <a:xfrm>
            <a:off x="6138954" y="5595795"/>
            <a:ext cx="929880"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Energy &amp; Power</a:t>
            </a:r>
          </a:p>
        </p:txBody>
      </p:sp>
      <p:sp>
        <p:nvSpPr>
          <p:cNvPr id="68" name="Rectangle 67"/>
          <p:cNvSpPr/>
          <p:nvPr/>
        </p:nvSpPr>
        <p:spPr>
          <a:xfrm>
            <a:off x="7581899" y="5591334"/>
            <a:ext cx="1189989"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Financial Institutions</a:t>
            </a:r>
          </a:p>
        </p:txBody>
      </p:sp>
      <p:pic>
        <p:nvPicPr>
          <p:cNvPr id="69" name="Picture 15" descr="H:\Williams Lea\Libraries\LI Overview Standard Slides\_Archive\Images\Healthcare_sized.jpg"/>
          <p:cNvPicPr>
            <a:picLocks noChangeAspect="1" noChangeArrowheads="1"/>
          </p:cNvPicPr>
          <p:nvPr/>
        </p:nvPicPr>
        <p:blipFill rotWithShape="1">
          <a:blip r:embed="rId14">
            <a:extLst>
              <a:ext uri="{28A0092B-C50C-407E-A947-70E740481C1C}">
                <a14:useLocalDpi xmlns:a14="http://schemas.microsoft.com/office/drawing/2010/main" val="0"/>
              </a:ext>
            </a:extLst>
          </a:blip>
          <a:srcRect r="24916"/>
          <a:stretch/>
        </p:blipFill>
        <p:spPr bwMode="auto">
          <a:xfrm>
            <a:off x="2047868" y="5869460"/>
            <a:ext cx="1627572" cy="53134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H:\Williams Lea\Libraries\LI Overview Standard Slides\_Archive\Images\Industrials_sized.jpg"/>
          <p:cNvPicPr>
            <a:picLocks noChangeAspect="1" noChangeArrowheads="1"/>
          </p:cNvPicPr>
          <p:nvPr/>
        </p:nvPicPr>
        <p:blipFill rotWithShape="1">
          <a:blip r:embed="rId15">
            <a:extLst>
              <a:ext uri="{28A0092B-C50C-407E-A947-70E740481C1C}">
                <a14:useLocalDpi xmlns:a14="http://schemas.microsoft.com/office/drawing/2010/main" val="0"/>
              </a:ext>
            </a:extLst>
          </a:blip>
          <a:srcRect l="9005" r="16292"/>
          <a:stretch/>
        </p:blipFill>
        <p:spPr bwMode="auto">
          <a:xfrm>
            <a:off x="3755363" y="5868792"/>
            <a:ext cx="1627571" cy="53201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3" descr="H:\Williams Lea\Libraries\LI Overview Standard Slides\_Archive\Images\Packaging_sized.jpg"/>
          <p:cNvPicPr>
            <a:picLocks noChangeAspect="1" noChangeArrowheads="1"/>
          </p:cNvPicPr>
          <p:nvPr/>
        </p:nvPicPr>
        <p:blipFill rotWithShape="1">
          <a:blip r:embed="rId16">
            <a:extLst>
              <a:ext uri="{28A0092B-C50C-407E-A947-70E740481C1C}">
                <a14:useLocalDpi xmlns:a14="http://schemas.microsoft.com/office/drawing/2010/main" val="0"/>
              </a:ext>
            </a:extLst>
          </a:blip>
          <a:srcRect l="13197" r="13197" b="1469"/>
          <a:stretch/>
        </p:blipFill>
        <p:spPr bwMode="auto">
          <a:xfrm>
            <a:off x="5462857" y="5868792"/>
            <a:ext cx="1627572" cy="532014"/>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 descr="H:\Libraries\Photos\Food and Beverage\shutterstock_53602885.jpg"/>
          <p:cNvPicPr>
            <a:picLocks noChangeAspect="1" noChangeArrowheads="1"/>
          </p:cNvPicPr>
          <p:nvPr/>
        </p:nvPicPr>
        <p:blipFill rotWithShape="1">
          <a:blip r:embed="rId17">
            <a:extLst>
              <a:ext uri="{28A0092B-C50C-407E-A947-70E740481C1C}">
                <a14:useLocalDpi xmlns:a14="http://schemas.microsoft.com/office/drawing/2010/main" val="0"/>
              </a:ext>
            </a:extLst>
          </a:blip>
          <a:srcRect t="8712" r="4689" b="44522"/>
          <a:stretch/>
        </p:blipFill>
        <p:spPr bwMode="auto">
          <a:xfrm>
            <a:off x="343547" y="5869460"/>
            <a:ext cx="1624397" cy="53134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p:cNvSpPr/>
          <p:nvPr/>
        </p:nvSpPr>
        <p:spPr>
          <a:xfrm>
            <a:off x="340372" y="5864294"/>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74" name="Rectangle 73"/>
          <p:cNvSpPr/>
          <p:nvPr/>
        </p:nvSpPr>
        <p:spPr>
          <a:xfrm>
            <a:off x="2047867" y="5869056"/>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75" name="Rectangle 74"/>
          <p:cNvSpPr/>
          <p:nvPr/>
        </p:nvSpPr>
        <p:spPr>
          <a:xfrm>
            <a:off x="3756627" y="5864294"/>
            <a:ext cx="1627572" cy="528965"/>
          </a:xfrm>
          <a:prstGeom prst="rect">
            <a:avLst/>
          </a:prstGeom>
          <a:gradFill flip="none" rotWithShape="1">
            <a:gsLst>
              <a:gs pos="25000">
                <a:schemeClr val="tx1">
                  <a:alpha val="50000"/>
                </a:schemeClr>
              </a:gs>
              <a:gs pos="100000">
                <a:schemeClr val="accent1">
                  <a:tint val="23500"/>
                  <a:satMod val="160000"/>
                  <a:alpha val="0"/>
                </a:schemeClr>
              </a:gs>
            </a:gsLst>
            <a:lin ang="10800000" scaled="1"/>
            <a:tileRect/>
          </a:gradFill>
          <a:ln w="9525">
            <a:noFill/>
            <a:beve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algn="ctr"/>
            <a:endParaRPr lang="en-US" sz="1050" dirty="0"/>
          </a:p>
        </p:txBody>
      </p:sp>
      <p:sp>
        <p:nvSpPr>
          <p:cNvPr id="76" name="Freeform 6"/>
          <p:cNvSpPr>
            <a:spLocks/>
          </p:cNvSpPr>
          <p:nvPr/>
        </p:nvSpPr>
        <p:spPr bwMode="auto">
          <a:xfrm>
            <a:off x="3396030" y="5870333"/>
            <a:ext cx="284383" cy="244694"/>
          </a:xfrm>
          <a:custGeom>
            <a:avLst/>
            <a:gdLst>
              <a:gd name="T0" fmla="*/ 143 w 311"/>
              <a:gd name="T1" fmla="*/ 70 h 267"/>
              <a:gd name="T2" fmla="*/ 29 w 311"/>
              <a:gd name="T3" fmla="*/ 150 h 267"/>
              <a:gd name="T4" fmla="*/ 61 w 311"/>
              <a:gd name="T5" fmla="*/ 150 h 267"/>
              <a:gd name="T6" fmla="*/ 74 w 311"/>
              <a:gd name="T7" fmla="*/ 131 h 267"/>
              <a:gd name="T8" fmla="*/ 87 w 311"/>
              <a:gd name="T9" fmla="*/ 151 h 267"/>
              <a:gd name="T10" fmla="*/ 106 w 311"/>
              <a:gd name="T11" fmla="*/ 65 h 267"/>
              <a:gd name="T12" fmla="*/ 129 w 311"/>
              <a:gd name="T13" fmla="*/ 178 h 267"/>
              <a:gd name="T14" fmla="*/ 150 w 311"/>
              <a:gd name="T15" fmla="*/ 101 h 267"/>
              <a:gd name="T16" fmla="*/ 161 w 311"/>
              <a:gd name="T17" fmla="*/ 155 h 267"/>
              <a:gd name="T18" fmla="*/ 169 w 311"/>
              <a:gd name="T19" fmla="*/ 142 h 267"/>
              <a:gd name="T20" fmla="*/ 191 w 311"/>
              <a:gd name="T21" fmla="*/ 142 h 267"/>
              <a:gd name="T22" fmla="*/ 201 w 311"/>
              <a:gd name="T23" fmla="*/ 135 h 267"/>
              <a:gd name="T24" fmla="*/ 213 w 311"/>
              <a:gd name="T25" fmla="*/ 146 h 267"/>
              <a:gd name="T26" fmla="*/ 201 w 311"/>
              <a:gd name="T27" fmla="*/ 158 h 267"/>
              <a:gd name="T28" fmla="*/ 191 w 311"/>
              <a:gd name="T29" fmla="*/ 151 h 267"/>
              <a:gd name="T30" fmla="*/ 175 w 311"/>
              <a:gd name="T31" fmla="*/ 151 h 267"/>
              <a:gd name="T32" fmla="*/ 157 w 311"/>
              <a:gd name="T33" fmla="*/ 181 h 267"/>
              <a:gd name="T34" fmla="*/ 149 w 311"/>
              <a:gd name="T35" fmla="*/ 142 h 267"/>
              <a:gd name="T36" fmla="*/ 127 w 311"/>
              <a:gd name="T37" fmla="*/ 220 h 267"/>
              <a:gd name="T38" fmla="*/ 105 w 311"/>
              <a:gd name="T39" fmla="*/ 112 h 267"/>
              <a:gd name="T40" fmla="*/ 91 w 311"/>
              <a:gd name="T41" fmla="*/ 175 h 267"/>
              <a:gd name="T42" fmla="*/ 74 w 311"/>
              <a:gd name="T43" fmla="*/ 149 h 267"/>
              <a:gd name="T44" fmla="*/ 66 w 311"/>
              <a:gd name="T45" fmla="*/ 160 h 267"/>
              <a:gd name="T46" fmla="*/ 33 w 311"/>
              <a:gd name="T47" fmla="*/ 160 h 267"/>
              <a:gd name="T48" fmla="*/ 52 w 311"/>
              <a:gd name="T49" fmla="*/ 184 h 267"/>
              <a:gd name="T50" fmla="*/ 143 w 311"/>
              <a:gd name="T51" fmla="*/ 267 h 267"/>
              <a:gd name="T52" fmla="*/ 235 w 311"/>
              <a:gd name="T53" fmla="*/ 184 h 267"/>
              <a:gd name="T54" fmla="*/ 143 w 311"/>
              <a:gd name="T55" fmla="*/ 7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1" h="267">
                <a:moveTo>
                  <a:pt x="143" y="70"/>
                </a:moveTo>
                <a:cubicBezTo>
                  <a:pt x="73" y="10"/>
                  <a:pt x="0" y="81"/>
                  <a:pt x="29" y="150"/>
                </a:cubicBezTo>
                <a:cubicBezTo>
                  <a:pt x="61" y="150"/>
                  <a:pt x="61" y="150"/>
                  <a:pt x="61" y="150"/>
                </a:cubicBezTo>
                <a:cubicBezTo>
                  <a:pt x="74" y="131"/>
                  <a:pt x="74" y="131"/>
                  <a:pt x="74" y="131"/>
                </a:cubicBezTo>
                <a:cubicBezTo>
                  <a:pt x="87" y="151"/>
                  <a:pt x="87" y="151"/>
                  <a:pt x="87" y="151"/>
                </a:cubicBezTo>
                <a:cubicBezTo>
                  <a:pt x="106" y="65"/>
                  <a:pt x="106" y="65"/>
                  <a:pt x="106" y="65"/>
                </a:cubicBezTo>
                <a:cubicBezTo>
                  <a:pt x="129" y="178"/>
                  <a:pt x="129" y="178"/>
                  <a:pt x="129" y="178"/>
                </a:cubicBezTo>
                <a:cubicBezTo>
                  <a:pt x="150" y="101"/>
                  <a:pt x="150" y="101"/>
                  <a:pt x="150" y="101"/>
                </a:cubicBezTo>
                <a:cubicBezTo>
                  <a:pt x="161" y="155"/>
                  <a:pt x="161" y="155"/>
                  <a:pt x="161" y="155"/>
                </a:cubicBezTo>
                <a:cubicBezTo>
                  <a:pt x="169" y="142"/>
                  <a:pt x="169" y="142"/>
                  <a:pt x="169" y="142"/>
                </a:cubicBezTo>
                <a:cubicBezTo>
                  <a:pt x="191" y="142"/>
                  <a:pt x="191" y="142"/>
                  <a:pt x="191" y="142"/>
                </a:cubicBezTo>
                <a:cubicBezTo>
                  <a:pt x="192" y="137"/>
                  <a:pt x="197" y="135"/>
                  <a:pt x="201" y="135"/>
                </a:cubicBezTo>
                <a:cubicBezTo>
                  <a:pt x="208" y="135"/>
                  <a:pt x="213" y="140"/>
                  <a:pt x="213" y="146"/>
                </a:cubicBezTo>
                <a:cubicBezTo>
                  <a:pt x="213" y="153"/>
                  <a:pt x="208" y="158"/>
                  <a:pt x="201" y="158"/>
                </a:cubicBezTo>
                <a:cubicBezTo>
                  <a:pt x="197" y="158"/>
                  <a:pt x="192" y="155"/>
                  <a:pt x="191" y="151"/>
                </a:cubicBezTo>
                <a:cubicBezTo>
                  <a:pt x="175" y="151"/>
                  <a:pt x="175" y="151"/>
                  <a:pt x="175" y="151"/>
                </a:cubicBezTo>
                <a:cubicBezTo>
                  <a:pt x="157" y="181"/>
                  <a:pt x="157" y="181"/>
                  <a:pt x="157" y="181"/>
                </a:cubicBezTo>
                <a:cubicBezTo>
                  <a:pt x="149" y="142"/>
                  <a:pt x="149" y="142"/>
                  <a:pt x="149" y="142"/>
                </a:cubicBezTo>
                <a:cubicBezTo>
                  <a:pt x="127" y="220"/>
                  <a:pt x="127" y="220"/>
                  <a:pt x="127" y="220"/>
                </a:cubicBezTo>
                <a:cubicBezTo>
                  <a:pt x="105" y="112"/>
                  <a:pt x="105" y="112"/>
                  <a:pt x="105" y="112"/>
                </a:cubicBezTo>
                <a:cubicBezTo>
                  <a:pt x="91" y="175"/>
                  <a:pt x="91" y="175"/>
                  <a:pt x="91" y="175"/>
                </a:cubicBezTo>
                <a:cubicBezTo>
                  <a:pt x="74" y="149"/>
                  <a:pt x="74" y="149"/>
                  <a:pt x="74" y="149"/>
                </a:cubicBezTo>
                <a:cubicBezTo>
                  <a:pt x="66" y="160"/>
                  <a:pt x="66" y="160"/>
                  <a:pt x="66" y="160"/>
                </a:cubicBezTo>
                <a:cubicBezTo>
                  <a:pt x="33" y="160"/>
                  <a:pt x="33" y="160"/>
                  <a:pt x="33" y="160"/>
                </a:cubicBezTo>
                <a:cubicBezTo>
                  <a:pt x="38" y="168"/>
                  <a:pt x="44" y="176"/>
                  <a:pt x="52" y="184"/>
                </a:cubicBezTo>
                <a:cubicBezTo>
                  <a:pt x="80" y="213"/>
                  <a:pt x="143" y="267"/>
                  <a:pt x="143" y="267"/>
                </a:cubicBezTo>
                <a:cubicBezTo>
                  <a:pt x="143" y="267"/>
                  <a:pt x="206" y="213"/>
                  <a:pt x="235" y="184"/>
                </a:cubicBezTo>
                <a:cubicBezTo>
                  <a:pt x="311" y="108"/>
                  <a:pt x="225" y="0"/>
                  <a:pt x="143" y="70"/>
                </a:cubicBezTo>
              </a:path>
            </a:pathLst>
          </a:custGeom>
          <a:solidFill>
            <a:schemeClr val="bg1"/>
          </a:solidFill>
          <a:ln>
            <a:noFill/>
          </a:ln>
          <a:effectLst>
            <a:outerShdw blurRad="50800" dist="38100" dir="2700000" algn="tl" rotWithShape="0">
              <a:prstClr val="black">
                <a:alpha val="40000"/>
              </a:prstClr>
            </a:outerShdw>
          </a:effectLst>
          <a:extLst/>
        </p:spPr>
        <p:txBody>
          <a:bodyPr vert="horz" wrap="square" lIns="0" tIns="0" rIns="0" bIns="0" numCol="1" anchor="t" anchorCtr="0" compatLnSpc="1">
            <a:prstTxWarp prst="textNoShape">
              <a:avLst/>
            </a:prstTxWarp>
          </a:bodyPr>
          <a:lstStyle/>
          <a:p>
            <a:endParaRPr lang="en-US" sz="1000" dirty="0"/>
          </a:p>
        </p:txBody>
      </p:sp>
      <p:grpSp>
        <p:nvGrpSpPr>
          <p:cNvPr id="77" name="Group 76"/>
          <p:cNvGrpSpPr/>
          <p:nvPr/>
        </p:nvGrpSpPr>
        <p:grpSpPr>
          <a:xfrm>
            <a:off x="5123009" y="5915577"/>
            <a:ext cx="248706" cy="200428"/>
            <a:chOff x="573088" y="1860551"/>
            <a:chExt cx="1079500" cy="869950"/>
          </a:xfrm>
          <a:solidFill>
            <a:schemeClr val="bg1"/>
          </a:solidFill>
          <a:effectLst>
            <a:outerShdw blurRad="50800" dist="38100" dir="2700000" algn="tl" rotWithShape="0">
              <a:prstClr val="black">
                <a:alpha val="40000"/>
              </a:prstClr>
            </a:outerShdw>
          </a:effectLst>
        </p:grpSpPr>
        <p:sp>
          <p:nvSpPr>
            <p:cNvPr id="78" name="Freeform 7"/>
            <p:cNvSpPr>
              <a:spLocks noEditPoints="1"/>
            </p:cNvSpPr>
            <p:nvPr/>
          </p:nvSpPr>
          <p:spPr bwMode="auto">
            <a:xfrm>
              <a:off x="903288" y="1860551"/>
              <a:ext cx="749300" cy="168275"/>
            </a:xfrm>
            <a:custGeom>
              <a:avLst/>
              <a:gdLst>
                <a:gd name="T0" fmla="*/ 151 w 200"/>
                <a:gd name="T1" fmla="*/ 4 h 45"/>
                <a:gd name="T2" fmla="*/ 151 w 200"/>
                <a:gd name="T3" fmla="*/ 6 h 45"/>
                <a:gd name="T4" fmla="*/ 107 w 200"/>
                <a:gd name="T5" fmla="*/ 4 h 45"/>
                <a:gd name="T6" fmla="*/ 108 w 200"/>
                <a:gd name="T7" fmla="*/ 6 h 45"/>
                <a:gd name="T8" fmla="*/ 64 w 200"/>
                <a:gd name="T9" fmla="*/ 4 h 45"/>
                <a:gd name="T10" fmla="*/ 65 w 200"/>
                <a:gd name="T11" fmla="*/ 9 h 45"/>
                <a:gd name="T12" fmla="*/ 49 w 200"/>
                <a:gd name="T13" fmla="*/ 9 h 45"/>
                <a:gd name="T14" fmla="*/ 21 w 200"/>
                <a:gd name="T15" fmla="*/ 11 h 45"/>
                <a:gd name="T16" fmla="*/ 7 w 200"/>
                <a:gd name="T17" fmla="*/ 31 h 45"/>
                <a:gd name="T18" fmla="*/ 7 w 200"/>
                <a:gd name="T19" fmla="*/ 42 h 45"/>
                <a:gd name="T20" fmla="*/ 23 w 200"/>
                <a:gd name="T21" fmla="*/ 43 h 45"/>
                <a:gd name="T22" fmla="*/ 37 w 200"/>
                <a:gd name="T23" fmla="*/ 27 h 45"/>
                <a:gd name="T24" fmla="*/ 43 w 200"/>
                <a:gd name="T25" fmla="*/ 27 h 45"/>
                <a:gd name="T26" fmla="*/ 48 w 200"/>
                <a:gd name="T27" fmla="*/ 27 h 45"/>
                <a:gd name="T28" fmla="*/ 50 w 200"/>
                <a:gd name="T29" fmla="*/ 31 h 45"/>
                <a:gd name="T30" fmla="*/ 50 w 200"/>
                <a:gd name="T31" fmla="*/ 42 h 45"/>
                <a:gd name="T32" fmla="*/ 66 w 200"/>
                <a:gd name="T33" fmla="*/ 43 h 45"/>
                <a:gd name="T34" fmla="*/ 80 w 200"/>
                <a:gd name="T35" fmla="*/ 27 h 45"/>
                <a:gd name="T36" fmla="*/ 86 w 200"/>
                <a:gd name="T37" fmla="*/ 27 h 45"/>
                <a:gd name="T38" fmla="*/ 91 w 200"/>
                <a:gd name="T39" fmla="*/ 27 h 45"/>
                <a:gd name="T40" fmla="*/ 93 w 200"/>
                <a:gd name="T41" fmla="*/ 31 h 45"/>
                <a:gd name="T42" fmla="*/ 93 w 200"/>
                <a:gd name="T43" fmla="*/ 42 h 45"/>
                <a:gd name="T44" fmla="*/ 109 w 200"/>
                <a:gd name="T45" fmla="*/ 43 h 45"/>
                <a:gd name="T46" fmla="*/ 123 w 200"/>
                <a:gd name="T47" fmla="*/ 27 h 45"/>
                <a:gd name="T48" fmla="*/ 129 w 200"/>
                <a:gd name="T49" fmla="*/ 27 h 45"/>
                <a:gd name="T50" fmla="*/ 154 w 200"/>
                <a:gd name="T51" fmla="*/ 19 h 45"/>
                <a:gd name="T52" fmla="*/ 200 w 200"/>
                <a:gd name="T53" fmla="*/ 8 h 45"/>
                <a:gd name="T54" fmla="*/ 151 w 200"/>
                <a:gd name="T55" fmla="*/ 4 h 45"/>
                <a:gd name="T56" fmla="*/ 81 w 200"/>
                <a:gd name="T57" fmla="*/ 12 h 45"/>
                <a:gd name="T58" fmla="*/ 108 w 200"/>
                <a:gd name="T59" fmla="*/ 8 h 45"/>
                <a:gd name="T60" fmla="*/ 108 w 200"/>
                <a:gd name="T61" fmla="*/ 9 h 45"/>
                <a:gd name="T62" fmla="*/ 93 w 200"/>
                <a:gd name="T63" fmla="*/ 9 h 45"/>
                <a:gd name="T64" fmla="*/ 81 w 200"/>
                <a:gd name="T65" fmla="*/ 12 h 45"/>
                <a:gd name="T66" fmla="*/ 136 w 200"/>
                <a:gd name="T67" fmla="*/ 9 h 45"/>
                <a:gd name="T68" fmla="*/ 125 w 200"/>
                <a:gd name="T69" fmla="*/ 12 h 45"/>
                <a:gd name="T70" fmla="*/ 151 w 200"/>
                <a:gd name="T71" fmla="*/ 8 h 45"/>
                <a:gd name="T72" fmla="*/ 152 w 200"/>
                <a:gd name="T73" fmla="*/ 9 h 45"/>
                <a:gd name="T74" fmla="*/ 136 w 200"/>
                <a:gd name="T75"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45">
                  <a:moveTo>
                    <a:pt x="151" y="4"/>
                  </a:moveTo>
                  <a:cubicBezTo>
                    <a:pt x="151" y="4"/>
                    <a:pt x="151" y="5"/>
                    <a:pt x="151" y="6"/>
                  </a:cubicBezTo>
                  <a:cubicBezTo>
                    <a:pt x="138" y="2"/>
                    <a:pt x="122" y="1"/>
                    <a:pt x="107" y="4"/>
                  </a:cubicBezTo>
                  <a:cubicBezTo>
                    <a:pt x="107" y="4"/>
                    <a:pt x="107" y="5"/>
                    <a:pt x="108" y="6"/>
                  </a:cubicBezTo>
                  <a:cubicBezTo>
                    <a:pt x="95" y="2"/>
                    <a:pt x="79" y="1"/>
                    <a:pt x="64" y="4"/>
                  </a:cubicBezTo>
                  <a:cubicBezTo>
                    <a:pt x="64" y="6"/>
                    <a:pt x="64" y="7"/>
                    <a:pt x="65" y="9"/>
                  </a:cubicBezTo>
                  <a:cubicBezTo>
                    <a:pt x="60" y="10"/>
                    <a:pt x="55" y="11"/>
                    <a:pt x="49" y="9"/>
                  </a:cubicBezTo>
                  <a:cubicBezTo>
                    <a:pt x="41" y="13"/>
                    <a:pt x="30" y="14"/>
                    <a:pt x="21" y="11"/>
                  </a:cubicBezTo>
                  <a:cubicBezTo>
                    <a:pt x="6" y="11"/>
                    <a:pt x="0" y="19"/>
                    <a:pt x="7" y="31"/>
                  </a:cubicBezTo>
                  <a:cubicBezTo>
                    <a:pt x="8" y="35"/>
                    <a:pt x="8" y="38"/>
                    <a:pt x="7" y="42"/>
                  </a:cubicBezTo>
                  <a:cubicBezTo>
                    <a:pt x="11" y="44"/>
                    <a:pt x="18" y="45"/>
                    <a:pt x="23" y="43"/>
                  </a:cubicBezTo>
                  <a:cubicBezTo>
                    <a:pt x="21" y="36"/>
                    <a:pt x="27" y="29"/>
                    <a:pt x="37" y="27"/>
                  </a:cubicBezTo>
                  <a:cubicBezTo>
                    <a:pt x="39" y="27"/>
                    <a:pt x="41" y="27"/>
                    <a:pt x="43" y="27"/>
                  </a:cubicBezTo>
                  <a:cubicBezTo>
                    <a:pt x="44" y="27"/>
                    <a:pt x="46" y="27"/>
                    <a:pt x="48" y="27"/>
                  </a:cubicBezTo>
                  <a:cubicBezTo>
                    <a:pt x="49" y="28"/>
                    <a:pt x="49" y="30"/>
                    <a:pt x="50" y="31"/>
                  </a:cubicBezTo>
                  <a:cubicBezTo>
                    <a:pt x="51" y="35"/>
                    <a:pt x="51" y="38"/>
                    <a:pt x="50" y="42"/>
                  </a:cubicBezTo>
                  <a:cubicBezTo>
                    <a:pt x="55" y="44"/>
                    <a:pt x="61" y="45"/>
                    <a:pt x="66" y="43"/>
                  </a:cubicBezTo>
                  <a:cubicBezTo>
                    <a:pt x="64" y="36"/>
                    <a:pt x="70" y="29"/>
                    <a:pt x="80" y="27"/>
                  </a:cubicBezTo>
                  <a:cubicBezTo>
                    <a:pt x="82" y="27"/>
                    <a:pt x="84" y="27"/>
                    <a:pt x="86" y="27"/>
                  </a:cubicBezTo>
                  <a:cubicBezTo>
                    <a:pt x="88" y="27"/>
                    <a:pt x="89" y="27"/>
                    <a:pt x="91" y="27"/>
                  </a:cubicBezTo>
                  <a:cubicBezTo>
                    <a:pt x="92" y="28"/>
                    <a:pt x="92" y="30"/>
                    <a:pt x="93" y="31"/>
                  </a:cubicBezTo>
                  <a:cubicBezTo>
                    <a:pt x="94" y="35"/>
                    <a:pt x="94" y="38"/>
                    <a:pt x="93" y="42"/>
                  </a:cubicBezTo>
                  <a:cubicBezTo>
                    <a:pt x="98" y="44"/>
                    <a:pt x="104" y="45"/>
                    <a:pt x="109" y="43"/>
                  </a:cubicBezTo>
                  <a:cubicBezTo>
                    <a:pt x="107" y="36"/>
                    <a:pt x="113" y="29"/>
                    <a:pt x="123" y="27"/>
                  </a:cubicBezTo>
                  <a:cubicBezTo>
                    <a:pt x="125" y="27"/>
                    <a:pt x="127" y="27"/>
                    <a:pt x="129" y="27"/>
                  </a:cubicBezTo>
                  <a:cubicBezTo>
                    <a:pt x="139" y="28"/>
                    <a:pt x="149" y="25"/>
                    <a:pt x="154" y="19"/>
                  </a:cubicBezTo>
                  <a:cubicBezTo>
                    <a:pt x="166" y="11"/>
                    <a:pt x="182" y="7"/>
                    <a:pt x="200" y="8"/>
                  </a:cubicBezTo>
                  <a:cubicBezTo>
                    <a:pt x="186" y="2"/>
                    <a:pt x="167" y="0"/>
                    <a:pt x="151" y="4"/>
                  </a:cubicBezTo>
                  <a:close/>
                  <a:moveTo>
                    <a:pt x="81" y="12"/>
                  </a:moveTo>
                  <a:cubicBezTo>
                    <a:pt x="89" y="9"/>
                    <a:pt x="98" y="8"/>
                    <a:pt x="108" y="8"/>
                  </a:cubicBezTo>
                  <a:cubicBezTo>
                    <a:pt x="108" y="8"/>
                    <a:pt x="108" y="9"/>
                    <a:pt x="108" y="9"/>
                  </a:cubicBezTo>
                  <a:cubicBezTo>
                    <a:pt x="104" y="10"/>
                    <a:pt x="98" y="11"/>
                    <a:pt x="93" y="9"/>
                  </a:cubicBezTo>
                  <a:cubicBezTo>
                    <a:pt x="89" y="11"/>
                    <a:pt x="85" y="12"/>
                    <a:pt x="81" y="12"/>
                  </a:cubicBezTo>
                  <a:close/>
                  <a:moveTo>
                    <a:pt x="136" y="9"/>
                  </a:moveTo>
                  <a:cubicBezTo>
                    <a:pt x="132" y="11"/>
                    <a:pt x="129" y="12"/>
                    <a:pt x="125" y="12"/>
                  </a:cubicBezTo>
                  <a:cubicBezTo>
                    <a:pt x="133" y="9"/>
                    <a:pt x="142" y="8"/>
                    <a:pt x="151" y="8"/>
                  </a:cubicBezTo>
                  <a:cubicBezTo>
                    <a:pt x="151" y="8"/>
                    <a:pt x="151" y="9"/>
                    <a:pt x="152" y="9"/>
                  </a:cubicBezTo>
                  <a:cubicBezTo>
                    <a:pt x="147" y="10"/>
                    <a:pt x="141" y="11"/>
                    <a:pt x="136" y="9"/>
                  </a:cubicBezTo>
                  <a:close/>
                </a:path>
              </a:pathLst>
            </a:custGeom>
            <a:grp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000" dirty="0"/>
            </a:p>
          </p:txBody>
        </p:sp>
        <p:sp>
          <p:nvSpPr>
            <p:cNvPr id="79" name="Freeform 8"/>
            <p:cNvSpPr>
              <a:spLocks noEditPoints="1"/>
            </p:cNvSpPr>
            <p:nvPr/>
          </p:nvSpPr>
          <p:spPr bwMode="auto">
            <a:xfrm>
              <a:off x="573088" y="2014538"/>
              <a:ext cx="862012" cy="715963"/>
            </a:xfrm>
            <a:custGeom>
              <a:avLst/>
              <a:gdLst>
                <a:gd name="T0" fmla="*/ 205 w 230"/>
                <a:gd name="T1" fmla="*/ 124 h 191"/>
                <a:gd name="T2" fmla="*/ 201 w 230"/>
                <a:gd name="T3" fmla="*/ 0 h 191"/>
                <a:gd name="T4" fmla="*/ 191 w 230"/>
                <a:gd name="T5" fmla="*/ 3 h 191"/>
                <a:gd name="T6" fmla="*/ 180 w 230"/>
                <a:gd name="T7" fmla="*/ 0 h 191"/>
                <a:gd name="T8" fmla="*/ 176 w 230"/>
                <a:gd name="T9" fmla="*/ 124 h 191"/>
                <a:gd name="T10" fmla="*/ 158 w 230"/>
                <a:gd name="T11" fmla="*/ 124 h 191"/>
                <a:gd name="T12" fmla="*/ 155 w 230"/>
                <a:gd name="T13" fmla="*/ 0 h 191"/>
                <a:gd name="T14" fmla="*/ 144 w 230"/>
                <a:gd name="T15" fmla="*/ 3 h 191"/>
                <a:gd name="T16" fmla="*/ 133 w 230"/>
                <a:gd name="T17" fmla="*/ 0 h 191"/>
                <a:gd name="T18" fmla="*/ 129 w 230"/>
                <a:gd name="T19" fmla="*/ 124 h 191"/>
                <a:gd name="T20" fmla="*/ 115 w 230"/>
                <a:gd name="T21" fmla="*/ 124 h 191"/>
                <a:gd name="T22" fmla="*/ 111 w 230"/>
                <a:gd name="T23" fmla="*/ 0 h 191"/>
                <a:gd name="T24" fmla="*/ 100 w 230"/>
                <a:gd name="T25" fmla="*/ 3 h 191"/>
                <a:gd name="T26" fmla="*/ 90 w 230"/>
                <a:gd name="T27" fmla="*/ 0 h 191"/>
                <a:gd name="T28" fmla="*/ 86 w 230"/>
                <a:gd name="T29" fmla="*/ 124 h 191"/>
                <a:gd name="T30" fmla="*/ 0 w 230"/>
                <a:gd name="T31" fmla="*/ 124 h 191"/>
                <a:gd name="T32" fmla="*/ 0 w 230"/>
                <a:gd name="T33" fmla="*/ 132 h 191"/>
                <a:gd name="T34" fmla="*/ 7 w 230"/>
                <a:gd name="T35" fmla="*/ 132 h 191"/>
                <a:gd name="T36" fmla="*/ 7 w 230"/>
                <a:gd name="T37" fmla="*/ 191 h 191"/>
                <a:gd name="T38" fmla="*/ 223 w 230"/>
                <a:gd name="T39" fmla="*/ 191 h 191"/>
                <a:gd name="T40" fmla="*/ 223 w 230"/>
                <a:gd name="T41" fmla="*/ 132 h 191"/>
                <a:gd name="T42" fmla="*/ 230 w 230"/>
                <a:gd name="T43" fmla="*/ 132 h 191"/>
                <a:gd name="T44" fmla="*/ 230 w 230"/>
                <a:gd name="T45" fmla="*/ 124 h 191"/>
                <a:gd name="T46" fmla="*/ 205 w 230"/>
                <a:gd name="T47" fmla="*/ 124 h 191"/>
                <a:gd name="T48" fmla="*/ 36 w 230"/>
                <a:gd name="T49" fmla="*/ 154 h 191"/>
                <a:gd name="T50" fmla="*/ 14 w 230"/>
                <a:gd name="T51" fmla="*/ 154 h 191"/>
                <a:gd name="T52" fmla="*/ 14 w 230"/>
                <a:gd name="T53" fmla="*/ 147 h 191"/>
                <a:gd name="T54" fmla="*/ 36 w 230"/>
                <a:gd name="T55" fmla="*/ 147 h 191"/>
                <a:gd name="T56" fmla="*/ 36 w 230"/>
                <a:gd name="T57" fmla="*/ 154 h 191"/>
                <a:gd name="T58" fmla="*/ 68 w 230"/>
                <a:gd name="T59" fmla="*/ 154 h 191"/>
                <a:gd name="T60" fmla="*/ 47 w 230"/>
                <a:gd name="T61" fmla="*/ 154 h 191"/>
                <a:gd name="T62" fmla="*/ 47 w 230"/>
                <a:gd name="T63" fmla="*/ 147 h 191"/>
                <a:gd name="T64" fmla="*/ 68 w 230"/>
                <a:gd name="T65" fmla="*/ 147 h 191"/>
                <a:gd name="T66" fmla="*/ 68 w 230"/>
                <a:gd name="T67" fmla="*/ 154 h 191"/>
                <a:gd name="T68" fmla="*/ 97 w 230"/>
                <a:gd name="T69" fmla="*/ 154 h 191"/>
                <a:gd name="T70" fmla="*/ 75 w 230"/>
                <a:gd name="T71" fmla="*/ 154 h 191"/>
                <a:gd name="T72" fmla="*/ 75 w 230"/>
                <a:gd name="T73" fmla="*/ 147 h 191"/>
                <a:gd name="T74" fmla="*/ 97 w 230"/>
                <a:gd name="T75" fmla="*/ 147 h 191"/>
                <a:gd name="T76" fmla="*/ 97 w 230"/>
                <a:gd name="T77" fmla="*/ 154 h 191"/>
                <a:gd name="T78" fmla="*/ 126 w 230"/>
                <a:gd name="T79" fmla="*/ 154 h 191"/>
                <a:gd name="T80" fmla="*/ 104 w 230"/>
                <a:gd name="T81" fmla="*/ 154 h 191"/>
                <a:gd name="T82" fmla="*/ 104 w 230"/>
                <a:gd name="T83" fmla="*/ 147 h 191"/>
                <a:gd name="T84" fmla="*/ 126 w 230"/>
                <a:gd name="T85" fmla="*/ 147 h 191"/>
                <a:gd name="T86" fmla="*/ 126 w 230"/>
                <a:gd name="T87" fmla="*/ 154 h 191"/>
                <a:gd name="T88" fmla="*/ 155 w 230"/>
                <a:gd name="T89" fmla="*/ 154 h 191"/>
                <a:gd name="T90" fmla="*/ 133 w 230"/>
                <a:gd name="T91" fmla="*/ 154 h 191"/>
                <a:gd name="T92" fmla="*/ 133 w 230"/>
                <a:gd name="T93" fmla="*/ 147 h 191"/>
                <a:gd name="T94" fmla="*/ 155 w 230"/>
                <a:gd name="T95" fmla="*/ 147 h 191"/>
                <a:gd name="T96" fmla="*/ 155 w 230"/>
                <a:gd name="T97" fmla="*/ 154 h 191"/>
                <a:gd name="T98" fmla="*/ 183 w 230"/>
                <a:gd name="T99" fmla="*/ 154 h 191"/>
                <a:gd name="T100" fmla="*/ 162 w 230"/>
                <a:gd name="T101" fmla="*/ 154 h 191"/>
                <a:gd name="T102" fmla="*/ 162 w 230"/>
                <a:gd name="T103" fmla="*/ 147 h 191"/>
                <a:gd name="T104" fmla="*/ 183 w 230"/>
                <a:gd name="T105" fmla="*/ 147 h 191"/>
                <a:gd name="T106" fmla="*/ 183 w 230"/>
                <a:gd name="T107" fmla="*/ 154 h 191"/>
                <a:gd name="T108" fmla="*/ 212 w 230"/>
                <a:gd name="T109" fmla="*/ 154 h 191"/>
                <a:gd name="T110" fmla="*/ 191 w 230"/>
                <a:gd name="T111" fmla="*/ 154 h 191"/>
                <a:gd name="T112" fmla="*/ 191 w 230"/>
                <a:gd name="T113" fmla="*/ 147 h 191"/>
                <a:gd name="T114" fmla="*/ 212 w 230"/>
                <a:gd name="T115" fmla="*/ 147 h 191"/>
                <a:gd name="T116" fmla="*/ 212 w 230"/>
                <a:gd name="T117" fmla="*/ 154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 h="191">
                  <a:moveTo>
                    <a:pt x="205" y="124"/>
                  </a:moveTo>
                  <a:cubicBezTo>
                    <a:pt x="201" y="0"/>
                    <a:pt x="201" y="0"/>
                    <a:pt x="201" y="0"/>
                  </a:cubicBezTo>
                  <a:cubicBezTo>
                    <a:pt x="201" y="2"/>
                    <a:pt x="196" y="3"/>
                    <a:pt x="191" y="3"/>
                  </a:cubicBezTo>
                  <a:cubicBezTo>
                    <a:pt x="185" y="3"/>
                    <a:pt x="180" y="2"/>
                    <a:pt x="180" y="0"/>
                  </a:cubicBezTo>
                  <a:cubicBezTo>
                    <a:pt x="176" y="124"/>
                    <a:pt x="176" y="124"/>
                    <a:pt x="176" y="124"/>
                  </a:cubicBezTo>
                  <a:cubicBezTo>
                    <a:pt x="158" y="124"/>
                    <a:pt x="158" y="124"/>
                    <a:pt x="158" y="124"/>
                  </a:cubicBezTo>
                  <a:cubicBezTo>
                    <a:pt x="155" y="0"/>
                    <a:pt x="155" y="0"/>
                    <a:pt x="155" y="0"/>
                  </a:cubicBezTo>
                  <a:cubicBezTo>
                    <a:pt x="155" y="2"/>
                    <a:pt x="150" y="3"/>
                    <a:pt x="144" y="3"/>
                  </a:cubicBezTo>
                  <a:cubicBezTo>
                    <a:pt x="138" y="3"/>
                    <a:pt x="133" y="2"/>
                    <a:pt x="133" y="0"/>
                  </a:cubicBezTo>
                  <a:cubicBezTo>
                    <a:pt x="129" y="124"/>
                    <a:pt x="129" y="124"/>
                    <a:pt x="129" y="124"/>
                  </a:cubicBezTo>
                  <a:cubicBezTo>
                    <a:pt x="115" y="124"/>
                    <a:pt x="115" y="124"/>
                    <a:pt x="115" y="124"/>
                  </a:cubicBezTo>
                  <a:cubicBezTo>
                    <a:pt x="111" y="0"/>
                    <a:pt x="111" y="0"/>
                    <a:pt x="111" y="0"/>
                  </a:cubicBezTo>
                  <a:cubicBezTo>
                    <a:pt x="111" y="2"/>
                    <a:pt x="107" y="3"/>
                    <a:pt x="100" y="3"/>
                  </a:cubicBezTo>
                  <a:cubicBezTo>
                    <a:pt x="95" y="3"/>
                    <a:pt x="90" y="2"/>
                    <a:pt x="90" y="0"/>
                  </a:cubicBezTo>
                  <a:cubicBezTo>
                    <a:pt x="86" y="124"/>
                    <a:pt x="86" y="124"/>
                    <a:pt x="86" y="124"/>
                  </a:cubicBezTo>
                  <a:cubicBezTo>
                    <a:pt x="0" y="124"/>
                    <a:pt x="0" y="124"/>
                    <a:pt x="0" y="124"/>
                  </a:cubicBezTo>
                  <a:cubicBezTo>
                    <a:pt x="0" y="132"/>
                    <a:pt x="0" y="132"/>
                    <a:pt x="0" y="132"/>
                  </a:cubicBezTo>
                  <a:cubicBezTo>
                    <a:pt x="7" y="132"/>
                    <a:pt x="7" y="132"/>
                    <a:pt x="7" y="132"/>
                  </a:cubicBezTo>
                  <a:cubicBezTo>
                    <a:pt x="7" y="191"/>
                    <a:pt x="7" y="191"/>
                    <a:pt x="7" y="191"/>
                  </a:cubicBezTo>
                  <a:cubicBezTo>
                    <a:pt x="223" y="191"/>
                    <a:pt x="223" y="191"/>
                    <a:pt x="223" y="191"/>
                  </a:cubicBezTo>
                  <a:cubicBezTo>
                    <a:pt x="223" y="132"/>
                    <a:pt x="223" y="132"/>
                    <a:pt x="223" y="132"/>
                  </a:cubicBezTo>
                  <a:cubicBezTo>
                    <a:pt x="230" y="132"/>
                    <a:pt x="230" y="132"/>
                    <a:pt x="230" y="132"/>
                  </a:cubicBezTo>
                  <a:cubicBezTo>
                    <a:pt x="230" y="124"/>
                    <a:pt x="230" y="124"/>
                    <a:pt x="230" y="124"/>
                  </a:cubicBezTo>
                  <a:lnTo>
                    <a:pt x="205" y="124"/>
                  </a:lnTo>
                  <a:close/>
                  <a:moveTo>
                    <a:pt x="36" y="154"/>
                  </a:moveTo>
                  <a:cubicBezTo>
                    <a:pt x="14" y="154"/>
                    <a:pt x="14" y="154"/>
                    <a:pt x="14" y="154"/>
                  </a:cubicBezTo>
                  <a:cubicBezTo>
                    <a:pt x="14" y="147"/>
                    <a:pt x="14" y="147"/>
                    <a:pt x="14" y="147"/>
                  </a:cubicBezTo>
                  <a:cubicBezTo>
                    <a:pt x="36" y="147"/>
                    <a:pt x="36" y="147"/>
                    <a:pt x="36" y="147"/>
                  </a:cubicBezTo>
                  <a:lnTo>
                    <a:pt x="36" y="154"/>
                  </a:lnTo>
                  <a:close/>
                  <a:moveTo>
                    <a:pt x="68" y="154"/>
                  </a:moveTo>
                  <a:cubicBezTo>
                    <a:pt x="47" y="154"/>
                    <a:pt x="47" y="154"/>
                    <a:pt x="47" y="154"/>
                  </a:cubicBezTo>
                  <a:cubicBezTo>
                    <a:pt x="47" y="147"/>
                    <a:pt x="47" y="147"/>
                    <a:pt x="47" y="147"/>
                  </a:cubicBezTo>
                  <a:cubicBezTo>
                    <a:pt x="68" y="147"/>
                    <a:pt x="68" y="147"/>
                    <a:pt x="68" y="147"/>
                  </a:cubicBezTo>
                  <a:lnTo>
                    <a:pt x="68" y="154"/>
                  </a:lnTo>
                  <a:close/>
                  <a:moveTo>
                    <a:pt x="97" y="154"/>
                  </a:moveTo>
                  <a:cubicBezTo>
                    <a:pt x="75" y="154"/>
                    <a:pt x="75" y="154"/>
                    <a:pt x="75" y="154"/>
                  </a:cubicBezTo>
                  <a:cubicBezTo>
                    <a:pt x="75" y="147"/>
                    <a:pt x="75" y="147"/>
                    <a:pt x="75" y="147"/>
                  </a:cubicBezTo>
                  <a:cubicBezTo>
                    <a:pt x="97" y="147"/>
                    <a:pt x="97" y="147"/>
                    <a:pt x="97" y="147"/>
                  </a:cubicBezTo>
                  <a:lnTo>
                    <a:pt x="97" y="154"/>
                  </a:lnTo>
                  <a:close/>
                  <a:moveTo>
                    <a:pt x="126" y="154"/>
                  </a:moveTo>
                  <a:cubicBezTo>
                    <a:pt x="104" y="154"/>
                    <a:pt x="104" y="154"/>
                    <a:pt x="104" y="154"/>
                  </a:cubicBezTo>
                  <a:cubicBezTo>
                    <a:pt x="104" y="147"/>
                    <a:pt x="104" y="147"/>
                    <a:pt x="104" y="147"/>
                  </a:cubicBezTo>
                  <a:cubicBezTo>
                    <a:pt x="126" y="147"/>
                    <a:pt x="126" y="147"/>
                    <a:pt x="126" y="147"/>
                  </a:cubicBezTo>
                  <a:lnTo>
                    <a:pt x="126" y="154"/>
                  </a:lnTo>
                  <a:close/>
                  <a:moveTo>
                    <a:pt x="155" y="154"/>
                  </a:moveTo>
                  <a:cubicBezTo>
                    <a:pt x="133" y="154"/>
                    <a:pt x="133" y="154"/>
                    <a:pt x="133" y="154"/>
                  </a:cubicBezTo>
                  <a:cubicBezTo>
                    <a:pt x="133" y="147"/>
                    <a:pt x="133" y="147"/>
                    <a:pt x="133" y="147"/>
                  </a:cubicBezTo>
                  <a:cubicBezTo>
                    <a:pt x="155" y="147"/>
                    <a:pt x="155" y="147"/>
                    <a:pt x="155" y="147"/>
                  </a:cubicBezTo>
                  <a:lnTo>
                    <a:pt x="155" y="154"/>
                  </a:lnTo>
                  <a:close/>
                  <a:moveTo>
                    <a:pt x="183" y="154"/>
                  </a:moveTo>
                  <a:cubicBezTo>
                    <a:pt x="162" y="154"/>
                    <a:pt x="162" y="154"/>
                    <a:pt x="162" y="154"/>
                  </a:cubicBezTo>
                  <a:cubicBezTo>
                    <a:pt x="162" y="147"/>
                    <a:pt x="162" y="147"/>
                    <a:pt x="162" y="147"/>
                  </a:cubicBezTo>
                  <a:cubicBezTo>
                    <a:pt x="183" y="147"/>
                    <a:pt x="183" y="147"/>
                    <a:pt x="183" y="147"/>
                  </a:cubicBezTo>
                  <a:lnTo>
                    <a:pt x="183" y="154"/>
                  </a:lnTo>
                  <a:close/>
                  <a:moveTo>
                    <a:pt x="212" y="154"/>
                  </a:moveTo>
                  <a:cubicBezTo>
                    <a:pt x="191" y="154"/>
                    <a:pt x="191" y="154"/>
                    <a:pt x="191" y="154"/>
                  </a:cubicBezTo>
                  <a:cubicBezTo>
                    <a:pt x="191" y="147"/>
                    <a:pt x="191" y="147"/>
                    <a:pt x="191" y="147"/>
                  </a:cubicBezTo>
                  <a:cubicBezTo>
                    <a:pt x="212" y="147"/>
                    <a:pt x="212" y="147"/>
                    <a:pt x="212" y="147"/>
                  </a:cubicBezTo>
                  <a:lnTo>
                    <a:pt x="212" y="154"/>
                  </a:lnTo>
                  <a:close/>
                </a:path>
              </a:pathLst>
            </a:custGeom>
            <a:grp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000" dirty="0"/>
            </a:p>
          </p:txBody>
        </p:sp>
      </p:grpSp>
      <p:grpSp>
        <p:nvGrpSpPr>
          <p:cNvPr id="80" name="Group 79"/>
          <p:cNvGrpSpPr/>
          <p:nvPr/>
        </p:nvGrpSpPr>
        <p:grpSpPr>
          <a:xfrm>
            <a:off x="6782486" y="5907299"/>
            <a:ext cx="280180" cy="200108"/>
            <a:chOff x="12937503" y="5335797"/>
            <a:chExt cx="280180" cy="200108"/>
          </a:xfrm>
          <a:effectLst>
            <a:outerShdw blurRad="50800" dist="38100" dir="2700000" algn="tl" rotWithShape="0">
              <a:prstClr val="black">
                <a:alpha val="40000"/>
              </a:prstClr>
            </a:outerShdw>
          </a:effectLst>
        </p:grpSpPr>
        <p:sp>
          <p:nvSpPr>
            <p:cNvPr id="81" name="Freeform 6"/>
            <p:cNvSpPr>
              <a:spLocks/>
            </p:cNvSpPr>
            <p:nvPr/>
          </p:nvSpPr>
          <p:spPr bwMode="auto">
            <a:xfrm>
              <a:off x="13055636" y="5335797"/>
              <a:ext cx="162047" cy="66358"/>
            </a:xfrm>
            <a:custGeom>
              <a:avLst/>
              <a:gdLst>
                <a:gd name="T0" fmla="*/ 786 w 786"/>
                <a:gd name="T1" fmla="*/ 194 h 385"/>
                <a:gd name="T2" fmla="*/ 582 w 786"/>
                <a:gd name="T3" fmla="*/ 385 h 385"/>
                <a:gd name="T4" fmla="*/ 0 w 786"/>
                <a:gd name="T5" fmla="*/ 191 h 385"/>
                <a:gd name="T6" fmla="*/ 204 w 786"/>
                <a:gd name="T7" fmla="*/ 0 h 385"/>
                <a:gd name="T8" fmla="*/ 786 w 786"/>
                <a:gd name="T9" fmla="*/ 194 h 385"/>
              </a:gdLst>
              <a:ahLst/>
              <a:cxnLst>
                <a:cxn ang="0">
                  <a:pos x="T0" y="T1"/>
                </a:cxn>
                <a:cxn ang="0">
                  <a:pos x="T2" y="T3"/>
                </a:cxn>
                <a:cxn ang="0">
                  <a:pos x="T4" y="T5"/>
                </a:cxn>
                <a:cxn ang="0">
                  <a:pos x="T6" y="T7"/>
                </a:cxn>
                <a:cxn ang="0">
                  <a:pos x="T8" y="T9"/>
                </a:cxn>
              </a:cxnLst>
              <a:rect l="0" t="0" r="r" b="b"/>
              <a:pathLst>
                <a:path w="786" h="385">
                  <a:moveTo>
                    <a:pt x="786" y="194"/>
                  </a:moveTo>
                  <a:lnTo>
                    <a:pt x="582" y="385"/>
                  </a:lnTo>
                  <a:lnTo>
                    <a:pt x="0" y="191"/>
                  </a:lnTo>
                  <a:lnTo>
                    <a:pt x="204" y="0"/>
                  </a:lnTo>
                  <a:lnTo>
                    <a:pt x="786" y="194"/>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82" name="Freeform 7"/>
            <p:cNvSpPr>
              <a:spLocks/>
            </p:cNvSpPr>
            <p:nvPr/>
          </p:nvSpPr>
          <p:spPr bwMode="auto">
            <a:xfrm>
              <a:off x="13055636" y="5368717"/>
              <a:ext cx="119989" cy="133750"/>
            </a:xfrm>
            <a:custGeom>
              <a:avLst/>
              <a:gdLst>
                <a:gd name="T0" fmla="*/ 0 w 582"/>
                <a:gd name="T1" fmla="*/ 0 h 776"/>
                <a:gd name="T2" fmla="*/ 0 w 582"/>
                <a:gd name="T3" fmla="*/ 583 h 776"/>
                <a:gd name="T4" fmla="*/ 582 w 582"/>
                <a:gd name="T5" fmla="*/ 776 h 776"/>
                <a:gd name="T6" fmla="*/ 582 w 582"/>
                <a:gd name="T7" fmla="*/ 194 h 776"/>
                <a:gd name="T8" fmla="*/ 0 w 582"/>
                <a:gd name="T9" fmla="*/ 0 h 776"/>
              </a:gdLst>
              <a:ahLst/>
              <a:cxnLst>
                <a:cxn ang="0">
                  <a:pos x="T0" y="T1"/>
                </a:cxn>
                <a:cxn ang="0">
                  <a:pos x="T2" y="T3"/>
                </a:cxn>
                <a:cxn ang="0">
                  <a:pos x="T4" y="T5"/>
                </a:cxn>
                <a:cxn ang="0">
                  <a:pos x="T6" y="T7"/>
                </a:cxn>
                <a:cxn ang="0">
                  <a:pos x="T8" y="T9"/>
                </a:cxn>
              </a:cxnLst>
              <a:rect l="0" t="0" r="r" b="b"/>
              <a:pathLst>
                <a:path w="582" h="776">
                  <a:moveTo>
                    <a:pt x="0" y="0"/>
                  </a:moveTo>
                  <a:lnTo>
                    <a:pt x="0" y="583"/>
                  </a:lnTo>
                  <a:lnTo>
                    <a:pt x="582" y="776"/>
                  </a:lnTo>
                  <a:lnTo>
                    <a:pt x="582" y="194"/>
                  </a:lnTo>
                  <a:lnTo>
                    <a:pt x="0" y="0"/>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83" name="Freeform 8"/>
            <p:cNvSpPr>
              <a:spLocks/>
            </p:cNvSpPr>
            <p:nvPr/>
          </p:nvSpPr>
          <p:spPr bwMode="auto">
            <a:xfrm>
              <a:off x="12975850" y="5368717"/>
              <a:ext cx="79786" cy="133750"/>
            </a:xfrm>
            <a:custGeom>
              <a:avLst/>
              <a:gdLst>
                <a:gd name="T0" fmla="*/ 387 w 387"/>
                <a:gd name="T1" fmla="*/ 583 h 776"/>
                <a:gd name="T2" fmla="*/ 0 w 387"/>
                <a:gd name="T3" fmla="*/ 776 h 776"/>
                <a:gd name="T4" fmla="*/ 0 w 387"/>
                <a:gd name="T5" fmla="*/ 194 h 776"/>
                <a:gd name="T6" fmla="*/ 387 w 387"/>
                <a:gd name="T7" fmla="*/ 0 h 776"/>
                <a:gd name="T8" fmla="*/ 387 w 387"/>
                <a:gd name="T9" fmla="*/ 583 h 776"/>
              </a:gdLst>
              <a:ahLst/>
              <a:cxnLst>
                <a:cxn ang="0">
                  <a:pos x="T0" y="T1"/>
                </a:cxn>
                <a:cxn ang="0">
                  <a:pos x="T2" y="T3"/>
                </a:cxn>
                <a:cxn ang="0">
                  <a:pos x="T4" y="T5"/>
                </a:cxn>
                <a:cxn ang="0">
                  <a:pos x="T6" y="T7"/>
                </a:cxn>
                <a:cxn ang="0">
                  <a:pos x="T8" y="T9"/>
                </a:cxn>
              </a:cxnLst>
              <a:rect l="0" t="0" r="r" b="b"/>
              <a:pathLst>
                <a:path w="387" h="776">
                  <a:moveTo>
                    <a:pt x="387" y="583"/>
                  </a:moveTo>
                  <a:lnTo>
                    <a:pt x="0" y="776"/>
                  </a:lnTo>
                  <a:lnTo>
                    <a:pt x="0" y="194"/>
                  </a:lnTo>
                  <a:lnTo>
                    <a:pt x="387" y="0"/>
                  </a:lnTo>
                  <a:lnTo>
                    <a:pt x="387" y="583"/>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84" name="Freeform 9"/>
            <p:cNvSpPr>
              <a:spLocks/>
            </p:cNvSpPr>
            <p:nvPr/>
          </p:nvSpPr>
          <p:spPr bwMode="auto">
            <a:xfrm>
              <a:off x="12959563" y="5339417"/>
              <a:ext cx="96074" cy="62738"/>
            </a:xfrm>
            <a:custGeom>
              <a:avLst/>
              <a:gdLst>
                <a:gd name="T0" fmla="*/ 0 w 466"/>
                <a:gd name="T1" fmla="*/ 195 h 364"/>
                <a:gd name="T2" fmla="*/ 388 w 466"/>
                <a:gd name="T3" fmla="*/ 0 h 364"/>
                <a:gd name="T4" fmla="*/ 466 w 466"/>
                <a:gd name="T5" fmla="*/ 170 h 364"/>
                <a:gd name="T6" fmla="*/ 79 w 466"/>
                <a:gd name="T7" fmla="*/ 364 h 364"/>
                <a:gd name="T8" fmla="*/ 0 w 466"/>
                <a:gd name="T9" fmla="*/ 195 h 364"/>
              </a:gdLst>
              <a:ahLst/>
              <a:cxnLst>
                <a:cxn ang="0">
                  <a:pos x="T0" y="T1"/>
                </a:cxn>
                <a:cxn ang="0">
                  <a:pos x="T2" y="T3"/>
                </a:cxn>
                <a:cxn ang="0">
                  <a:pos x="T4" y="T5"/>
                </a:cxn>
                <a:cxn ang="0">
                  <a:pos x="T6" y="T7"/>
                </a:cxn>
                <a:cxn ang="0">
                  <a:pos x="T8" y="T9"/>
                </a:cxn>
              </a:cxnLst>
              <a:rect l="0" t="0" r="r" b="b"/>
              <a:pathLst>
                <a:path w="466" h="364">
                  <a:moveTo>
                    <a:pt x="0" y="195"/>
                  </a:moveTo>
                  <a:lnTo>
                    <a:pt x="388" y="0"/>
                  </a:lnTo>
                  <a:lnTo>
                    <a:pt x="466" y="170"/>
                  </a:lnTo>
                  <a:lnTo>
                    <a:pt x="79" y="364"/>
                  </a:lnTo>
                  <a:lnTo>
                    <a:pt x="0" y="195"/>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85" name="Freeform 10"/>
            <p:cNvSpPr>
              <a:spLocks/>
            </p:cNvSpPr>
            <p:nvPr/>
          </p:nvSpPr>
          <p:spPr bwMode="auto">
            <a:xfrm>
              <a:off x="12975850" y="5469202"/>
              <a:ext cx="199775" cy="66703"/>
            </a:xfrm>
            <a:custGeom>
              <a:avLst/>
              <a:gdLst>
                <a:gd name="T0" fmla="*/ 0 w 969"/>
                <a:gd name="T1" fmla="*/ 193 h 387"/>
                <a:gd name="T2" fmla="*/ 387 w 969"/>
                <a:gd name="T3" fmla="*/ 0 h 387"/>
                <a:gd name="T4" fmla="*/ 969 w 969"/>
                <a:gd name="T5" fmla="*/ 193 h 387"/>
                <a:gd name="T6" fmla="*/ 582 w 969"/>
                <a:gd name="T7" fmla="*/ 387 h 387"/>
                <a:gd name="T8" fmla="*/ 0 w 969"/>
                <a:gd name="T9" fmla="*/ 193 h 387"/>
              </a:gdLst>
              <a:ahLst/>
              <a:cxnLst>
                <a:cxn ang="0">
                  <a:pos x="T0" y="T1"/>
                </a:cxn>
                <a:cxn ang="0">
                  <a:pos x="T2" y="T3"/>
                </a:cxn>
                <a:cxn ang="0">
                  <a:pos x="T4" y="T5"/>
                </a:cxn>
                <a:cxn ang="0">
                  <a:pos x="T6" y="T7"/>
                </a:cxn>
                <a:cxn ang="0">
                  <a:pos x="T8" y="T9"/>
                </a:cxn>
              </a:cxnLst>
              <a:rect l="0" t="0" r="r" b="b"/>
              <a:pathLst>
                <a:path w="969" h="387">
                  <a:moveTo>
                    <a:pt x="0" y="193"/>
                  </a:moveTo>
                  <a:lnTo>
                    <a:pt x="387" y="0"/>
                  </a:lnTo>
                  <a:lnTo>
                    <a:pt x="969" y="193"/>
                  </a:lnTo>
                  <a:lnTo>
                    <a:pt x="582" y="387"/>
                  </a:lnTo>
                  <a:lnTo>
                    <a:pt x="0" y="193"/>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86" name="Freeform 11"/>
            <p:cNvSpPr>
              <a:spLocks/>
            </p:cNvSpPr>
            <p:nvPr/>
          </p:nvSpPr>
          <p:spPr bwMode="auto">
            <a:xfrm>
              <a:off x="13095839" y="5402155"/>
              <a:ext cx="79786" cy="133750"/>
            </a:xfrm>
            <a:custGeom>
              <a:avLst/>
              <a:gdLst>
                <a:gd name="T0" fmla="*/ 0 w 387"/>
                <a:gd name="T1" fmla="*/ 194 h 776"/>
                <a:gd name="T2" fmla="*/ 0 w 387"/>
                <a:gd name="T3" fmla="*/ 776 h 776"/>
                <a:gd name="T4" fmla="*/ 387 w 387"/>
                <a:gd name="T5" fmla="*/ 582 h 776"/>
                <a:gd name="T6" fmla="*/ 387 w 387"/>
                <a:gd name="T7" fmla="*/ 0 h 776"/>
                <a:gd name="T8" fmla="*/ 0 w 387"/>
                <a:gd name="T9" fmla="*/ 194 h 776"/>
              </a:gdLst>
              <a:ahLst/>
              <a:cxnLst>
                <a:cxn ang="0">
                  <a:pos x="T0" y="T1"/>
                </a:cxn>
                <a:cxn ang="0">
                  <a:pos x="T2" y="T3"/>
                </a:cxn>
                <a:cxn ang="0">
                  <a:pos x="T4" y="T5"/>
                </a:cxn>
                <a:cxn ang="0">
                  <a:pos x="T6" y="T7"/>
                </a:cxn>
                <a:cxn ang="0">
                  <a:pos x="T8" y="T9"/>
                </a:cxn>
              </a:cxnLst>
              <a:rect l="0" t="0" r="r" b="b"/>
              <a:pathLst>
                <a:path w="387" h="776">
                  <a:moveTo>
                    <a:pt x="0" y="194"/>
                  </a:moveTo>
                  <a:lnTo>
                    <a:pt x="0" y="776"/>
                  </a:lnTo>
                  <a:lnTo>
                    <a:pt x="387" y="582"/>
                  </a:lnTo>
                  <a:lnTo>
                    <a:pt x="387" y="0"/>
                  </a:lnTo>
                  <a:lnTo>
                    <a:pt x="0" y="194"/>
                  </a:lnTo>
                  <a:close/>
                </a:path>
              </a:pathLst>
            </a:custGeom>
            <a:solidFill>
              <a:schemeClr val="bg1"/>
            </a:solidFill>
            <a:ln w="3175">
              <a:solidFill>
                <a:schemeClr val="bg2"/>
              </a:solidFill>
              <a:round/>
              <a:headEnd/>
              <a:tailEnd/>
            </a:ln>
            <a:effectLst/>
          </p:spPr>
          <p:txBody>
            <a:bodyPr vert="horz" wrap="square" lIns="0" tIns="0" rIns="0" bIns="0" numCol="1" anchor="t" anchorCtr="0" compatLnSpc="1">
              <a:prstTxWarp prst="textNoShape">
                <a:avLst/>
              </a:prstTxWarp>
            </a:bodyPr>
            <a:lstStyle/>
            <a:p>
              <a:endParaRPr lang="en-US" dirty="0"/>
            </a:p>
          </p:txBody>
        </p:sp>
        <p:sp>
          <p:nvSpPr>
            <p:cNvPr id="87" name="Freeform 12"/>
            <p:cNvSpPr>
              <a:spLocks/>
            </p:cNvSpPr>
            <p:nvPr/>
          </p:nvSpPr>
          <p:spPr bwMode="auto">
            <a:xfrm>
              <a:off x="13095839" y="5402155"/>
              <a:ext cx="79786" cy="133750"/>
            </a:xfrm>
            <a:custGeom>
              <a:avLst/>
              <a:gdLst>
                <a:gd name="T0" fmla="*/ 0 w 387"/>
                <a:gd name="T1" fmla="*/ 194 h 776"/>
                <a:gd name="T2" fmla="*/ 0 w 387"/>
                <a:gd name="T3" fmla="*/ 776 h 776"/>
                <a:gd name="T4" fmla="*/ 387 w 387"/>
                <a:gd name="T5" fmla="*/ 582 h 776"/>
                <a:gd name="T6" fmla="*/ 387 w 387"/>
                <a:gd name="T7" fmla="*/ 0 h 776"/>
                <a:gd name="T8" fmla="*/ 0 w 387"/>
                <a:gd name="T9" fmla="*/ 194 h 776"/>
              </a:gdLst>
              <a:ahLst/>
              <a:cxnLst>
                <a:cxn ang="0">
                  <a:pos x="T0" y="T1"/>
                </a:cxn>
                <a:cxn ang="0">
                  <a:pos x="T2" y="T3"/>
                </a:cxn>
                <a:cxn ang="0">
                  <a:pos x="T4" y="T5"/>
                </a:cxn>
                <a:cxn ang="0">
                  <a:pos x="T6" y="T7"/>
                </a:cxn>
                <a:cxn ang="0">
                  <a:pos x="T8" y="T9"/>
                </a:cxn>
              </a:cxnLst>
              <a:rect l="0" t="0" r="r" b="b"/>
              <a:pathLst>
                <a:path w="387" h="776">
                  <a:moveTo>
                    <a:pt x="0" y="194"/>
                  </a:moveTo>
                  <a:lnTo>
                    <a:pt x="0" y="776"/>
                  </a:lnTo>
                  <a:lnTo>
                    <a:pt x="387" y="582"/>
                  </a:lnTo>
                  <a:lnTo>
                    <a:pt x="387" y="0"/>
                  </a:lnTo>
                  <a:lnTo>
                    <a:pt x="0" y="194"/>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88" name="Freeform 13"/>
            <p:cNvSpPr>
              <a:spLocks/>
            </p:cNvSpPr>
            <p:nvPr/>
          </p:nvSpPr>
          <p:spPr bwMode="auto">
            <a:xfrm>
              <a:off x="12975850" y="5402155"/>
              <a:ext cx="119989" cy="133750"/>
            </a:xfrm>
            <a:custGeom>
              <a:avLst/>
              <a:gdLst>
                <a:gd name="T0" fmla="*/ 0 w 582"/>
                <a:gd name="T1" fmla="*/ 0 h 776"/>
                <a:gd name="T2" fmla="*/ 0 w 582"/>
                <a:gd name="T3" fmla="*/ 582 h 776"/>
                <a:gd name="T4" fmla="*/ 582 w 582"/>
                <a:gd name="T5" fmla="*/ 776 h 776"/>
                <a:gd name="T6" fmla="*/ 582 w 582"/>
                <a:gd name="T7" fmla="*/ 194 h 776"/>
                <a:gd name="T8" fmla="*/ 0 w 582"/>
                <a:gd name="T9" fmla="*/ 0 h 776"/>
              </a:gdLst>
              <a:ahLst/>
              <a:cxnLst>
                <a:cxn ang="0">
                  <a:pos x="T0" y="T1"/>
                </a:cxn>
                <a:cxn ang="0">
                  <a:pos x="T2" y="T3"/>
                </a:cxn>
                <a:cxn ang="0">
                  <a:pos x="T4" y="T5"/>
                </a:cxn>
                <a:cxn ang="0">
                  <a:pos x="T6" y="T7"/>
                </a:cxn>
                <a:cxn ang="0">
                  <a:pos x="T8" y="T9"/>
                </a:cxn>
              </a:cxnLst>
              <a:rect l="0" t="0" r="r" b="b"/>
              <a:pathLst>
                <a:path w="582" h="776">
                  <a:moveTo>
                    <a:pt x="0" y="0"/>
                  </a:moveTo>
                  <a:lnTo>
                    <a:pt x="0" y="582"/>
                  </a:lnTo>
                  <a:lnTo>
                    <a:pt x="582" y="776"/>
                  </a:lnTo>
                  <a:lnTo>
                    <a:pt x="582" y="194"/>
                  </a:lnTo>
                  <a:lnTo>
                    <a:pt x="0" y="0"/>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89" name="Freeform 14"/>
            <p:cNvSpPr>
              <a:spLocks/>
            </p:cNvSpPr>
            <p:nvPr/>
          </p:nvSpPr>
          <p:spPr bwMode="auto">
            <a:xfrm>
              <a:off x="13095839" y="5402155"/>
              <a:ext cx="96074" cy="62566"/>
            </a:xfrm>
            <a:custGeom>
              <a:avLst/>
              <a:gdLst>
                <a:gd name="T0" fmla="*/ 0 w 466"/>
                <a:gd name="T1" fmla="*/ 194 h 363"/>
                <a:gd name="T2" fmla="*/ 387 w 466"/>
                <a:gd name="T3" fmla="*/ 0 h 363"/>
                <a:gd name="T4" fmla="*/ 466 w 466"/>
                <a:gd name="T5" fmla="*/ 169 h 363"/>
                <a:gd name="T6" fmla="*/ 78 w 466"/>
                <a:gd name="T7" fmla="*/ 363 h 363"/>
                <a:gd name="T8" fmla="*/ 0 w 466"/>
                <a:gd name="T9" fmla="*/ 194 h 363"/>
              </a:gdLst>
              <a:ahLst/>
              <a:cxnLst>
                <a:cxn ang="0">
                  <a:pos x="T0" y="T1"/>
                </a:cxn>
                <a:cxn ang="0">
                  <a:pos x="T2" y="T3"/>
                </a:cxn>
                <a:cxn ang="0">
                  <a:pos x="T4" y="T5"/>
                </a:cxn>
                <a:cxn ang="0">
                  <a:pos x="T6" y="T7"/>
                </a:cxn>
                <a:cxn ang="0">
                  <a:pos x="T8" y="T9"/>
                </a:cxn>
              </a:cxnLst>
              <a:rect l="0" t="0" r="r" b="b"/>
              <a:pathLst>
                <a:path w="466" h="363">
                  <a:moveTo>
                    <a:pt x="0" y="194"/>
                  </a:moveTo>
                  <a:lnTo>
                    <a:pt x="387" y="0"/>
                  </a:lnTo>
                  <a:lnTo>
                    <a:pt x="466" y="169"/>
                  </a:lnTo>
                  <a:lnTo>
                    <a:pt x="78" y="363"/>
                  </a:lnTo>
                  <a:lnTo>
                    <a:pt x="0" y="194"/>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sp>
          <p:nvSpPr>
            <p:cNvPr id="90" name="Freeform 15"/>
            <p:cNvSpPr>
              <a:spLocks/>
            </p:cNvSpPr>
            <p:nvPr/>
          </p:nvSpPr>
          <p:spPr bwMode="auto">
            <a:xfrm>
              <a:off x="12937503" y="5402155"/>
              <a:ext cx="158336" cy="80147"/>
            </a:xfrm>
            <a:custGeom>
              <a:avLst/>
              <a:gdLst>
                <a:gd name="T0" fmla="*/ 768 w 768"/>
                <a:gd name="T1" fmla="*/ 194 h 465"/>
                <a:gd name="T2" fmla="*/ 582 w 768"/>
                <a:gd name="T3" fmla="*/ 465 h 465"/>
                <a:gd name="T4" fmla="*/ 0 w 768"/>
                <a:gd name="T5" fmla="*/ 271 h 465"/>
                <a:gd name="T6" fmla="*/ 186 w 768"/>
                <a:gd name="T7" fmla="*/ 0 h 465"/>
                <a:gd name="T8" fmla="*/ 768 w 768"/>
                <a:gd name="T9" fmla="*/ 194 h 465"/>
              </a:gdLst>
              <a:ahLst/>
              <a:cxnLst>
                <a:cxn ang="0">
                  <a:pos x="T0" y="T1"/>
                </a:cxn>
                <a:cxn ang="0">
                  <a:pos x="T2" y="T3"/>
                </a:cxn>
                <a:cxn ang="0">
                  <a:pos x="T4" y="T5"/>
                </a:cxn>
                <a:cxn ang="0">
                  <a:pos x="T6" y="T7"/>
                </a:cxn>
                <a:cxn ang="0">
                  <a:pos x="T8" y="T9"/>
                </a:cxn>
              </a:cxnLst>
              <a:rect l="0" t="0" r="r" b="b"/>
              <a:pathLst>
                <a:path w="768" h="465">
                  <a:moveTo>
                    <a:pt x="768" y="194"/>
                  </a:moveTo>
                  <a:lnTo>
                    <a:pt x="582" y="465"/>
                  </a:lnTo>
                  <a:lnTo>
                    <a:pt x="0" y="271"/>
                  </a:lnTo>
                  <a:lnTo>
                    <a:pt x="186" y="0"/>
                  </a:lnTo>
                  <a:lnTo>
                    <a:pt x="768" y="194"/>
                  </a:lnTo>
                  <a:close/>
                </a:path>
              </a:pathLst>
            </a:custGeom>
            <a:solidFill>
              <a:schemeClr val="bg1"/>
            </a:solidFill>
            <a:ln w="3175" cap="rnd">
              <a:solidFill>
                <a:schemeClr val="bg2"/>
              </a:solidFill>
              <a:prstDash val="solid"/>
              <a:round/>
              <a:headEnd/>
              <a:tailEnd/>
            </a:ln>
            <a:effectLst/>
          </p:spPr>
          <p:txBody>
            <a:bodyPr vert="horz" wrap="square" lIns="0" tIns="0" rIns="0" bIns="0" numCol="1" anchor="t" anchorCtr="0" compatLnSpc="1">
              <a:prstTxWarp prst="textNoShape">
                <a:avLst/>
              </a:prstTxWarp>
            </a:bodyPr>
            <a:lstStyle/>
            <a:p>
              <a:endParaRPr lang="en-US" dirty="0"/>
            </a:p>
          </p:txBody>
        </p:sp>
      </p:grpSp>
      <p:grpSp>
        <p:nvGrpSpPr>
          <p:cNvPr id="91" name="Group 90"/>
          <p:cNvGrpSpPr/>
          <p:nvPr/>
        </p:nvGrpSpPr>
        <p:grpSpPr>
          <a:xfrm>
            <a:off x="1542179" y="5914420"/>
            <a:ext cx="395413" cy="173430"/>
            <a:chOff x="10783405" y="4741129"/>
            <a:chExt cx="395413" cy="173430"/>
          </a:xfrm>
        </p:grpSpPr>
        <p:pic>
          <p:nvPicPr>
            <p:cNvPr id="92" name="Picture 9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01052" y="4741129"/>
              <a:ext cx="177766" cy="173430"/>
            </a:xfrm>
            <a:prstGeom prst="rect">
              <a:avLst/>
            </a:prstGeom>
            <a:effectLst>
              <a:outerShdw blurRad="50800" dist="38100" dir="2700000" algn="tl" rotWithShape="0">
                <a:prstClr val="black">
                  <a:alpha val="40000"/>
                </a:prstClr>
              </a:outerShdw>
            </a:effectLst>
          </p:spPr>
        </p:pic>
        <p:pic>
          <p:nvPicPr>
            <p:cNvPr id="93" name="Picture 9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783405" y="4741129"/>
              <a:ext cx="204744" cy="173430"/>
            </a:xfrm>
            <a:prstGeom prst="rect">
              <a:avLst/>
            </a:prstGeom>
            <a:effectLst>
              <a:outerShdw blurRad="50800" dist="38100" dir="2700000" algn="tl" rotWithShape="0">
                <a:prstClr val="black">
                  <a:alpha val="40000"/>
                </a:prstClr>
              </a:outerShdw>
            </a:effectLst>
          </p:spPr>
        </p:pic>
      </p:grpSp>
      <p:sp>
        <p:nvSpPr>
          <p:cNvPr id="94" name="Rectangle 93"/>
          <p:cNvSpPr/>
          <p:nvPr/>
        </p:nvSpPr>
        <p:spPr>
          <a:xfrm>
            <a:off x="4546288" y="6262767"/>
            <a:ext cx="813786"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Industrials</a:t>
            </a:r>
          </a:p>
        </p:txBody>
      </p:sp>
      <p:sp>
        <p:nvSpPr>
          <p:cNvPr id="95" name="Rectangle 94"/>
          <p:cNvSpPr/>
          <p:nvPr/>
        </p:nvSpPr>
        <p:spPr>
          <a:xfrm>
            <a:off x="922020" y="6247288"/>
            <a:ext cx="1023064"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Food &amp; Beverage</a:t>
            </a:r>
          </a:p>
        </p:txBody>
      </p:sp>
      <p:sp>
        <p:nvSpPr>
          <p:cNvPr id="96" name="Rectangle 95"/>
          <p:cNvSpPr/>
          <p:nvPr/>
        </p:nvSpPr>
        <p:spPr>
          <a:xfrm>
            <a:off x="2901081" y="6262767"/>
            <a:ext cx="751497"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Healthcare</a:t>
            </a:r>
          </a:p>
        </p:txBody>
      </p:sp>
      <p:sp>
        <p:nvSpPr>
          <p:cNvPr id="97" name="Rectangle 96"/>
          <p:cNvSpPr/>
          <p:nvPr/>
        </p:nvSpPr>
        <p:spPr>
          <a:xfrm>
            <a:off x="6408420" y="6255533"/>
            <a:ext cx="670184"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Packaging</a:t>
            </a:r>
          </a:p>
        </p:txBody>
      </p:sp>
      <p:sp>
        <p:nvSpPr>
          <p:cNvPr id="98" name="Rectangle 20"/>
          <p:cNvSpPr>
            <a:spLocks noChangeArrowheads="1"/>
          </p:cNvSpPr>
          <p:nvPr/>
        </p:nvSpPr>
        <p:spPr bwMode="auto">
          <a:xfrm>
            <a:off x="342901" y="4254156"/>
            <a:ext cx="3067050" cy="18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nchor="ctr"/>
          <a:lstStyle/>
          <a:p>
            <a:pPr defTabSz="817563"/>
            <a:r>
              <a:rPr lang="en-US" sz="1400" b="1" dirty="0">
                <a:solidFill>
                  <a:srgbClr val="07325F"/>
                </a:solidFill>
              </a:rPr>
              <a:t>Industry Expertise Drives Results</a:t>
            </a:r>
          </a:p>
        </p:txBody>
      </p:sp>
      <p:grpSp>
        <p:nvGrpSpPr>
          <p:cNvPr id="99" name="Group 98"/>
          <p:cNvGrpSpPr/>
          <p:nvPr/>
        </p:nvGrpSpPr>
        <p:grpSpPr>
          <a:xfrm>
            <a:off x="3280582" y="4603415"/>
            <a:ext cx="348921" cy="188250"/>
            <a:chOff x="12038014" y="1920875"/>
            <a:chExt cx="1606550" cy="568325"/>
          </a:xfrm>
        </p:grpSpPr>
        <p:sp>
          <p:nvSpPr>
            <p:cNvPr id="100" name="Freeform 155"/>
            <p:cNvSpPr>
              <a:spLocks/>
            </p:cNvSpPr>
            <p:nvPr/>
          </p:nvSpPr>
          <p:spPr bwMode="auto">
            <a:xfrm>
              <a:off x="12038014" y="1920875"/>
              <a:ext cx="1606550" cy="466725"/>
            </a:xfrm>
            <a:custGeom>
              <a:avLst/>
              <a:gdLst>
                <a:gd name="T0" fmla="*/ 166 w 506"/>
                <a:gd name="T1" fmla="*/ 147 h 147"/>
                <a:gd name="T2" fmla="*/ 198 w 506"/>
                <a:gd name="T3" fmla="*/ 147 h 147"/>
                <a:gd name="T4" fmla="*/ 285 w 506"/>
                <a:gd name="T5" fmla="*/ 146 h 147"/>
                <a:gd name="T6" fmla="*/ 317 w 506"/>
                <a:gd name="T7" fmla="*/ 146 h 147"/>
                <a:gd name="T8" fmla="*/ 335 w 506"/>
                <a:gd name="T9" fmla="*/ 147 h 147"/>
                <a:gd name="T10" fmla="*/ 353 w 506"/>
                <a:gd name="T11" fmla="*/ 147 h 147"/>
                <a:gd name="T12" fmla="*/ 354 w 506"/>
                <a:gd name="T13" fmla="*/ 145 h 147"/>
                <a:gd name="T14" fmla="*/ 356 w 506"/>
                <a:gd name="T15" fmla="*/ 134 h 147"/>
                <a:gd name="T16" fmla="*/ 360 w 506"/>
                <a:gd name="T17" fmla="*/ 115 h 147"/>
                <a:gd name="T18" fmla="*/ 368 w 506"/>
                <a:gd name="T19" fmla="*/ 101 h 147"/>
                <a:gd name="T20" fmla="*/ 379 w 506"/>
                <a:gd name="T21" fmla="*/ 92 h 147"/>
                <a:gd name="T22" fmla="*/ 400 w 506"/>
                <a:gd name="T23" fmla="*/ 93 h 147"/>
                <a:gd name="T24" fmla="*/ 427 w 506"/>
                <a:gd name="T25" fmla="*/ 108 h 147"/>
                <a:gd name="T26" fmla="*/ 431 w 506"/>
                <a:gd name="T27" fmla="*/ 112 h 147"/>
                <a:gd name="T28" fmla="*/ 444 w 506"/>
                <a:gd name="T29" fmla="*/ 128 h 147"/>
                <a:gd name="T30" fmla="*/ 446 w 506"/>
                <a:gd name="T31" fmla="*/ 137 h 147"/>
                <a:gd name="T32" fmla="*/ 449 w 506"/>
                <a:gd name="T33" fmla="*/ 140 h 147"/>
                <a:gd name="T34" fmla="*/ 467 w 506"/>
                <a:gd name="T35" fmla="*/ 138 h 147"/>
                <a:gd name="T36" fmla="*/ 491 w 506"/>
                <a:gd name="T37" fmla="*/ 134 h 147"/>
                <a:gd name="T38" fmla="*/ 501 w 506"/>
                <a:gd name="T39" fmla="*/ 130 h 147"/>
                <a:gd name="T40" fmla="*/ 505 w 506"/>
                <a:gd name="T41" fmla="*/ 120 h 147"/>
                <a:gd name="T42" fmla="*/ 505 w 506"/>
                <a:gd name="T43" fmla="*/ 99 h 147"/>
                <a:gd name="T44" fmla="*/ 502 w 506"/>
                <a:gd name="T45" fmla="*/ 75 h 147"/>
                <a:gd name="T46" fmla="*/ 499 w 506"/>
                <a:gd name="T47" fmla="*/ 57 h 147"/>
                <a:gd name="T48" fmla="*/ 496 w 506"/>
                <a:gd name="T49" fmla="*/ 49 h 147"/>
                <a:gd name="T50" fmla="*/ 483 w 506"/>
                <a:gd name="T51" fmla="*/ 47 h 147"/>
                <a:gd name="T52" fmla="*/ 456 w 506"/>
                <a:gd name="T53" fmla="*/ 44 h 147"/>
                <a:gd name="T54" fmla="*/ 455 w 506"/>
                <a:gd name="T55" fmla="*/ 44 h 147"/>
                <a:gd name="T56" fmla="*/ 436 w 506"/>
                <a:gd name="T57" fmla="*/ 42 h 147"/>
                <a:gd name="T58" fmla="*/ 420 w 506"/>
                <a:gd name="T59" fmla="*/ 34 h 147"/>
                <a:gd name="T60" fmla="*/ 393 w 506"/>
                <a:gd name="T61" fmla="*/ 20 h 147"/>
                <a:gd name="T62" fmla="*/ 391 w 506"/>
                <a:gd name="T63" fmla="*/ 19 h 147"/>
                <a:gd name="T64" fmla="*/ 364 w 506"/>
                <a:gd name="T65" fmla="*/ 8 h 147"/>
                <a:gd name="T66" fmla="*/ 335 w 506"/>
                <a:gd name="T67" fmla="*/ 2 h 147"/>
                <a:gd name="T68" fmla="*/ 329 w 506"/>
                <a:gd name="T69" fmla="*/ 2 h 147"/>
                <a:gd name="T70" fmla="*/ 297 w 506"/>
                <a:gd name="T71" fmla="*/ 0 h 147"/>
                <a:gd name="T72" fmla="*/ 284 w 506"/>
                <a:gd name="T73" fmla="*/ 0 h 147"/>
                <a:gd name="T74" fmla="*/ 253 w 506"/>
                <a:gd name="T75" fmla="*/ 2 h 147"/>
                <a:gd name="T76" fmla="*/ 224 w 506"/>
                <a:gd name="T77" fmla="*/ 8 h 147"/>
                <a:gd name="T78" fmla="*/ 196 w 506"/>
                <a:gd name="T79" fmla="*/ 19 h 147"/>
                <a:gd name="T80" fmla="*/ 171 w 506"/>
                <a:gd name="T81" fmla="*/ 34 h 147"/>
                <a:gd name="T82" fmla="*/ 151 w 506"/>
                <a:gd name="T83" fmla="*/ 43 h 147"/>
                <a:gd name="T84" fmla="*/ 129 w 506"/>
                <a:gd name="T85" fmla="*/ 47 h 147"/>
                <a:gd name="T86" fmla="*/ 120 w 506"/>
                <a:gd name="T87" fmla="*/ 49 h 147"/>
                <a:gd name="T88" fmla="*/ 88 w 506"/>
                <a:gd name="T89" fmla="*/ 54 h 147"/>
                <a:gd name="T90" fmla="*/ 79 w 506"/>
                <a:gd name="T91" fmla="*/ 56 h 147"/>
                <a:gd name="T92" fmla="*/ 47 w 506"/>
                <a:gd name="T93" fmla="*/ 64 h 147"/>
                <a:gd name="T94" fmla="*/ 46 w 506"/>
                <a:gd name="T95" fmla="*/ 64 h 147"/>
                <a:gd name="T96" fmla="*/ 21 w 506"/>
                <a:gd name="T97" fmla="*/ 72 h 147"/>
                <a:gd name="T98" fmla="*/ 10 w 506"/>
                <a:gd name="T99" fmla="*/ 80 h 147"/>
                <a:gd name="T100" fmla="*/ 6 w 506"/>
                <a:gd name="T101" fmla="*/ 87 h 147"/>
                <a:gd name="T102" fmla="*/ 2 w 506"/>
                <a:gd name="T103" fmla="*/ 96 h 147"/>
                <a:gd name="T104" fmla="*/ 0 w 506"/>
                <a:gd name="T105" fmla="*/ 107 h 147"/>
                <a:gd name="T106" fmla="*/ 0 w 506"/>
                <a:gd name="T107" fmla="*/ 118 h 147"/>
                <a:gd name="T108" fmla="*/ 1 w 506"/>
                <a:gd name="T109" fmla="*/ 128 h 147"/>
                <a:gd name="T110" fmla="*/ 3 w 506"/>
                <a:gd name="T111" fmla="*/ 136 h 147"/>
                <a:gd name="T112" fmla="*/ 8 w 506"/>
                <a:gd name="T113" fmla="*/ 142 h 147"/>
                <a:gd name="T114" fmla="*/ 21 w 506"/>
                <a:gd name="T115" fmla="*/ 145 h 147"/>
                <a:gd name="T116" fmla="*/ 46 w 506"/>
                <a:gd name="T117" fmla="*/ 147 h 147"/>
                <a:gd name="T118" fmla="*/ 166 w 506"/>
                <a:gd name="T119"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6" h="147">
                  <a:moveTo>
                    <a:pt x="166" y="147"/>
                  </a:moveTo>
                  <a:cubicBezTo>
                    <a:pt x="175" y="147"/>
                    <a:pt x="189" y="147"/>
                    <a:pt x="198" y="147"/>
                  </a:cubicBezTo>
                  <a:cubicBezTo>
                    <a:pt x="285" y="146"/>
                    <a:pt x="285" y="146"/>
                    <a:pt x="285" y="146"/>
                  </a:cubicBezTo>
                  <a:cubicBezTo>
                    <a:pt x="294" y="146"/>
                    <a:pt x="308" y="146"/>
                    <a:pt x="317" y="146"/>
                  </a:cubicBezTo>
                  <a:cubicBezTo>
                    <a:pt x="335" y="147"/>
                    <a:pt x="335" y="147"/>
                    <a:pt x="335" y="147"/>
                  </a:cubicBezTo>
                  <a:cubicBezTo>
                    <a:pt x="344" y="147"/>
                    <a:pt x="352" y="147"/>
                    <a:pt x="353" y="147"/>
                  </a:cubicBezTo>
                  <a:cubicBezTo>
                    <a:pt x="354" y="147"/>
                    <a:pt x="354" y="146"/>
                    <a:pt x="354" y="145"/>
                  </a:cubicBezTo>
                  <a:cubicBezTo>
                    <a:pt x="354" y="143"/>
                    <a:pt x="355" y="138"/>
                    <a:pt x="356" y="134"/>
                  </a:cubicBezTo>
                  <a:cubicBezTo>
                    <a:pt x="356" y="129"/>
                    <a:pt x="358" y="120"/>
                    <a:pt x="360" y="115"/>
                  </a:cubicBezTo>
                  <a:cubicBezTo>
                    <a:pt x="362" y="110"/>
                    <a:pt x="366" y="103"/>
                    <a:pt x="368" y="101"/>
                  </a:cubicBezTo>
                  <a:cubicBezTo>
                    <a:pt x="370" y="98"/>
                    <a:pt x="375" y="95"/>
                    <a:pt x="379" y="92"/>
                  </a:cubicBezTo>
                  <a:cubicBezTo>
                    <a:pt x="383" y="90"/>
                    <a:pt x="392" y="90"/>
                    <a:pt x="400" y="93"/>
                  </a:cubicBezTo>
                  <a:cubicBezTo>
                    <a:pt x="409" y="95"/>
                    <a:pt x="421" y="102"/>
                    <a:pt x="427" y="108"/>
                  </a:cubicBezTo>
                  <a:cubicBezTo>
                    <a:pt x="431" y="112"/>
                    <a:pt x="431" y="112"/>
                    <a:pt x="431" y="112"/>
                  </a:cubicBezTo>
                  <a:cubicBezTo>
                    <a:pt x="437" y="118"/>
                    <a:pt x="443" y="125"/>
                    <a:pt x="444" y="128"/>
                  </a:cubicBezTo>
                  <a:cubicBezTo>
                    <a:pt x="445" y="132"/>
                    <a:pt x="445" y="136"/>
                    <a:pt x="446" y="137"/>
                  </a:cubicBezTo>
                  <a:cubicBezTo>
                    <a:pt x="446" y="139"/>
                    <a:pt x="447" y="141"/>
                    <a:pt x="449" y="140"/>
                  </a:cubicBezTo>
                  <a:cubicBezTo>
                    <a:pt x="450" y="140"/>
                    <a:pt x="459" y="139"/>
                    <a:pt x="467" y="138"/>
                  </a:cubicBezTo>
                  <a:cubicBezTo>
                    <a:pt x="476" y="137"/>
                    <a:pt x="486" y="135"/>
                    <a:pt x="491" y="134"/>
                  </a:cubicBezTo>
                  <a:cubicBezTo>
                    <a:pt x="495" y="133"/>
                    <a:pt x="500" y="131"/>
                    <a:pt x="501" y="130"/>
                  </a:cubicBezTo>
                  <a:cubicBezTo>
                    <a:pt x="502" y="129"/>
                    <a:pt x="504" y="124"/>
                    <a:pt x="505" y="120"/>
                  </a:cubicBezTo>
                  <a:cubicBezTo>
                    <a:pt x="505" y="116"/>
                    <a:pt x="506" y="107"/>
                    <a:pt x="505" y="99"/>
                  </a:cubicBezTo>
                  <a:cubicBezTo>
                    <a:pt x="505" y="92"/>
                    <a:pt x="503" y="81"/>
                    <a:pt x="502" y="75"/>
                  </a:cubicBezTo>
                  <a:cubicBezTo>
                    <a:pt x="501" y="69"/>
                    <a:pt x="500" y="61"/>
                    <a:pt x="499" y="57"/>
                  </a:cubicBezTo>
                  <a:cubicBezTo>
                    <a:pt x="498" y="53"/>
                    <a:pt x="497" y="50"/>
                    <a:pt x="496" y="49"/>
                  </a:cubicBezTo>
                  <a:cubicBezTo>
                    <a:pt x="495" y="49"/>
                    <a:pt x="490" y="48"/>
                    <a:pt x="483" y="47"/>
                  </a:cubicBezTo>
                  <a:cubicBezTo>
                    <a:pt x="477" y="47"/>
                    <a:pt x="465" y="45"/>
                    <a:pt x="456" y="44"/>
                  </a:cubicBezTo>
                  <a:cubicBezTo>
                    <a:pt x="455" y="44"/>
                    <a:pt x="455" y="44"/>
                    <a:pt x="455" y="44"/>
                  </a:cubicBezTo>
                  <a:cubicBezTo>
                    <a:pt x="446" y="43"/>
                    <a:pt x="437" y="42"/>
                    <a:pt x="436" y="42"/>
                  </a:cubicBezTo>
                  <a:cubicBezTo>
                    <a:pt x="434" y="42"/>
                    <a:pt x="427" y="38"/>
                    <a:pt x="420" y="34"/>
                  </a:cubicBezTo>
                  <a:cubicBezTo>
                    <a:pt x="413" y="30"/>
                    <a:pt x="401" y="24"/>
                    <a:pt x="393" y="20"/>
                  </a:cubicBezTo>
                  <a:cubicBezTo>
                    <a:pt x="391" y="19"/>
                    <a:pt x="391" y="19"/>
                    <a:pt x="391" y="19"/>
                  </a:cubicBezTo>
                  <a:cubicBezTo>
                    <a:pt x="383" y="15"/>
                    <a:pt x="371" y="10"/>
                    <a:pt x="364" y="8"/>
                  </a:cubicBezTo>
                  <a:cubicBezTo>
                    <a:pt x="357" y="6"/>
                    <a:pt x="344" y="3"/>
                    <a:pt x="335" y="2"/>
                  </a:cubicBezTo>
                  <a:cubicBezTo>
                    <a:pt x="329" y="2"/>
                    <a:pt x="329" y="2"/>
                    <a:pt x="329" y="2"/>
                  </a:cubicBezTo>
                  <a:cubicBezTo>
                    <a:pt x="320" y="1"/>
                    <a:pt x="306" y="0"/>
                    <a:pt x="297" y="0"/>
                  </a:cubicBezTo>
                  <a:cubicBezTo>
                    <a:pt x="284" y="0"/>
                    <a:pt x="284" y="0"/>
                    <a:pt x="284" y="0"/>
                  </a:cubicBezTo>
                  <a:cubicBezTo>
                    <a:pt x="275" y="1"/>
                    <a:pt x="261" y="1"/>
                    <a:pt x="253" y="2"/>
                  </a:cubicBezTo>
                  <a:cubicBezTo>
                    <a:pt x="245" y="3"/>
                    <a:pt x="232" y="6"/>
                    <a:pt x="224" y="8"/>
                  </a:cubicBezTo>
                  <a:cubicBezTo>
                    <a:pt x="215" y="10"/>
                    <a:pt x="203" y="15"/>
                    <a:pt x="196" y="19"/>
                  </a:cubicBezTo>
                  <a:cubicBezTo>
                    <a:pt x="190" y="23"/>
                    <a:pt x="178" y="30"/>
                    <a:pt x="171" y="34"/>
                  </a:cubicBezTo>
                  <a:cubicBezTo>
                    <a:pt x="164" y="38"/>
                    <a:pt x="155" y="42"/>
                    <a:pt x="151" y="43"/>
                  </a:cubicBezTo>
                  <a:cubicBezTo>
                    <a:pt x="147" y="44"/>
                    <a:pt x="137" y="46"/>
                    <a:pt x="129" y="47"/>
                  </a:cubicBezTo>
                  <a:cubicBezTo>
                    <a:pt x="120" y="49"/>
                    <a:pt x="120" y="49"/>
                    <a:pt x="120" y="49"/>
                  </a:cubicBezTo>
                  <a:cubicBezTo>
                    <a:pt x="111" y="50"/>
                    <a:pt x="97" y="52"/>
                    <a:pt x="88" y="54"/>
                  </a:cubicBezTo>
                  <a:cubicBezTo>
                    <a:pt x="79" y="56"/>
                    <a:pt x="79" y="56"/>
                    <a:pt x="79" y="56"/>
                  </a:cubicBezTo>
                  <a:cubicBezTo>
                    <a:pt x="70" y="58"/>
                    <a:pt x="56" y="61"/>
                    <a:pt x="47" y="64"/>
                  </a:cubicBezTo>
                  <a:cubicBezTo>
                    <a:pt x="46" y="64"/>
                    <a:pt x="46" y="64"/>
                    <a:pt x="46" y="64"/>
                  </a:cubicBezTo>
                  <a:cubicBezTo>
                    <a:pt x="37" y="66"/>
                    <a:pt x="26" y="70"/>
                    <a:pt x="21" y="72"/>
                  </a:cubicBezTo>
                  <a:cubicBezTo>
                    <a:pt x="16" y="75"/>
                    <a:pt x="12" y="78"/>
                    <a:pt x="10" y="80"/>
                  </a:cubicBezTo>
                  <a:cubicBezTo>
                    <a:pt x="9" y="82"/>
                    <a:pt x="7" y="85"/>
                    <a:pt x="6" y="87"/>
                  </a:cubicBezTo>
                  <a:cubicBezTo>
                    <a:pt x="5" y="89"/>
                    <a:pt x="3" y="93"/>
                    <a:pt x="2" y="96"/>
                  </a:cubicBezTo>
                  <a:cubicBezTo>
                    <a:pt x="1" y="99"/>
                    <a:pt x="0" y="104"/>
                    <a:pt x="0" y="107"/>
                  </a:cubicBezTo>
                  <a:cubicBezTo>
                    <a:pt x="0" y="109"/>
                    <a:pt x="0" y="114"/>
                    <a:pt x="0" y="118"/>
                  </a:cubicBezTo>
                  <a:cubicBezTo>
                    <a:pt x="0" y="121"/>
                    <a:pt x="0" y="126"/>
                    <a:pt x="1" y="128"/>
                  </a:cubicBezTo>
                  <a:cubicBezTo>
                    <a:pt x="1" y="130"/>
                    <a:pt x="2" y="134"/>
                    <a:pt x="3" y="136"/>
                  </a:cubicBezTo>
                  <a:cubicBezTo>
                    <a:pt x="3" y="138"/>
                    <a:pt x="6" y="141"/>
                    <a:pt x="8" y="142"/>
                  </a:cubicBezTo>
                  <a:cubicBezTo>
                    <a:pt x="10" y="143"/>
                    <a:pt x="16" y="144"/>
                    <a:pt x="21" y="145"/>
                  </a:cubicBezTo>
                  <a:cubicBezTo>
                    <a:pt x="26" y="146"/>
                    <a:pt x="37" y="147"/>
                    <a:pt x="46" y="147"/>
                  </a:cubicBezTo>
                  <a:lnTo>
                    <a:pt x="166" y="147"/>
                  </a:lnTo>
                  <a:close/>
                </a:path>
              </a:pathLst>
            </a:custGeom>
            <a:solidFill>
              <a:srgbClr val="01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56"/>
            <p:cNvSpPr>
              <a:spLocks/>
            </p:cNvSpPr>
            <p:nvPr/>
          </p:nvSpPr>
          <p:spPr bwMode="auto">
            <a:xfrm>
              <a:off x="12038014" y="1920875"/>
              <a:ext cx="1606550" cy="466725"/>
            </a:xfrm>
            <a:custGeom>
              <a:avLst/>
              <a:gdLst>
                <a:gd name="T0" fmla="*/ 166 w 506"/>
                <a:gd name="T1" fmla="*/ 147 h 147"/>
                <a:gd name="T2" fmla="*/ 198 w 506"/>
                <a:gd name="T3" fmla="*/ 147 h 147"/>
                <a:gd name="T4" fmla="*/ 285 w 506"/>
                <a:gd name="T5" fmla="*/ 146 h 147"/>
                <a:gd name="T6" fmla="*/ 317 w 506"/>
                <a:gd name="T7" fmla="*/ 146 h 147"/>
                <a:gd name="T8" fmla="*/ 335 w 506"/>
                <a:gd name="T9" fmla="*/ 147 h 147"/>
                <a:gd name="T10" fmla="*/ 353 w 506"/>
                <a:gd name="T11" fmla="*/ 147 h 147"/>
                <a:gd name="T12" fmla="*/ 354 w 506"/>
                <a:gd name="T13" fmla="*/ 145 h 147"/>
                <a:gd name="T14" fmla="*/ 356 w 506"/>
                <a:gd name="T15" fmla="*/ 134 h 147"/>
                <a:gd name="T16" fmla="*/ 360 w 506"/>
                <a:gd name="T17" fmla="*/ 115 h 147"/>
                <a:gd name="T18" fmla="*/ 368 w 506"/>
                <a:gd name="T19" fmla="*/ 101 h 147"/>
                <a:gd name="T20" fmla="*/ 379 w 506"/>
                <a:gd name="T21" fmla="*/ 92 h 147"/>
                <a:gd name="T22" fmla="*/ 400 w 506"/>
                <a:gd name="T23" fmla="*/ 93 h 147"/>
                <a:gd name="T24" fmla="*/ 427 w 506"/>
                <a:gd name="T25" fmla="*/ 108 h 147"/>
                <a:gd name="T26" fmla="*/ 431 w 506"/>
                <a:gd name="T27" fmla="*/ 112 h 147"/>
                <a:gd name="T28" fmla="*/ 444 w 506"/>
                <a:gd name="T29" fmla="*/ 128 h 147"/>
                <a:gd name="T30" fmla="*/ 446 w 506"/>
                <a:gd name="T31" fmla="*/ 137 h 147"/>
                <a:gd name="T32" fmla="*/ 449 w 506"/>
                <a:gd name="T33" fmla="*/ 140 h 147"/>
                <a:gd name="T34" fmla="*/ 467 w 506"/>
                <a:gd name="T35" fmla="*/ 138 h 147"/>
                <a:gd name="T36" fmla="*/ 491 w 506"/>
                <a:gd name="T37" fmla="*/ 134 h 147"/>
                <a:gd name="T38" fmla="*/ 501 w 506"/>
                <a:gd name="T39" fmla="*/ 130 h 147"/>
                <a:gd name="T40" fmla="*/ 505 w 506"/>
                <a:gd name="T41" fmla="*/ 120 h 147"/>
                <a:gd name="T42" fmla="*/ 505 w 506"/>
                <a:gd name="T43" fmla="*/ 99 h 147"/>
                <a:gd name="T44" fmla="*/ 502 w 506"/>
                <a:gd name="T45" fmla="*/ 75 h 147"/>
                <a:gd name="T46" fmla="*/ 499 w 506"/>
                <a:gd name="T47" fmla="*/ 57 h 147"/>
                <a:gd name="T48" fmla="*/ 496 w 506"/>
                <a:gd name="T49" fmla="*/ 49 h 147"/>
                <a:gd name="T50" fmla="*/ 483 w 506"/>
                <a:gd name="T51" fmla="*/ 47 h 147"/>
                <a:gd name="T52" fmla="*/ 456 w 506"/>
                <a:gd name="T53" fmla="*/ 44 h 147"/>
                <a:gd name="T54" fmla="*/ 455 w 506"/>
                <a:gd name="T55" fmla="*/ 44 h 147"/>
                <a:gd name="T56" fmla="*/ 436 w 506"/>
                <a:gd name="T57" fmla="*/ 42 h 147"/>
                <a:gd name="T58" fmla="*/ 420 w 506"/>
                <a:gd name="T59" fmla="*/ 34 h 147"/>
                <a:gd name="T60" fmla="*/ 393 w 506"/>
                <a:gd name="T61" fmla="*/ 20 h 147"/>
                <a:gd name="T62" fmla="*/ 391 w 506"/>
                <a:gd name="T63" fmla="*/ 19 h 147"/>
                <a:gd name="T64" fmla="*/ 364 w 506"/>
                <a:gd name="T65" fmla="*/ 8 h 147"/>
                <a:gd name="T66" fmla="*/ 335 w 506"/>
                <a:gd name="T67" fmla="*/ 2 h 147"/>
                <a:gd name="T68" fmla="*/ 329 w 506"/>
                <a:gd name="T69" fmla="*/ 2 h 147"/>
                <a:gd name="T70" fmla="*/ 297 w 506"/>
                <a:gd name="T71" fmla="*/ 0 h 147"/>
                <a:gd name="T72" fmla="*/ 284 w 506"/>
                <a:gd name="T73" fmla="*/ 0 h 147"/>
                <a:gd name="T74" fmla="*/ 253 w 506"/>
                <a:gd name="T75" fmla="*/ 2 h 147"/>
                <a:gd name="T76" fmla="*/ 224 w 506"/>
                <a:gd name="T77" fmla="*/ 8 h 147"/>
                <a:gd name="T78" fmla="*/ 196 w 506"/>
                <a:gd name="T79" fmla="*/ 19 h 147"/>
                <a:gd name="T80" fmla="*/ 171 w 506"/>
                <a:gd name="T81" fmla="*/ 34 h 147"/>
                <a:gd name="T82" fmla="*/ 151 w 506"/>
                <a:gd name="T83" fmla="*/ 43 h 147"/>
                <a:gd name="T84" fmla="*/ 129 w 506"/>
                <a:gd name="T85" fmla="*/ 47 h 147"/>
                <a:gd name="T86" fmla="*/ 120 w 506"/>
                <a:gd name="T87" fmla="*/ 49 h 147"/>
                <a:gd name="T88" fmla="*/ 88 w 506"/>
                <a:gd name="T89" fmla="*/ 54 h 147"/>
                <a:gd name="T90" fmla="*/ 79 w 506"/>
                <a:gd name="T91" fmla="*/ 56 h 147"/>
                <a:gd name="T92" fmla="*/ 47 w 506"/>
                <a:gd name="T93" fmla="*/ 64 h 147"/>
                <a:gd name="T94" fmla="*/ 46 w 506"/>
                <a:gd name="T95" fmla="*/ 64 h 147"/>
                <a:gd name="T96" fmla="*/ 21 w 506"/>
                <a:gd name="T97" fmla="*/ 72 h 147"/>
                <a:gd name="T98" fmla="*/ 10 w 506"/>
                <a:gd name="T99" fmla="*/ 80 h 147"/>
                <a:gd name="T100" fmla="*/ 6 w 506"/>
                <a:gd name="T101" fmla="*/ 87 h 147"/>
                <a:gd name="T102" fmla="*/ 2 w 506"/>
                <a:gd name="T103" fmla="*/ 96 h 147"/>
                <a:gd name="T104" fmla="*/ 0 w 506"/>
                <a:gd name="T105" fmla="*/ 107 h 147"/>
                <a:gd name="T106" fmla="*/ 0 w 506"/>
                <a:gd name="T107" fmla="*/ 118 h 147"/>
                <a:gd name="T108" fmla="*/ 1 w 506"/>
                <a:gd name="T109" fmla="*/ 128 h 147"/>
                <a:gd name="T110" fmla="*/ 3 w 506"/>
                <a:gd name="T111" fmla="*/ 136 h 147"/>
                <a:gd name="T112" fmla="*/ 8 w 506"/>
                <a:gd name="T113" fmla="*/ 142 h 147"/>
                <a:gd name="T114" fmla="*/ 21 w 506"/>
                <a:gd name="T115" fmla="*/ 145 h 147"/>
                <a:gd name="T116" fmla="*/ 46 w 506"/>
                <a:gd name="T117" fmla="*/ 147 h 147"/>
                <a:gd name="T118" fmla="*/ 166 w 506"/>
                <a:gd name="T119"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06" h="147">
                  <a:moveTo>
                    <a:pt x="166" y="147"/>
                  </a:moveTo>
                  <a:cubicBezTo>
                    <a:pt x="175" y="147"/>
                    <a:pt x="189" y="147"/>
                    <a:pt x="198" y="147"/>
                  </a:cubicBezTo>
                  <a:cubicBezTo>
                    <a:pt x="285" y="146"/>
                    <a:pt x="285" y="146"/>
                    <a:pt x="285" y="146"/>
                  </a:cubicBezTo>
                  <a:cubicBezTo>
                    <a:pt x="294" y="146"/>
                    <a:pt x="308" y="146"/>
                    <a:pt x="317" y="146"/>
                  </a:cubicBezTo>
                  <a:cubicBezTo>
                    <a:pt x="335" y="147"/>
                    <a:pt x="335" y="147"/>
                    <a:pt x="335" y="147"/>
                  </a:cubicBezTo>
                  <a:cubicBezTo>
                    <a:pt x="344" y="147"/>
                    <a:pt x="352" y="147"/>
                    <a:pt x="353" y="147"/>
                  </a:cubicBezTo>
                  <a:cubicBezTo>
                    <a:pt x="354" y="147"/>
                    <a:pt x="354" y="146"/>
                    <a:pt x="354" y="145"/>
                  </a:cubicBezTo>
                  <a:cubicBezTo>
                    <a:pt x="354" y="143"/>
                    <a:pt x="355" y="138"/>
                    <a:pt x="356" y="134"/>
                  </a:cubicBezTo>
                  <a:cubicBezTo>
                    <a:pt x="356" y="129"/>
                    <a:pt x="358" y="120"/>
                    <a:pt x="360" y="115"/>
                  </a:cubicBezTo>
                  <a:cubicBezTo>
                    <a:pt x="362" y="110"/>
                    <a:pt x="366" y="103"/>
                    <a:pt x="368" y="101"/>
                  </a:cubicBezTo>
                  <a:cubicBezTo>
                    <a:pt x="370" y="98"/>
                    <a:pt x="375" y="95"/>
                    <a:pt x="379" y="92"/>
                  </a:cubicBezTo>
                  <a:cubicBezTo>
                    <a:pt x="383" y="90"/>
                    <a:pt x="392" y="90"/>
                    <a:pt x="400" y="93"/>
                  </a:cubicBezTo>
                  <a:cubicBezTo>
                    <a:pt x="409" y="95"/>
                    <a:pt x="421" y="102"/>
                    <a:pt x="427" y="108"/>
                  </a:cubicBezTo>
                  <a:cubicBezTo>
                    <a:pt x="431" y="112"/>
                    <a:pt x="431" y="112"/>
                    <a:pt x="431" y="112"/>
                  </a:cubicBezTo>
                  <a:cubicBezTo>
                    <a:pt x="437" y="118"/>
                    <a:pt x="443" y="125"/>
                    <a:pt x="444" y="128"/>
                  </a:cubicBezTo>
                  <a:cubicBezTo>
                    <a:pt x="445" y="132"/>
                    <a:pt x="445" y="136"/>
                    <a:pt x="446" y="137"/>
                  </a:cubicBezTo>
                  <a:cubicBezTo>
                    <a:pt x="446" y="139"/>
                    <a:pt x="447" y="141"/>
                    <a:pt x="449" y="140"/>
                  </a:cubicBezTo>
                  <a:cubicBezTo>
                    <a:pt x="450" y="140"/>
                    <a:pt x="459" y="139"/>
                    <a:pt x="467" y="138"/>
                  </a:cubicBezTo>
                  <a:cubicBezTo>
                    <a:pt x="476" y="137"/>
                    <a:pt x="486" y="135"/>
                    <a:pt x="491" y="134"/>
                  </a:cubicBezTo>
                  <a:cubicBezTo>
                    <a:pt x="495" y="133"/>
                    <a:pt x="500" y="131"/>
                    <a:pt x="501" y="130"/>
                  </a:cubicBezTo>
                  <a:cubicBezTo>
                    <a:pt x="502" y="129"/>
                    <a:pt x="504" y="124"/>
                    <a:pt x="505" y="120"/>
                  </a:cubicBezTo>
                  <a:cubicBezTo>
                    <a:pt x="505" y="116"/>
                    <a:pt x="506" y="107"/>
                    <a:pt x="505" y="99"/>
                  </a:cubicBezTo>
                  <a:cubicBezTo>
                    <a:pt x="505" y="92"/>
                    <a:pt x="503" y="81"/>
                    <a:pt x="502" y="75"/>
                  </a:cubicBezTo>
                  <a:cubicBezTo>
                    <a:pt x="501" y="69"/>
                    <a:pt x="500" y="61"/>
                    <a:pt x="499" y="57"/>
                  </a:cubicBezTo>
                  <a:cubicBezTo>
                    <a:pt x="498" y="53"/>
                    <a:pt x="497" y="50"/>
                    <a:pt x="496" y="49"/>
                  </a:cubicBezTo>
                  <a:cubicBezTo>
                    <a:pt x="495" y="49"/>
                    <a:pt x="490" y="48"/>
                    <a:pt x="483" y="47"/>
                  </a:cubicBezTo>
                  <a:cubicBezTo>
                    <a:pt x="477" y="47"/>
                    <a:pt x="465" y="45"/>
                    <a:pt x="456" y="44"/>
                  </a:cubicBezTo>
                  <a:cubicBezTo>
                    <a:pt x="455" y="44"/>
                    <a:pt x="455" y="44"/>
                    <a:pt x="455" y="44"/>
                  </a:cubicBezTo>
                  <a:cubicBezTo>
                    <a:pt x="446" y="43"/>
                    <a:pt x="437" y="42"/>
                    <a:pt x="436" y="42"/>
                  </a:cubicBezTo>
                  <a:cubicBezTo>
                    <a:pt x="434" y="42"/>
                    <a:pt x="427" y="38"/>
                    <a:pt x="420" y="34"/>
                  </a:cubicBezTo>
                  <a:cubicBezTo>
                    <a:pt x="413" y="30"/>
                    <a:pt x="401" y="24"/>
                    <a:pt x="393" y="20"/>
                  </a:cubicBezTo>
                  <a:cubicBezTo>
                    <a:pt x="391" y="19"/>
                    <a:pt x="391" y="19"/>
                    <a:pt x="391" y="19"/>
                  </a:cubicBezTo>
                  <a:cubicBezTo>
                    <a:pt x="383" y="15"/>
                    <a:pt x="371" y="10"/>
                    <a:pt x="364" y="8"/>
                  </a:cubicBezTo>
                  <a:cubicBezTo>
                    <a:pt x="357" y="6"/>
                    <a:pt x="344" y="3"/>
                    <a:pt x="335" y="2"/>
                  </a:cubicBezTo>
                  <a:cubicBezTo>
                    <a:pt x="329" y="2"/>
                    <a:pt x="329" y="2"/>
                    <a:pt x="329" y="2"/>
                  </a:cubicBezTo>
                  <a:cubicBezTo>
                    <a:pt x="320" y="1"/>
                    <a:pt x="306" y="0"/>
                    <a:pt x="297" y="0"/>
                  </a:cubicBezTo>
                  <a:cubicBezTo>
                    <a:pt x="284" y="0"/>
                    <a:pt x="284" y="0"/>
                    <a:pt x="284" y="0"/>
                  </a:cubicBezTo>
                  <a:cubicBezTo>
                    <a:pt x="275" y="1"/>
                    <a:pt x="261" y="1"/>
                    <a:pt x="253" y="2"/>
                  </a:cubicBezTo>
                  <a:cubicBezTo>
                    <a:pt x="245" y="3"/>
                    <a:pt x="232" y="6"/>
                    <a:pt x="224" y="8"/>
                  </a:cubicBezTo>
                  <a:cubicBezTo>
                    <a:pt x="215" y="10"/>
                    <a:pt x="203" y="15"/>
                    <a:pt x="196" y="19"/>
                  </a:cubicBezTo>
                  <a:cubicBezTo>
                    <a:pt x="190" y="23"/>
                    <a:pt x="178" y="30"/>
                    <a:pt x="171" y="34"/>
                  </a:cubicBezTo>
                  <a:cubicBezTo>
                    <a:pt x="164" y="38"/>
                    <a:pt x="155" y="42"/>
                    <a:pt x="151" y="43"/>
                  </a:cubicBezTo>
                  <a:cubicBezTo>
                    <a:pt x="147" y="44"/>
                    <a:pt x="137" y="46"/>
                    <a:pt x="129" y="47"/>
                  </a:cubicBezTo>
                  <a:cubicBezTo>
                    <a:pt x="120" y="49"/>
                    <a:pt x="120" y="49"/>
                    <a:pt x="120" y="49"/>
                  </a:cubicBezTo>
                  <a:cubicBezTo>
                    <a:pt x="111" y="50"/>
                    <a:pt x="97" y="52"/>
                    <a:pt x="88" y="54"/>
                  </a:cubicBezTo>
                  <a:cubicBezTo>
                    <a:pt x="79" y="56"/>
                    <a:pt x="79" y="56"/>
                    <a:pt x="79" y="56"/>
                  </a:cubicBezTo>
                  <a:cubicBezTo>
                    <a:pt x="70" y="58"/>
                    <a:pt x="56" y="61"/>
                    <a:pt x="47" y="64"/>
                  </a:cubicBezTo>
                  <a:cubicBezTo>
                    <a:pt x="46" y="64"/>
                    <a:pt x="46" y="64"/>
                    <a:pt x="46" y="64"/>
                  </a:cubicBezTo>
                  <a:cubicBezTo>
                    <a:pt x="37" y="66"/>
                    <a:pt x="26" y="70"/>
                    <a:pt x="21" y="72"/>
                  </a:cubicBezTo>
                  <a:cubicBezTo>
                    <a:pt x="16" y="75"/>
                    <a:pt x="12" y="78"/>
                    <a:pt x="10" y="80"/>
                  </a:cubicBezTo>
                  <a:cubicBezTo>
                    <a:pt x="9" y="82"/>
                    <a:pt x="7" y="85"/>
                    <a:pt x="6" y="87"/>
                  </a:cubicBezTo>
                  <a:cubicBezTo>
                    <a:pt x="5" y="89"/>
                    <a:pt x="3" y="93"/>
                    <a:pt x="2" y="96"/>
                  </a:cubicBezTo>
                  <a:cubicBezTo>
                    <a:pt x="1" y="99"/>
                    <a:pt x="0" y="104"/>
                    <a:pt x="0" y="107"/>
                  </a:cubicBezTo>
                  <a:cubicBezTo>
                    <a:pt x="0" y="109"/>
                    <a:pt x="0" y="114"/>
                    <a:pt x="0" y="118"/>
                  </a:cubicBezTo>
                  <a:cubicBezTo>
                    <a:pt x="0" y="121"/>
                    <a:pt x="0" y="126"/>
                    <a:pt x="1" y="128"/>
                  </a:cubicBezTo>
                  <a:cubicBezTo>
                    <a:pt x="1" y="130"/>
                    <a:pt x="2" y="134"/>
                    <a:pt x="3" y="136"/>
                  </a:cubicBezTo>
                  <a:cubicBezTo>
                    <a:pt x="3" y="138"/>
                    <a:pt x="6" y="141"/>
                    <a:pt x="8" y="142"/>
                  </a:cubicBezTo>
                  <a:cubicBezTo>
                    <a:pt x="10" y="143"/>
                    <a:pt x="16" y="144"/>
                    <a:pt x="21" y="145"/>
                  </a:cubicBezTo>
                  <a:cubicBezTo>
                    <a:pt x="26" y="146"/>
                    <a:pt x="37" y="147"/>
                    <a:pt x="46" y="147"/>
                  </a:cubicBezTo>
                  <a:lnTo>
                    <a:pt x="166" y="147"/>
                  </a:lnTo>
                  <a:close/>
                </a:path>
              </a:pathLst>
            </a:custGeom>
            <a:solidFill>
              <a:srgbClr val="FFFFFF"/>
            </a:solidFill>
            <a:ln w="0" cap="flat">
              <a:solidFill>
                <a:srgbClr val="010000"/>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dirty="0"/>
            </a:p>
          </p:txBody>
        </p:sp>
        <p:sp>
          <p:nvSpPr>
            <p:cNvPr id="102" name="Oval 157"/>
            <p:cNvSpPr>
              <a:spLocks noChangeArrowheads="1"/>
            </p:cNvSpPr>
            <p:nvPr/>
          </p:nvSpPr>
          <p:spPr bwMode="auto">
            <a:xfrm>
              <a:off x="12136439" y="2232025"/>
              <a:ext cx="266700" cy="257175"/>
            </a:xfrm>
            <a:prstGeom prst="ellipse">
              <a:avLst/>
            </a:prstGeom>
            <a:solidFill>
              <a:srgbClr val="0100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3" name="Oval 158"/>
            <p:cNvSpPr>
              <a:spLocks noChangeArrowheads="1"/>
            </p:cNvSpPr>
            <p:nvPr/>
          </p:nvSpPr>
          <p:spPr bwMode="auto">
            <a:xfrm>
              <a:off x="13149264" y="2190750"/>
              <a:ext cx="301625" cy="288925"/>
            </a:xfrm>
            <a:prstGeom prst="ellipse">
              <a:avLst/>
            </a:prstGeom>
            <a:solidFill>
              <a:srgbClr val="010000"/>
            </a:solidFill>
            <a:ln w="3175"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159"/>
            <p:cNvSpPr>
              <a:spLocks/>
            </p:cNvSpPr>
            <p:nvPr/>
          </p:nvSpPr>
          <p:spPr bwMode="auto">
            <a:xfrm>
              <a:off x="12644439" y="1952625"/>
              <a:ext cx="603250" cy="177800"/>
            </a:xfrm>
            <a:custGeom>
              <a:avLst/>
              <a:gdLst>
                <a:gd name="T0" fmla="*/ 182 w 190"/>
                <a:gd name="T1" fmla="*/ 25 h 56"/>
                <a:gd name="T2" fmla="*/ 170 w 190"/>
                <a:gd name="T3" fmla="*/ 18 h 56"/>
                <a:gd name="T4" fmla="*/ 170 w 190"/>
                <a:gd name="T5" fmla="*/ 17 h 56"/>
                <a:gd name="T6" fmla="*/ 155 w 190"/>
                <a:gd name="T7" fmla="*/ 9 h 56"/>
                <a:gd name="T8" fmla="*/ 151 w 190"/>
                <a:gd name="T9" fmla="*/ 8 h 56"/>
                <a:gd name="T10" fmla="*/ 136 w 190"/>
                <a:gd name="T11" fmla="*/ 3 h 56"/>
                <a:gd name="T12" fmla="*/ 132 w 190"/>
                <a:gd name="T13" fmla="*/ 3 h 56"/>
                <a:gd name="T14" fmla="*/ 116 w 190"/>
                <a:gd name="T15" fmla="*/ 1 h 56"/>
                <a:gd name="T16" fmla="*/ 111 w 190"/>
                <a:gd name="T17" fmla="*/ 0 h 56"/>
                <a:gd name="T18" fmla="*/ 95 w 190"/>
                <a:gd name="T19" fmla="*/ 0 h 56"/>
                <a:gd name="T20" fmla="*/ 89 w 190"/>
                <a:gd name="T21" fmla="*/ 0 h 56"/>
                <a:gd name="T22" fmla="*/ 73 w 190"/>
                <a:gd name="T23" fmla="*/ 1 h 56"/>
                <a:gd name="T24" fmla="*/ 70 w 190"/>
                <a:gd name="T25" fmla="*/ 1 h 56"/>
                <a:gd name="T26" fmla="*/ 54 w 190"/>
                <a:gd name="T27" fmla="*/ 4 h 56"/>
                <a:gd name="T28" fmla="*/ 49 w 190"/>
                <a:gd name="T29" fmla="*/ 5 h 56"/>
                <a:gd name="T30" fmla="*/ 35 w 190"/>
                <a:gd name="T31" fmla="*/ 10 h 56"/>
                <a:gd name="T32" fmla="*/ 20 w 190"/>
                <a:gd name="T33" fmla="*/ 17 h 56"/>
                <a:gd name="T34" fmla="*/ 20 w 190"/>
                <a:gd name="T35" fmla="*/ 17 h 56"/>
                <a:gd name="T36" fmla="*/ 6 w 190"/>
                <a:gd name="T37" fmla="*/ 28 h 56"/>
                <a:gd name="T38" fmla="*/ 0 w 190"/>
                <a:gd name="T39" fmla="*/ 37 h 56"/>
                <a:gd name="T40" fmla="*/ 1 w 190"/>
                <a:gd name="T41" fmla="*/ 42 h 56"/>
                <a:gd name="T42" fmla="*/ 2 w 190"/>
                <a:gd name="T43" fmla="*/ 47 h 56"/>
                <a:gd name="T44" fmla="*/ 2 w 190"/>
                <a:gd name="T45" fmla="*/ 51 h 56"/>
                <a:gd name="T46" fmla="*/ 2 w 190"/>
                <a:gd name="T47" fmla="*/ 54 h 56"/>
                <a:gd name="T48" fmla="*/ 4 w 190"/>
                <a:gd name="T49" fmla="*/ 56 h 56"/>
                <a:gd name="T50" fmla="*/ 14 w 190"/>
                <a:gd name="T51" fmla="*/ 56 h 56"/>
                <a:gd name="T52" fmla="*/ 49 w 190"/>
                <a:gd name="T53" fmla="*/ 56 h 56"/>
                <a:gd name="T54" fmla="*/ 65 w 190"/>
                <a:gd name="T55" fmla="*/ 56 h 56"/>
                <a:gd name="T56" fmla="*/ 99 w 190"/>
                <a:gd name="T57" fmla="*/ 54 h 56"/>
                <a:gd name="T58" fmla="*/ 115 w 190"/>
                <a:gd name="T59" fmla="*/ 53 h 56"/>
                <a:gd name="T60" fmla="*/ 138 w 190"/>
                <a:gd name="T61" fmla="*/ 52 h 56"/>
                <a:gd name="T62" fmla="*/ 154 w 190"/>
                <a:gd name="T63" fmla="*/ 51 h 56"/>
                <a:gd name="T64" fmla="*/ 173 w 190"/>
                <a:gd name="T65" fmla="*/ 49 h 56"/>
                <a:gd name="T66" fmla="*/ 185 w 190"/>
                <a:gd name="T67" fmla="*/ 47 h 56"/>
                <a:gd name="T68" fmla="*/ 190 w 190"/>
                <a:gd name="T69" fmla="*/ 44 h 56"/>
                <a:gd name="T70" fmla="*/ 190 w 190"/>
                <a:gd name="T71" fmla="*/ 38 h 56"/>
                <a:gd name="T72" fmla="*/ 188 w 190"/>
                <a:gd name="T73" fmla="*/ 32 h 56"/>
                <a:gd name="T74" fmla="*/ 182 w 190"/>
                <a:gd name="T75"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0" h="56">
                  <a:moveTo>
                    <a:pt x="182" y="25"/>
                  </a:moveTo>
                  <a:cubicBezTo>
                    <a:pt x="180" y="24"/>
                    <a:pt x="174" y="20"/>
                    <a:pt x="170" y="18"/>
                  </a:cubicBezTo>
                  <a:cubicBezTo>
                    <a:pt x="170" y="17"/>
                    <a:pt x="170" y="17"/>
                    <a:pt x="170" y="17"/>
                  </a:cubicBezTo>
                  <a:cubicBezTo>
                    <a:pt x="166" y="15"/>
                    <a:pt x="159" y="11"/>
                    <a:pt x="155" y="9"/>
                  </a:cubicBezTo>
                  <a:cubicBezTo>
                    <a:pt x="151" y="8"/>
                    <a:pt x="151" y="8"/>
                    <a:pt x="151" y="8"/>
                  </a:cubicBezTo>
                  <a:cubicBezTo>
                    <a:pt x="147" y="6"/>
                    <a:pt x="140" y="4"/>
                    <a:pt x="136" y="3"/>
                  </a:cubicBezTo>
                  <a:cubicBezTo>
                    <a:pt x="132" y="3"/>
                    <a:pt x="132" y="3"/>
                    <a:pt x="132" y="3"/>
                  </a:cubicBezTo>
                  <a:cubicBezTo>
                    <a:pt x="128" y="2"/>
                    <a:pt x="121" y="1"/>
                    <a:pt x="116" y="1"/>
                  </a:cubicBezTo>
                  <a:cubicBezTo>
                    <a:pt x="111" y="0"/>
                    <a:pt x="111" y="0"/>
                    <a:pt x="111" y="0"/>
                  </a:cubicBezTo>
                  <a:cubicBezTo>
                    <a:pt x="106" y="0"/>
                    <a:pt x="99" y="0"/>
                    <a:pt x="95" y="0"/>
                  </a:cubicBezTo>
                  <a:cubicBezTo>
                    <a:pt x="89" y="0"/>
                    <a:pt x="89" y="0"/>
                    <a:pt x="89" y="0"/>
                  </a:cubicBezTo>
                  <a:cubicBezTo>
                    <a:pt x="85" y="0"/>
                    <a:pt x="78" y="0"/>
                    <a:pt x="73" y="1"/>
                  </a:cubicBezTo>
                  <a:cubicBezTo>
                    <a:pt x="70" y="1"/>
                    <a:pt x="70" y="1"/>
                    <a:pt x="70" y="1"/>
                  </a:cubicBezTo>
                  <a:cubicBezTo>
                    <a:pt x="66" y="2"/>
                    <a:pt x="59" y="3"/>
                    <a:pt x="54" y="4"/>
                  </a:cubicBezTo>
                  <a:cubicBezTo>
                    <a:pt x="49" y="5"/>
                    <a:pt x="49" y="5"/>
                    <a:pt x="49" y="5"/>
                  </a:cubicBezTo>
                  <a:cubicBezTo>
                    <a:pt x="45" y="6"/>
                    <a:pt x="38" y="8"/>
                    <a:pt x="35" y="10"/>
                  </a:cubicBezTo>
                  <a:cubicBezTo>
                    <a:pt x="31" y="12"/>
                    <a:pt x="24" y="15"/>
                    <a:pt x="20" y="17"/>
                  </a:cubicBezTo>
                  <a:cubicBezTo>
                    <a:pt x="20" y="17"/>
                    <a:pt x="20" y="17"/>
                    <a:pt x="20" y="17"/>
                  </a:cubicBezTo>
                  <a:cubicBezTo>
                    <a:pt x="16" y="20"/>
                    <a:pt x="10" y="24"/>
                    <a:pt x="6" y="28"/>
                  </a:cubicBezTo>
                  <a:cubicBezTo>
                    <a:pt x="3" y="31"/>
                    <a:pt x="0" y="35"/>
                    <a:pt x="0" y="37"/>
                  </a:cubicBezTo>
                  <a:cubicBezTo>
                    <a:pt x="0" y="38"/>
                    <a:pt x="1" y="41"/>
                    <a:pt x="1" y="42"/>
                  </a:cubicBezTo>
                  <a:cubicBezTo>
                    <a:pt x="2" y="43"/>
                    <a:pt x="2" y="46"/>
                    <a:pt x="2" y="47"/>
                  </a:cubicBezTo>
                  <a:cubicBezTo>
                    <a:pt x="3" y="48"/>
                    <a:pt x="2" y="50"/>
                    <a:pt x="2" y="51"/>
                  </a:cubicBezTo>
                  <a:cubicBezTo>
                    <a:pt x="2" y="52"/>
                    <a:pt x="2" y="53"/>
                    <a:pt x="2" y="54"/>
                  </a:cubicBezTo>
                  <a:cubicBezTo>
                    <a:pt x="2" y="55"/>
                    <a:pt x="3" y="55"/>
                    <a:pt x="4" y="56"/>
                  </a:cubicBezTo>
                  <a:cubicBezTo>
                    <a:pt x="5" y="56"/>
                    <a:pt x="10" y="56"/>
                    <a:pt x="14" y="56"/>
                  </a:cubicBezTo>
                  <a:cubicBezTo>
                    <a:pt x="49" y="56"/>
                    <a:pt x="49" y="56"/>
                    <a:pt x="49" y="56"/>
                  </a:cubicBezTo>
                  <a:cubicBezTo>
                    <a:pt x="53" y="56"/>
                    <a:pt x="60" y="56"/>
                    <a:pt x="65" y="56"/>
                  </a:cubicBezTo>
                  <a:cubicBezTo>
                    <a:pt x="99" y="54"/>
                    <a:pt x="99" y="54"/>
                    <a:pt x="99" y="54"/>
                  </a:cubicBezTo>
                  <a:cubicBezTo>
                    <a:pt x="103" y="54"/>
                    <a:pt x="111" y="53"/>
                    <a:pt x="115" y="53"/>
                  </a:cubicBezTo>
                  <a:cubicBezTo>
                    <a:pt x="138" y="52"/>
                    <a:pt x="138" y="52"/>
                    <a:pt x="138" y="52"/>
                  </a:cubicBezTo>
                  <a:cubicBezTo>
                    <a:pt x="142" y="52"/>
                    <a:pt x="150" y="51"/>
                    <a:pt x="154" y="51"/>
                  </a:cubicBezTo>
                  <a:cubicBezTo>
                    <a:pt x="173" y="49"/>
                    <a:pt x="173" y="49"/>
                    <a:pt x="173" y="49"/>
                  </a:cubicBezTo>
                  <a:cubicBezTo>
                    <a:pt x="178" y="49"/>
                    <a:pt x="183" y="48"/>
                    <a:pt x="185" y="47"/>
                  </a:cubicBezTo>
                  <a:cubicBezTo>
                    <a:pt x="187" y="46"/>
                    <a:pt x="189" y="45"/>
                    <a:pt x="190" y="44"/>
                  </a:cubicBezTo>
                  <a:cubicBezTo>
                    <a:pt x="190" y="42"/>
                    <a:pt x="190" y="40"/>
                    <a:pt x="190" y="38"/>
                  </a:cubicBezTo>
                  <a:cubicBezTo>
                    <a:pt x="190" y="37"/>
                    <a:pt x="190" y="34"/>
                    <a:pt x="188" y="32"/>
                  </a:cubicBezTo>
                  <a:cubicBezTo>
                    <a:pt x="187" y="30"/>
                    <a:pt x="184" y="27"/>
                    <a:pt x="182"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160"/>
            <p:cNvSpPr>
              <a:spLocks/>
            </p:cNvSpPr>
            <p:nvPr/>
          </p:nvSpPr>
          <p:spPr bwMode="auto">
            <a:xfrm>
              <a:off x="12644439" y="1952625"/>
              <a:ext cx="603250" cy="177800"/>
            </a:xfrm>
            <a:custGeom>
              <a:avLst/>
              <a:gdLst>
                <a:gd name="T0" fmla="*/ 182 w 190"/>
                <a:gd name="T1" fmla="*/ 25 h 56"/>
                <a:gd name="T2" fmla="*/ 170 w 190"/>
                <a:gd name="T3" fmla="*/ 18 h 56"/>
                <a:gd name="T4" fmla="*/ 170 w 190"/>
                <a:gd name="T5" fmla="*/ 17 h 56"/>
                <a:gd name="T6" fmla="*/ 155 w 190"/>
                <a:gd name="T7" fmla="*/ 9 h 56"/>
                <a:gd name="T8" fmla="*/ 151 w 190"/>
                <a:gd name="T9" fmla="*/ 8 h 56"/>
                <a:gd name="T10" fmla="*/ 136 w 190"/>
                <a:gd name="T11" fmla="*/ 3 h 56"/>
                <a:gd name="T12" fmla="*/ 132 w 190"/>
                <a:gd name="T13" fmla="*/ 3 h 56"/>
                <a:gd name="T14" fmla="*/ 116 w 190"/>
                <a:gd name="T15" fmla="*/ 1 h 56"/>
                <a:gd name="T16" fmla="*/ 111 w 190"/>
                <a:gd name="T17" fmla="*/ 0 h 56"/>
                <a:gd name="T18" fmla="*/ 95 w 190"/>
                <a:gd name="T19" fmla="*/ 0 h 56"/>
                <a:gd name="T20" fmla="*/ 89 w 190"/>
                <a:gd name="T21" fmla="*/ 0 h 56"/>
                <a:gd name="T22" fmla="*/ 73 w 190"/>
                <a:gd name="T23" fmla="*/ 1 h 56"/>
                <a:gd name="T24" fmla="*/ 70 w 190"/>
                <a:gd name="T25" fmla="*/ 1 h 56"/>
                <a:gd name="T26" fmla="*/ 54 w 190"/>
                <a:gd name="T27" fmla="*/ 4 h 56"/>
                <a:gd name="T28" fmla="*/ 49 w 190"/>
                <a:gd name="T29" fmla="*/ 5 h 56"/>
                <a:gd name="T30" fmla="*/ 35 w 190"/>
                <a:gd name="T31" fmla="*/ 10 h 56"/>
                <a:gd name="T32" fmla="*/ 20 w 190"/>
                <a:gd name="T33" fmla="*/ 17 h 56"/>
                <a:gd name="T34" fmla="*/ 20 w 190"/>
                <a:gd name="T35" fmla="*/ 17 h 56"/>
                <a:gd name="T36" fmla="*/ 6 w 190"/>
                <a:gd name="T37" fmla="*/ 28 h 56"/>
                <a:gd name="T38" fmla="*/ 0 w 190"/>
                <a:gd name="T39" fmla="*/ 37 h 56"/>
                <a:gd name="T40" fmla="*/ 1 w 190"/>
                <a:gd name="T41" fmla="*/ 42 h 56"/>
                <a:gd name="T42" fmla="*/ 2 w 190"/>
                <a:gd name="T43" fmla="*/ 47 h 56"/>
                <a:gd name="T44" fmla="*/ 2 w 190"/>
                <a:gd name="T45" fmla="*/ 51 h 56"/>
                <a:gd name="T46" fmla="*/ 2 w 190"/>
                <a:gd name="T47" fmla="*/ 54 h 56"/>
                <a:gd name="T48" fmla="*/ 4 w 190"/>
                <a:gd name="T49" fmla="*/ 56 h 56"/>
                <a:gd name="T50" fmla="*/ 14 w 190"/>
                <a:gd name="T51" fmla="*/ 56 h 56"/>
                <a:gd name="T52" fmla="*/ 49 w 190"/>
                <a:gd name="T53" fmla="*/ 56 h 56"/>
                <a:gd name="T54" fmla="*/ 65 w 190"/>
                <a:gd name="T55" fmla="*/ 56 h 56"/>
                <a:gd name="T56" fmla="*/ 99 w 190"/>
                <a:gd name="T57" fmla="*/ 54 h 56"/>
                <a:gd name="T58" fmla="*/ 115 w 190"/>
                <a:gd name="T59" fmla="*/ 53 h 56"/>
                <a:gd name="T60" fmla="*/ 138 w 190"/>
                <a:gd name="T61" fmla="*/ 52 h 56"/>
                <a:gd name="T62" fmla="*/ 154 w 190"/>
                <a:gd name="T63" fmla="*/ 51 h 56"/>
                <a:gd name="T64" fmla="*/ 173 w 190"/>
                <a:gd name="T65" fmla="*/ 49 h 56"/>
                <a:gd name="T66" fmla="*/ 185 w 190"/>
                <a:gd name="T67" fmla="*/ 47 h 56"/>
                <a:gd name="T68" fmla="*/ 190 w 190"/>
                <a:gd name="T69" fmla="*/ 44 h 56"/>
                <a:gd name="T70" fmla="*/ 190 w 190"/>
                <a:gd name="T71" fmla="*/ 38 h 56"/>
                <a:gd name="T72" fmla="*/ 188 w 190"/>
                <a:gd name="T73" fmla="*/ 32 h 56"/>
                <a:gd name="T74" fmla="*/ 182 w 190"/>
                <a:gd name="T75" fmla="*/ 2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0" h="56">
                  <a:moveTo>
                    <a:pt x="182" y="25"/>
                  </a:moveTo>
                  <a:cubicBezTo>
                    <a:pt x="180" y="24"/>
                    <a:pt x="174" y="20"/>
                    <a:pt x="170" y="18"/>
                  </a:cubicBezTo>
                  <a:cubicBezTo>
                    <a:pt x="170" y="17"/>
                    <a:pt x="170" y="17"/>
                    <a:pt x="170" y="17"/>
                  </a:cubicBezTo>
                  <a:cubicBezTo>
                    <a:pt x="166" y="15"/>
                    <a:pt x="159" y="11"/>
                    <a:pt x="155" y="9"/>
                  </a:cubicBezTo>
                  <a:cubicBezTo>
                    <a:pt x="151" y="8"/>
                    <a:pt x="151" y="8"/>
                    <a:pt x="151" y="8"/>
                  </a:cubicBezTo>
                  <a:cubicBezTo>
                    <a:pt x="147" y="6"/>
                    <a:pt x="140" y="4"/>
                    <a:pt x="136" y="3"/>
                  </a:cubicBezTo>
                  <a:cubicBezTo>
                    <a:pt x="132" y="3"/>
                    <a:pt x="132" y="3"/>
                    <a:pt x="132" y="3"/>
                  </a:cubicBezTo>
                  <a:cubicBezTo>
                    <a:pt x="128" y="2"/>
                    <a:pt x="121" y="1"/>
                    <a:pt x="116" y="1"/>
                  </a:cubicBezTo>
                  <a:cubicBezTo>
                    <a:pt x="111" y="0"/>
                    <a:pt x="111" y="0"/>
                    <a:pt x="111" y="0"/>
                  </a:cubicBezTo>
                  <a:cubicBezTo>
                    <a:pt x="106" y="0"/>
                    <a:pt x="99" y="0"/>
                    <a:pt x="95" y="0"/>
                  </a:cubicBezTo>
                  <a:cubicBezTo>
                    <a:pt x="89" y="0"/>
                    <a:pt x="89" y="0"/>
                    <a:pt x="89" y="0"/>
                  </a:cubicBezTo>
                  <a:cubicBezTo>
                    <a:pt x="85" y="0"/>
                    <a:pt x="78" y="0"/>
                    <a:pt x="73" y="1"/>
                  </a:cubicBezTo>
                  <a:cubicBezTo>
                    <a:pt x="70" y="1"/>
                    <a:pt x="70" y="1"/>
                    <a:pt x="70" y="1"/>
                  </a:cubicBezTo>
                  <a:cubicBezTo>
                    <a:pt x="66" y="2"/>
                    <a:pt x="59" y="3"/>
                    <a:pt x="54" y="4"/>
                  </a:cubicBezTo>
                  <a:cubicBezTo>
                    <a:pt x="49" y="5"/>
                    <a:pt x="49" y="5"/>
                    <a:pt x="49" y="5"/>
                  </a:cubicBezTo>
                  <a:cubicBezTo>
                    <a:pt x="45" y="6"/>
                    <a:pt x="38" y="8"/>
                    <a:pt x="35" y="10"/>
                  </a:cubicBezTo>
                  <a:cubicBezTo>
                    <a:pt x="31" y="12"/>
                    <a:pt x="24" y="15"/>
                    <a:pt x="20" y="17"/>
                  </a:cubicBezTo>
                  <a:cubicBezTo>
                    <a:pt x="20" y="17"/>
                    <a:pt x="20" y="17"/>
                    <a:pt x="20" y="17"/>
                  </a:cubicBezTo>
                  <a:cubicBezTo>
                    <a:pt x="16" y="20"/>
                    <a:pt x="10" y="24"/>
                    <a:pt x="6" y="28"/>
                  </a:cubicBezTo>
                  <a:cubicBezTo>
                    <a:pt x="3" y="31"/>
                    <a:pt x="0" y="35"/>
                    <a:pt x="0" y="37"/>
                  </a:cubicBezTo>
                  <a:cubicBezTo>
                    <a:pt x="0" y="38"/>
                    <a:pt x="1" y="41"/>
                    <a:pt x="1" y="42"/>
                  </a:cubicBezTo>
                  <a:cubicBezTo>
                    <a:pt x="2" y="43"/>
                    <a:pt x="2" y="46"/>
                    <a:pt x="2" y="47"/>
                  </a:cubicBezTo>
                  <a:cubicBezTo>
                    <a:pt x="3" y="48"/>
                    <a:pt x="2" y="50"/>
                    <a:pt x="2" y="51"/>
                  </a:cubicBezTo>
                  <a:cubicBezTo>
                    <a:pt x="2" y="52"/>
                    <a:pt x="2" y="53"/>
                    <a:pt x="2" y="54"/>
                  </a:cubicBezTo>
                  <a:cubicBezTo>
                    <a:pt x="2" y="55"/>
                    <a:pt x="3" y="55"/>
                    <a:pt x="4" y="56"/>
                  </a:cubicBezTo>
                  <a:cubicBezTo>
                    <a:pt x="5" y="56"/>
                    <a:pt x="10" y="56"/>
                    <a:pt x="14" y="56"/>
                  </a:cubicBezTo>
                  <a:cubicBezTo>
                    <a:pt x="49" y="56"/>
                    <a:pt x="49" y="56"/>
                    <a:pt x="49" y="56"/>
                  </a:cubicBezTo>
                  <a:cubicBezTo>
                    <a:pt x="53" y="56"/>
                    <a:pt x="60" y="56"/>
                    <a:pt x="65" y="56"/>
                  </a:cubicBezTo>
                  <a:cubicBezTo>
                    <a:pt x="99" y="54"/>
                    <a:pt x="99" y="54"/>
                    <a:pt x="99" y="54"/>
                  </a:cubicBezTo>
                  <a:cubicBezTo>
                    <a:pt x="103" y="54"/>
                    <a:pt x="111" y="53"/>
                    <a:pt x="115" y="53"/>
                  </a:cubicBezTo>
                  <a:cubicBezTo>
                    <a:pt x="138" y="52"/>
                    <a:pt x="138" y="52"/>
                    <a:pt x="138" y="52"/>
                  </a:cubicBezTo>
                  <a:cubicBezTo>
                    <a:pt x="142" y="52"/>
                    <a:pt x="150" y="51"/>
                    <a:pt x="154" y="51"/>
                  </a:cubicBezTo>
                  <a:cubicBezTo>
                    <a:pt x="173" y="49"/>
                    <a:pt x="173" y="49"/>
                    <a:pt x="173" y="49"/>
                  </a:cubicBezTo>
                  <a:cubicBezTo>
                    <a:pt x="178" y="49"/>
                    <a:pt x="183" y="48"/>
                    <a:pt x="185" y="47"/>
                  </a:cubicBezTo>
                  <a:cubicBezTo>
                    <a:pt x="187" y="46"/>
                    <a:pt x="189" y="45"/>
                    <a:pt x="190" y="44"/>
                  </a:cubicBezTo>
                  <a:cubicBezTo>
                    <a:pt x="190" y="42"/>
                    <a:pt x="190" y="40"/>
                    <a:pt x="190" y="38"/>
                  </a:cubicBezTo>
                  <a:cubicBezTo>
                    <a:pt x="190" y="37"/>
                    <a:pt x="190" y="34"/>
                    <a:pt x="188" y="32"/>
                  </a:cubicBezTo>
                  <a:cubicBezTo>
                    <a:pt x="187" y="30"/>
                    <a:pt x="184" y="27"/>
                    <a:pt x="182" y="25"/>
                  </a:cubicBezTo>
                  <a:close/>
                </a:path>
              </a:pathLst>
            </a:custGeom>
            <a:noFill/>
            <a:ln w="0" cap="flat">
              <a:solidFill>
                <a:srgbClr val="01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6" name="Line 161"/>
            <p:cNvSpPr>
              <a:spLocks noChangeShapeType="1"/>
            </p:cNvSpPr>
            <p:nvPr/>
          </p:nvSpPr>
          <p:spPr bwMode="auto">
            <a:xfrm flipH="1">
              <a:off x="12990514" y="1949450"/>
              <a:ext cx="53975" cy="187325"/>
            </a:xfrm>
            <a:prstGeom prst="line">
              <a:avLst/>
            </a:prstGeom>
            <a:noFill/>
            <a:ln w="3175" cap="flat">
              <a:solidFill>
                <a:srgbClr val="01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7" name="Oval 162"/>
            <p:cNvSpPr>
              <a:spLocks noChangeArrowheads="1"/>
            </p:cNvSpPr>
            <p:nvPr/>
          </p:nvSpPr>
          <p:spPr bwMode="auto">
            <a:xfrm>
              <a:off x="13193714" y="2235200"/>
              <a:ext cx="212725" cy="200025"/>
            </a:xfrm>
            <a:prstGeom prst="ellipse">
              <a:avLst/>
            </a:prstGeom>
            <a:solidFill>
              <a:srgbClr val="FFFFFF"/>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08" name="Oval 163"/>
            <p:cNvSpPr>
              <a:spLocks noChangeArrowheads="1"/>
            </p:cNvSpPr>
            <p:nvPr/>
          </p:nvSpPr>
          <p:spPr bwMode="auto">
            <a:xfrm>
              <a:off x="12180889" y="2273300"/>
              <a:ext cx="177800" cy="171450"/>
            </a:xfrm>
            <a:prstGeom prst="ellipse">
              <a:avLst/>
            </a:prstGeom>
            <a:solidFill>
              <a:srgbClr val="FFFFFF"/>
            </a:solidFill>
            <a:ln w="0"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9" name="Rectangle 108"/>
          <p:cNvSpPr/>
          <p:nvPr/>
        </p:nvSpPr>
        <p:spPr>
          <a:xfrm>
            <a:off x="340372" y="4557835"/>
            <a:ext cx="1627572" cy="535196"/>
          </a:xfrm>
          <a:prstGeom prst="rect">
            <a:avLst/>
          </a:prstGeom>
          <a:solidFill>
            <a:schemeClr val="bg1">
              <a:alpha val="58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10" name="Rectangle 109"/>
          <p:cNvSpPr/>
          <p:nvPr/>
        </p:nvSpPr>
        <p:spPr>
          <a:xfrm>
            <a:off x="3755362" y="4554833"/>
            <a:ext cx="1630424" cy="534349"/>
          </a:xfrm>
          <a:prstGeom prst="rect">
            <a:avLst/>
          </a:prstGeom>
          <a:solidFill>
            <a:schemeClr val="bg1">
              <a:alpha val="58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11" name="Rectangle 110"/>
          <p:cNvSpPr/>
          <p:nvPr/>
        </p:nvSpPr>
        <p:spPr>
          <a:xfrm>
            <a:off x="7167177" y="5212559"/>
            <a:ext cx="1627572" cy="534349"/>
          </a:xfrm>
          <a:prstGeom prst="rect">
            <a:avLst/>
          </a:prstGeom>
          <a:solidFill>
            <a:schemeClr val="bg1">
              <a:alpha val="4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12" name="Rectangle 111"/>
          <p:cNvSpPr/>
          <p:nvPr/>
        </p:nvSpPr>
        <p:spPr>
          <a:xfrm>
            <a:off x="3750688" y="5208379"/>
            <a:ext cx="1637743" cy="543913"/>
          </a:xfrm>
          <a:prstGeom prst="rect">
            <a:avLst/>
          </a:prstGeom>
          <a:solidFill>
            <a:schemeClr val="bg1">
              <a:alpha val="58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13" name="Rectangle 112"/>
          <p:cNvSpPr/>
          <p:nvPr/>
        </p:nvSpPr>
        <p:spPr>
          <a:xfrm>
            <a:off x="3732501" y="5861601"/>
            <a:ext cx="1655931" cy="539205"/>
          </a:xfrm>
          <a:prstGeom prst="rect">
            <a:avLst/>
          </a:prstGeom>
          <a:solidFill>
            <a:schemeClr val="bg1">
              <a:alpha val="58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14" name="Rectangle 113"/>
          <p:cNvSpPr/>
          <p:nvPr/>
        </p:nvSpPr>
        <p:spPr>
          <a:xfrm>
            <a:off x="340372" y="5864294"/>
            <a:ext cx="1627572" cy="536512"/>
          </a:xfrm>
          <a:prstGeom prst="rect">
            <a:avLst/>
          </a:prstGeom>
          <a:solidFill>
            <a:schemeClr val="bg1">
              <a:alpha val="58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15" name="Rectangle 114"/>
          <p:cNvSpPr/>
          <p:nvPr/>
        </p:nvSpPr>
        <p:spPr>
          <a:xfrm>
            <a:off x="5464121" y="5217943"/>
            <a:ext cx="1627572" cy="534349"/>
          </a:xfrm>
          <a:prstGeom prst="rect">
            <a:avLst/>
          </a:prstGeom>
          <a:solidFill>
            <a:schemeClr val="bg1">
              <a:alpha val="4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16" name="Rectangle 115"/>
          <p:cNvSpPr/>
          <p:nvPr/>
        </p:nvSpPr>
        <p:spPr>
          <a:xfrm>
            <a:off x="2027915" y="5208379"/>
            <a:ext cx="1651446" cy="543913"/>
          </a:xfrm>
          <a:prstGeom prst="rect">
            <a:avLst/>
          </a:prstGeom>
          <a:solidFill>
            <a:schemeClr val="bg1">
              <a:alpha val="58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17" name="Rectangle 116"/>
          <p:cNvSpPr/>
          <p:nvPr/>
        </p:nvSpPr>
        <p:spPr>
          <a:xfrm>
            <a:off x="7167177" y="4557835"/>
            <a:ext cx="1636776" cy="534349"/>
          </a:xfrm>
          <a:prstGeom prst="rect">
            <a:avLst/>
          </a:prstGeom>
          <a:solidFill>
            <a:schemeClr val="bg1">
              <a:alpha val="4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18" name="Rectangle 117"/>
          <p:cNvSpPr/>
          <p:nvPr/>
        </p:nvSpPr>
        <p:spPr>
          <a:xfrm>
            <a:off x="2045691" y="4550360"/>
            <a:ext cx="1651446" cy="543913"/>
          </a:xfrm>
          <a:prstGeom prst="rect">
            <a:avLst/>
          </a:prstGeom>
          <a:solidFill>
            <a:schemeClr val="bg1">
              <a:alpha val="58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19" name="Rectangle 118"/>
          <p:cNvSpPr/>
          <p:nvPr/>
        </p:nvSpPr>
        <p:spPr>
          <a:xfrm>
            <a:off x="5464952" y="5865375"/>
            <a:ext cx="1627572" cy="534349"/>
          </a:xfrm>
          <a:prstGeom prst="rect">
            <a:avLst/>
          </a:prstGeom>
          <a:solidFill>
            <a:schemeClr val="bg1">
              <a:alpha val="4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20" name="Rectangle 119"/>
          <p:cNvSpPr/>
          <p:nvPr/>
        </p:nvSpPr>
        <p:spPr>
          <a:xfrm>
            <a:off x="2027915" y="5867803"/>
            <a:ext cx="1651446" cy="543913"/>
          </a:xfrm>
          <a:prstGeom prst="rect">
            <a:avLst/>
          </a:prstGeom>
          <a:solidFill>
            <a:schemeClr val="bg1">
              <a:alpha val="58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pic>
        <p:nvPicPr>
          <p:cNvPr id="121" name="Picture 4" descr="H:\Williams Lea\Libraries\LI Overview Standard Slides\_Archive\Images\Technology &amp; Media_sized.jpg"/>
          <p:cNvPicPr>
            <a:picLocks noChangeAspect="1" noChangeArrowheads="1"/>
          </p:cNvPicPr>
          <p:nvPr/>
        </p:nvPicPr>
        <p:blipFill rotWithShape="1">
          <a:blip r:embed="rId20">
            <a:extLst>
              <a:ext uri="{28A0092B-C50C-407E-A947-70E740481C1C}">
                <a14:useLocalDpi xmlns:a14="http://schemas.microsoft.com/office/drawing/2010/main" val="0"/>
              </a:ext>
            </a:extLst>
          </a:blip>
          <a:srcRect l="9197" r="15922"/>
          <a:stretch/>
        </p:blipFill>
        <p:spPr bwMode="auto">
          <a:xfrm>
            <a:off x="7170353" y="5864294"/>
            <a:ext cx="1627572" cy="530751"/>
          </a:xfrm>
          <a:prstGeom prst="rect">
            <a:avLst/>
          </a:prstGeom>
          <a:noFill/>
          <a:ln w="28575">
            <a:noFill/>
          </a:ln>
          <a:extLst/>
        </p:spPr>
      </p:pic>
      <p:grpSp>
        <p:nvGrpSpPr>
          <p:cNvPr id="122" name="Group 121"/>
          <p:cNvGrpSpPr/>
          <p:nvPr/>
        </p:nvGrpSpPr>
        <p:grpSpPr>
          <a:xfrm>
            <a:off x="8525755" y="5914443"/>
            <a:ext cx="231572" cy="230112"/>
            <a:chOff x="6453190" y="5264058"/>
            <a:chExt cx="231572" cy="230112"/>
          </a:xfrm>
          <a:effectLst>
            <a:outerShdw blurRad="50800" dist="38100" dir="2700000" algn="tl" rotWithShape="0">
              <a:prstClr val="black">
                <a:alpha val="40000"/>
              </a:prstClr>
            </a:outerShdw>
          </a:effectLst>
        </p:grpSpPr>
        <p:sp>
          <p:nvSpPr>
            <p:cNvPr id="123" name="Freeform 12"/>
            <p:cNvSpPr>
              <a:spLocks noEditPoints="1"/>
            </p:cNvSpPr>
            <p:nvPr/>
          </p:nvSpPr>
          <p:spPr bwMode="auto">
            <a:xfrm>
              <a:off x="6453190" y="5264058"/>
              <a:ext cx="224267" cy="178245"/>
            </a:xfrm>
            <a:custGeom>
              <a:avLst/>
              <a:gdLst>
                <a:gd name="T0" fmla="*/ 11 w 130"/>
                <a:gd name="T1" fmla="*/ 94 h 103"/>
                <a:gd name="T2" fmla="*/ 11 w 130"/>
                <a:gd name="T3" fmla="*/ 20 h 103"/>
                <a:gd name="T4" fmla="*/ 122 w 130"/>
                <a:gd name="T5" fmla="*/ 20 h 103"/>
                <a:gd name="T6" fmla="*/ 122 w 130"/>
                <a:gd name="T7" fmla="*/ 42 h 103"/>
                <a:gd name="T8" fmla="*/ 130 w 130"/>
                <a:gd name="T9" fmla="*/ 51 h 103"/>
                <a:gd name="T10" fmla="*/ 130 w 130"/>
                <a:gd name="T11" fmla="*/ 2 h 103"/>
                <a:gd name="T12" fmla="*/ 128 w 130"/>
                <a:gd name="T13" fmla="*/ 0 h 103"/>
                <a:gd name="T14" fmla="*/ 3 w 130"/>
                <a:gd name="T15" fmla="*/ 0 h 103"/>
                <a:gd name="T16" fmla="*/ 0 w 130"/>
                <a:gd name="T17" fmla="*/ 2 h 103"/>
                <a:gd name="T18" fmla="*/ 0 w 130"/>
                <a:gd name="T19" fmla="*/ 101 h 103"/>
                <a:gd name="T20" fmla="*/ 3 w 130"/>
                <a:gd name="T21" fmla="*/ 103 h 103"/>
                <a:gd name="T22" fmla="*/ 34 w 130"/>
                <a:gd name="T23" fmla="*/ 103 h 103"/>
                <a:gd name="T24" fmla="*/ 32 w 130"/>
                <a:gd name="T25" fmla="*/ 94 h 103"/>
                <a:gd name="T26" fmla="*/ 11 w 130"/>
                <a:gd name="T27" fmla="*/ 94 h 103"/>
                <a:gd name="T28" fmla="*/ 107 w 130"/>
                <a:gd name="T29" fmla="*/ 3 h 103"/>
                <a:gd name="T30" fmla="*/ 119 w 130"/>
                <a:gd name="T31" fmla="*/ 3 h 103"/>
                <a:gd name="T32" fmla="*/ 119 w 130"/>
                <a:gd name="T33" fmla="*/ 15 h 103"/>
                <a:gd name="T34" fmla="*/ 107 w 130"/>
                <a:gd name="T35" fmla="*/ 15 h 103"/>
                <a:gd name="T36" fmla="*/ 107 w 130"/>
                <a:gd name="T37" fmla="*/ 3 h 103"/>
                <a:gd name="T38" fmla="*/ 89 w 130"/>
                <a:gd name="T39" fmla="*/ 3 h 103"/>
                <a:gd name="T40" fmla="*/ 101 w 130"/>
                <a:gd name="T41" fmla="*/ 3 h 103"/>
                <a:gd name="T42" fmla="*/ 101 w 130"/>
                <a:gd name="T43" fmla="*/ 15 h 103"/>
                <a:gd name="T44" fmla="*/ 89 w 130"/>
                <a:gd name="T45" fmla="*/ 15 h 103"/>
                <a:gd name="T46" fmla="*/ 89 w 130"/>
                <a:gd name="T47" fmla="*/ 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03">
                  <a:moveTo>
                    <a:pt x="11" y="94"/>
                  </a:moveTo>
                  <a:cubicBezTo>
                    <a:pt x="11" y="20"/>
                    <a:pt x="11" y="20"/>
                    <a:pt x="11" y="20"/>
                  </a:cubicBezTo>
                  <a:cubicBezTo>
                    <a:pt x="122" y="20"/>
                    <a:pt x="122" y="20"/>
                    <a:pt x="122" y="20"/>
                  </a:cubicBezTo>
                  <a:cubicBezTo>
                    <a:pt x="122" y="42"/>
                    <a:pt x="122" y="42"/>
                    <a:pt x="122" y="42"/>
                  </a:cubicBezTo>
                  <a:cubicBezTo>
                    <a:pt x="125" y="45"/>
                    <a:pt x="128" y="48"/>
                    <a:pt x="130" y="51"/>
                  </a:cubicBezTo>
                  <a:cubicBezTo>
                    <a:pt x="130" y="2"/>
                    <a:pt x="130" y="2"/>
                    <a:pt x="130" y="2"/>
                  </a:cubicBezTo>
                  <a:cubicBezTo>
                    <a:pt x="130" y="1"/>
                    <a:pt x="129" y="0"/>
                    <a:pt x="128" y="0"/>
                  </a:cubicBezTo>
                  <a:cubicBezTo>
                    <a:pt x="3" y="0"/>
                    <a:pt x="3" y="0"/>
                    <a:pt x="3" y="0"/>
                  </a:cubicBezTo>
                  <a:cubicBezTo>
                    <a:pt x="1" y="0"/>
                    <a:pt x="0" y="1"/>
                    <a:pt x="0" y="2"/>
                  </a:cubicBezTo>
                  <a:cubicBezTo>
                    <a:pt x="0" y="101"/>
                    <a:pt x="0" y="101"/>
                    <a:pt x="0" y="101"/>
                  </a:cubicBezTo>
                  <a:cubicBezTo>
                    <a:pt x="0" y="102"/>
                    <a:pt x="1" y="103"/>
                    <a:pt x="3" y="103"/>
                  </a:cubicBezTo>
                  <a:cubicBezTo>
                    <a:pt x="34" y="103"/>
                    <a:pt x="34" y="103"/>
                    <a:pt x="34" y="103"/>
                  </a:cubicBezTo>
                  <a:cubicBezTo>
                    <a:pt x="33" y="100"/>
                    <a:pt x="32" y="97"/>
                    <a:pt x="32" y="94"/>
                  </a:cubicBezTo>
                  <a:lnTo>
                    <a:pt x="11" y="94"/>
                  </a:lnTo>
                  <a:close/>
                  <a:moveTo>
                    <a:pt x="107" y="3"/>
                  </a:moveTo>
                  <a:cubicBezTo>
                    <a:pt x="119" y="3"/>
                    <a:pt x="119" y="3"/>
                    <a:pt x="119" y="3"/>
                  </a:cubicBezTo>
                  <a:cubicBezTo>
                    <a:pt x="119" y="15"/>
                    <a:pt x="119" y="15"/>
                    <a:pt x="119" y="15"/>
                  </a:cubicBezTo>
                  <a:cubicBezTo>
                    <a:pt x="107" y="15"/>
                    <a:pt x="107" y="15"/>
                    <a:pt x="107" y="15"/>
                  </a:cubicBezTo>
                  <a:lnTo>
                    <a:pt x="107" y="3"/>
                  </a:lnTo>
                  <a:close/>
                  <a:moveTo>
                    <a:pt x="89" y="3"/>
                  </a:moveTo>
                  <a:cubicBezTo>
                    <a:pt x="101" y="3"/>
                    <a:pt x="101" y="3"/>
                    <a:pt x="101" y="3"/>
                  </a:cubicBezTo>
                  <a:cubicBezTo>
                    <a:pt x="101" y="15"/>
                    <a:pt x="101" y="15"/>
                    <a:pt x="101" y="15"/>
                  </a:cubicBezTo>
                  <a:cubicBezTo>
                    <a:pt x="89" y="15"/>
                    <a:pt x="89" y="15"/>
                    <a:pt x="89" y="15"/>
                  </a:cubicBezTo>
                  <a:lnTo>
                    <a:pt x="89" y="3"/>
                  </a:lnTo>
                  <a:close/>
                </a:path>
              </a:pathLst>
            </a:custGeom>
            <a:solidFill>
              <a:schemeClr val="bg1"/>
            </a:solid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000" dirty="0">
                <a:solidFill>
                  <a:schemeClr val="bg1"/>
                </a:solidFill>
              </a:endParaRPr>
            </a:p>
          </p:txBody>
        </p:sp>
        <p:sp>
          <p:nvSpPr>
            <p:cNvPr id="124" name="Freeform 13"/>
            <p:cNvSpPr>
              <a:spLocks noEditPoints="1"/>
            </p:cNvSpPr>
            <p:nvPr/>
          </p:nvSpPr>
          <p:spPr bwMode="auto">
            <a:xfrm>
              <a:off x="6517475" y="5324691"/>
              <a:ext cx="167287" cy="169479"/>
            </a:xfrm>
            <a:custGeom>
              <a:avLst/>
              <a:gdLst>
                <a:gd name="T0" fmla="*/ 69 w 97"/>
                <a:gd name="T1" fmla="*/ 81 h 98"/>
                <a:gd name="T2" fmla="*/ 51 w 97"/>
                <a:gd name="T3" fmla="*/ 98 h 98"/>
                <a:gd name="T4" fmla="*/ 46 w 97"/>
                <a:gd name="T5" fmla="*/ 98 h 98"/>
                <a:gd name="T6" fmla="*/ 28 w 97"/>
                <a:gd name="T7" fmla="*/ 81 h 98"/>
                <a:gd name="T8" fmla="*/ 46 w 97"/>
                <a:gd name="T9" fmla="*/ 98 h 98"/>
                <a:gd name="T10" fmla="*/ 11 w 97"/>
                <a:gd name="T11" fmla="*/ 81 h 98"/>
                <a:gd name="T12" fmla="*/ 30 w 97"/>
                <a:gd name="T13" fmla="*/ 94 h 98"/>
                <a:gd name="T14" fmla="*/ 75 w 97"/>
                <a:gd name="T15" fmla="*/ 81 h 98"/>
                <a:gd name="T16" fmla="*/ 67 w 97"/>
                <a:gd name="T17" fmla="*/ 94 h 98"/>
                <a:gd name="T18" fmla="*/ 80 w 97"/>
                <a:gd name="T19" fmla="*/ 52 h 98"/>
                <a:gd name="T20" fmla="*/ 89 w 97"/>
                <a:gd name="T21" fmla="*/ 75 h 98"/>
                <a:gd name="T22" fmla="*/ 51 w 97"/>
                <a:gd name="T23" fmla="*/ 75 h 98"/>
                <a:gd name="T24" fmla="*/ 75 w 97"/>
                <a:gd name="T25" fmla="*/ 52 h 98"/>
                <a:gd name="T26" fmla="*/ 51 w 97"/>
                <a:gd name="T27" fmla="*/ 75 h 98"/>
                <a:gd name="T28" fmla="*/ 22 w 97"/>
                <a:gd name="T29" fmla="*/ 52 h 98"/>
                <a:gd name="T30" fmla="*/ 46 w 97"/>
                <a:gd name="T31" fmla="*/ 75 h 98"/>
                <a:gd name="T32" fmla="*/ 7 w 97"/>
                <a:gd name="T33" fmla="*/ 75 h 98"/>
                <a:gd name="T34" fmla="*/ 17 w 97"/>
                <a:gd name="T35" fmla="*/ 52 h 98"/>
                <a:gd name="T36" fmla="*/ 7 w 97"/>
                <a:gd name="T37" fmla="*/ 75 h 98"/>
                <a:gd name="T38" fmla="*/ 77 w 97"/>
                <a:gd name="T39" fmla="*/ 23 h 98"/>
                <a:gd name="T40" fmla="*/ 97 w 97"/>
                <a:gd name="T41" fmla="*/ 46 h 98"/>
                <a:gd name="T42" fmla="*/ 51 w 97"/>
                <a:gd name="T43" fmla="*/ 46 h 98"/>
                <a:gd name="T44" fmla="*/ 71 w 97"/>
                <a:gd name="T45" fmla="*/ 23 h 98"/>
                <a:gd name="T46" fmla="*/ 51 w 97"/>
                <a:gd name="T47" fmla="*/ 46 h 98"/>
                <a:gd name="T48" fmla="*/ 26 w 97"/>
                <a:gd name="T49" fmla="*/ 23 h 98"/>
                <a:gd name="T50" fmla="*/ 46 w 97"/>
                <a:gd name="T51" fmla="*/ 46 h 98"/>
                <a:gd name="T52" fmla="*/ 0 w 97"/>
                <a:gd name="T53" fmla="*/ 46 h 98"/>
                <a:gd name="T54" fmla="*/ 20 w 97"/>
                <a:gd name="T55" fmla="*/ 23 h 98"/>
                <a:gd name="T56" fmla="*/ 0 w 97"/>
                <a:gd name="T57" fmla="*/ 46 h 98"/>
                <a:gd name="T58" fmla="*/ 67 w 97"/>
                <a:gd name="T59" fmla="*/ 4 h 98"/>
                <a:gd name="T60" fmla="*/ 75 w 97"/>
                <a:gd name="T61" fmla="*/ 17 h 98"/>
                <a:gd name="T62" fmla="*/ 51 w 97"/>
                <a:gd name="T63" fmla="*/ 0 h 98"/>
                <a:gd name="T64" fmla="*/ 69 w 97"/>
                <a:gd name="T65" fmla="*/ 17 h 98"/>
                <a:gd name="T66" fmla="*/ 28 w 97"/>
                <a:gd name="T67" fmla="*/ 17 h 98"/>
                <a:gd name="T68" fmla="*/ 46 w 97"/>
                <a:gd name="T69" fmla="*/ 0 h 98"/>
                <a:gd name="T70" fmla="*/ 28 w 97"/>
                <a:gd name="T71" fmla="*/ 17 h 98"/>
                <a:gd name="T72" fmla="*/ 30 w 97"/>
                <a:gd name="T73" fmla="*/ 4 h 98"/>
                <a:gd name="T74" fmla="*/ 11 w 97"/>
                <a:gd name="T75" fmla="*/ 1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7" h="98">
                  <a:moveTo>
                    <a:pt x="51" y="81"/>
                  </a:moveTo>
                  <a:cubicBezTo>
                    <a:pt x="69" y="81"/>
                    <a:pt x="69" y="81"/>
                    <a:pt x="69" y="81"/>
                  </a:cubicBezTo>
                  <a:cubicBezTo>
                    <a:pt x="65" y="89"/>
                    <a:pt x="60" y="95"/>
                    <a:pt x="55" y="97"/>
                  </a:cubicBezTo>
                  <a:cubicBezTo>
                    <a:pt x="54" y="97"/>
                    <a:pt x="52" y="97"/>
                    <a:pt x="51" y="98"/>
                  </a:cubicBezTo>
                  <a:lnTo>
                    <a:pt x="51" y="81"/>
                  </a:lnTo>
                  <a:close/>
                  <a:moveTo>
                    <a:pt x="46" y="98"/>
                  </a:moveTo>
                  <a:cubicBezTo>
                    <a:pt x="44" y="97"/>
                    <a:pt x="43" y="97"/>
                    <a:pt x="42" y="97"/>
                  </a:cubicBezTo>
                  <a:cubicBezTo>
                    <a:pt x="37" y="95"/>
                    <a:pt x="32" y="89"/>
                    <a:pt x="28" y="81"/>
                  </a:cubicBezTo>
                  <a:cubicBezTo>
                    <a:pt x="46" y="81"/>
                    <a:pt x="46" y="81"/>
                    <a:pt x="46" y="81"/>
                  </a:cubicBezTo>
                  <a:lnTo>
                    <a:pt x="46" y="98"/>
                  </a:lnTo>
                  <a:close/>
                  <a:moveTo>
                    <a:pt x="30" y="94"/>
                  </a:moveTo>
                  <a:cubicBezTo>
                    <a:pt x="23" y="91"/>
                    <a:pt x="16" y="86"/>
                    <a:pt x="11" y="81"/>
                  </a:cubicBezTo>
                  <a:cubicBezTo>
                    <a:pt x="22" y="81"/>
                    <a:pt x="22" y="81"/>
                    <a:pt x="22" y="81"/>
                  </a:cubicBezTo>
                  <a:cubicBezTo>
                    <a:pt x="24" y="86"/>
                    <a:pt x="27" y="90"/>
                    <a:pt x="30" y="94"/>
                  </a:cubicBezTo>
                  <a:close/>
                  <a:moveTo>
                    <a:pt x="67" y="94"/>
                  </a:moveTo>
                  <a:cubicBezTo>
                    <a:pt x="70" y="90"/>
                    <a:pt x="73" y="86"/>
                    <a:pt x="75" y="81"/>
                  </a:cubicBezTo>
                  <a:cubicBezTo>
                    <a:pt x="85" y="81"/>
                    <a:pt x="85" y="81"/>
                    <a:pt x="85" y="81"/>
                  </a:cubicBezTo>
                  <a:cubicBezTo>
                    <a:pt x="81" y="86"/>
                    <a:pt x="74" y="91"/>
                    <a:pt x="67" y="94"/>
                  </a:cubicBezTo>
                  <a:close/>
                  <a:moveTo>
                    <a:pt x="77" y="75"/>
                  </a:moveTo>
                  <a:cubicBezTo>
                    <a:pt x="79" y="68"/>
                    <a:pt x="80" y="60"/>
                    <a:pt x="80" y="52"/>
                  </a:cubicBezTo>
                  <a:cubicBezTo>
                    <a:pt x="97" y="52"/>
                    <a:pt x="97" y="52"/>
                    <a:pt x="97" y="52"/>
                  </a:cubicBezTo>
                  <a:cubicBezTo>
                    <a:pt x="97" y="60"/>
                    <a:pt x="94" y="68"/>
                    <a:pt x="89" y="75"/>
                  </a:cubicBezTo>
                  <a:lnTo>
                    <a:pt x="77" y="75"/>
                  </a:lnTo>
                  <a:close/>
                  <a:moveTo>
                    <a:pt x="51" y="75"/>
                  </a:moveTo>
                  <a:cubicBezTo>
                    <a:pt x="51" y="52"/>
                    <a:pt x="51" y="52"/>
                    <a:pt x="51" y="52"/>
                  </a:cubicBezTo>
                  <a:cubicBezTo>
                    <a:pt x="75" y="52"/>
                    <a:pt x="75" y="52"/>
                    <a:pt x="75" y="52"/>
                  </a:cubicBezTo>
                  <a:cubicBezTo>
                    <a:pt x="75" y="60"/>
                    <a:pt x="73" y="68"/>
                    <a:pt x="71" y="75"/>
                  </a:cubicBezTo>
                  <a:lnTo>
                    <a:pt x="51" y="75"/>
                  </a:lnTo>
                  <a:close/>
                  <a:moveTo>
                    <a:pt x="26" y="75"/>
                  </a:moveTo>
                  <a:cubicBezTo>
                    <a:pt x="24" y="68"/>
                    <a:pt x="22" y="60"/>
                    <a:pt x="22" y="52"/>
                  </a:cubicBezTo>
                  <a:cubicBezTo>
                    <a:pt x="46" y="52"/>
                    <a:pt x="46" y="52"/>
                    <a:pt x="46" y="52"/>
                  </a:cubicBezTo>
                  <a:cubicBezTo>
                    <a:pt x="46" y="75"/>
                    <a:pt x="46" y="75"/>
                    <a:pt x="46" y="75"/>
                  </a:cubicBezTo>
                  <a:lnTo>
                    <a:pt x="26" y="75"/>
                  </a:lnTo>
                  <a:close/>
                  <a:moveTo>
                    <a:pt x="7" y="75"/>
                  </a:moveTo>
                  <a:cubicBezTo>
                    <a:pt x="3" y="68"/>
                    <a:pt x="0" y="60"/>
                    <a:pt x="0" y="52"/>
                  </a:cubicBezTo>
                  <a:cubicBezTo>
                    <a:pt x="17" y="52"/>
                    <a:pt x="17" y="52"/>
                    <a:pt x="17" y="52"/>
                  </a:cubicBezTo>
                  <a:cubicBezTo>
                    <a:pt x="17" y="60"/>
                    <a:pt x="18" y="68"/>
                    <a:pt x="20" y="75"/>
                  </a:cubicBezTo>
                  <a:lnTo>
                    <a:pt x="7" y="75"/>
                  </a:lnTo>
                  <a:close/>
                  <a:moveTo>
                    <a:pt x="80" y="46"/>
                  </a:moveTo>
                  <a:cubicBezTo>
                    <a:pt x="80" y="38"/>
                    <a:pt x="79" y="30"/>
                    <a:pt x="77" y="23"/>
                  </a:cubicBezTo>
                  <a:cubicBezTo>
                    <a:pt x="90" y="23"/>
                    <a:pt x="90" y="23"/>
                    <a:pt x="90" y="23"/>
                  </a:cubicBezTo>
                  <a:cubicBezTo>
                    <a:pt x="94" y="29"/>
                    <a:pt x="97" y="38"/>
                    <a:pt x="97" y="46"/>
                  </a:cubicBezTo>
                  <a:lnTo>
                    <a:pt x="80" y="46"/>
                  </a:lnTo>
                  <a:close/>
                  <a:moveTo>
                    <a:pt x="51" y="46"/>
                  </a:moveTo>
                  <a:cubicBezTo>
                    <a:pt x="51" y="23"/>
                    <a:pt x="51" y="23"/>
                    <a:pt x="51" y="23"/>
                  </a:cubicBezTo>
                  <a:cubicBezTo>
                    <a:pt x="71" y="23"/>
                    <a:pt x="71" y="23"/>
                    <a:pt x="71" y="23"/>
                  </a:cubicBezTo>
                  <a:cubicBezTo>
                    <a:pt x="73" y="30"/>
                    <a:pt x="75" y="38"/>
                    <a:pt x="75" y="46"/>
                  </a:cubicBezTo>
                  <a:lnTo>
                    <a:pt x="51" y="46"/>
                  </a:lnTo>
                  <a:close/>
                  <a:moveTo>
                    <a:pt x="22" y="46"/>
                  </a:moveTo>
                  <a:cubicBezTo>
                    <a:pt x="22" y="38"/>
                    <a:pt x="24" y="30"/>
                    <a:pt x="26" y="23"/>
                  </a:cubicBezTo>
                  <a:cubicBezTo>
                    <a:pt x="46" y="23"/>
                    <a:pt x="46" y="23"/>
                    <a:pt x="46" y="23"/>
                  </a:cubicBezTo>
                  <a:cubicBezTo>
                    <a:pt x="46" y="46"/>
                    <a:pt x="46" y="46"/>
                    <a:pt x="46" y="46"/>
                  </a:cubicBezTo>
                  <a:lnTo>
                    <a:pt x="22" y="46"/>
                  </a:lnTo>
                  <a:close/>
                  <a:moveTo>
                    <a:pt x="0" y="46"/>
                  </a:moveTo>
                  <a:cubicBezTo>
                    <a:pt x="0" y="38"/>
                    <a:pt x="3" y="29"/>
                    <a:pt x="7" y="22"/>
                  </a:cubicBezTo>
                  <a:cubicBezTo>
                    <a:pt x="20" y="23"/>
                    <a:pt x="20" y="23"/>
                    <a:pt x="20" y="23"/>
                  </a:cubicBezTo>
                  <a:cubicBezTo>
                    <a:pt x="18" y="30"/>
                    <a:pt x="17" y="38"/>
                    <a:pt x="17" y="46"/>
                  </a:cubicBezTo>
                  <a:lnTo>
                    <a:pt x="0" y="46"/>
                  </a:lnTo>
                  <a:close/>
                  <a:moveTo>
                    <a:pt x="75" y="17"/>
                  </a:moveTo>
                  <a:cubicBezTo>
                    <a:pt x="73" y="12"/>
                    <a:pt x="70" y="8"/>
                    <a:pt x="67" y="4"/>
                  </a:cubicBezTo>
                  <a:cubicBezTo>
                    <a:pt x="74" y="7"/>
                    <a:pt x="81" y="11"/>
                    <a:pt x="86" y="17"/>
                  </a:cubicBezTo>
                  <a:lnTo>
                    <a:pt x="75" y="17"/>
                  </a:lnTo>
                  <a:close/>
                  <a:moveTo>
                    <a:pt x="51" y="17"/>
                  </a:moveTo>
                  <a:cubicBezTo>
                    <a:pt x="51" y="0"/>
                    <a:pt x="51" y="0"/>
                    <a:pt x="51" y="0"/>
                  </a:cubicBezTo>
                  <a:cubicBezTo>
                    <a:pt x="52" y="0"/>
                    <a:pt x="54" y="0"/>
                    <a:pt x="55" y="0"/>
                  </a:cubicBezTo>
                  <a:cubicBezTo>
                    <a:pt x="60" y="3"/>
                    <a:pt x="65" y="9"/>
                    <a:pt x="69" y="17"/>
                  </a:cubicBezTo>
                  <a:lnTo>
                    <a:pt x="51" y="17"/>
                  </a:lnTo>
                  <a:close/>
                  <a:moveTo>
                    <a:pt x="28" y="17"/>
                  </a:moveTo>
                  <a:cubicBezTo>
                    <a:pt x="32" y="9"/>
                    <a:pt x="37" y="3"/>
                    <a:pt x="42" y="0"/>
                  </a:cubicBezTo>
                  <a:cubicBezTo>
                    <a:pt x="43" y="0"/>
                    <a:pt x="44" y="0"/>
                    <a:pt x="46" y="0"/>
                  </a:cubicBezTo>
                  <a:cubicBezTo>
                    <a:pt x="46" y="17"/>
                    <a:pt x="46" y="17"/>
                    <a:pt x="46" y="17"/>
                  </a:cubicBezTo>
                  <a:lnTo>
                    <a:pt x="28" y="17"/>
                  </a:lnTo>
                  <a:close/>
                  <a:moveTo>
                    <a:pt x="11" y="17"/>
                  </a:moveTo>
                  <a:cubicBezTo>
                    <a:pt x="16" y="11"/>
                    <a:pt x="23" y="7"/>
                    <a:pt x="30" y="4"/>
                  </a:cubicBezTo>
                  <a:cubicBezTo>
                    <a:pt x="27" y="7"/>
                    <a:pt x="24" y="12"/>
                    <a:pt x="22" y="17"/>
                  </a:cubicBezTo>
                  <a:lnTo>
                    <a:pt x="11" y="17"/>
                  </a:lnTo>
                  <a:close/>
                </a:path>
              </a:pathLst>
            </a:custGeom>
            <a:solidFill>
              <a:schemeClr val="bg1"/>
            </a:solidFill>
            <a:ln>
              <a:noFill/>
            </a:ln>
            <a:effectLst>
              <a:outerShdw blurRad="38100" dist="38100" dir="2700000" algn="tl"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p>
              <a:endParaRPr lang="en-US" sz="1000" dirty="0">
                <a:solidFill>
                  <a:schemeClr val="bg1"/>
                </a:solidFill>
              </a:endParaRPr>
            </a:p>
          </p:txBody>
        </p:sp>
      </p:grpSp>
      <p:sp>
        <p:nvSpPr>
          <p:cNvPr id="125" name="Rectangle 124"/>
          <p:cNvSpPr/>
          <p:nvPr/>
        </p:nvSpPr>
        <p:spPr>
          <a:xfrm>
            <a:off x="7711439" y="6263621"/>
            <a:ext cx="1063625" cy="123111"/>
          </a:xfrm>
          <a:prstGeom prst="rect">
            <a:avLst/>
          </a:prstGeom>
          <a:effectLst>
            <a:outerShdw blurRad="50800" dist="38100" dir="2700000" algn="tl" rotWithShape="0">
              <a:prstClr val="black">
                <a:alpha val="40000"/>
              </a:prstClr>
            </a:outerShdw>
          </a:effectLst>
        </p:spPr>
        <p:txBody>
          <a:bodyPr wrap="square" lIns="0" tIns="0" rIns="0" bIns="0">
            <a:spAutoFit/>
          </a:bodyPr>
          <a:lstStyle/>
          <a:p>
            <a:pPr algn="r"/>
            <a:r>
              <a:rPr lang="en-US" sz="800" b="1" dirty="0">
                <a:solidFill>
                  <a:schemeClr val="bg1"/>
                </a:solidFill>
              </a:rPr>
              <a:t>Technology &amp; Media</a:t>
            </a:r>
          </a:p>
        </p:txBody>
      </p:sp>
      <p:sp>
        <p:nvSpPr>
          <p:cNvPr id="126" name="Rectangle 125"/>
          <p:cNvSpPr/>
          <p:nvPr/>
        </p:nvSpPr>
        <p:spPr>
          <a:xfrm>
            <a:off x="7170353" y="5864294"/>
            <a:ext cx="1627572" cy="534349"/>
          </a:xfrm>
          <a:prstGeom prst="rect">
            <a:avLst/>
          </a:prstGeom>
          <a:solidFill>
            <a:schemeClr val="bg1">
              <a:alpha val="45000"/>
            </a:schemeClr>
          </a:solidFill>
          <a:ln w="9525">
            <a:no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sp>
        <p:nvSpPr>
          <p:cNvPr id="128" name="PageNumberTextBox"/>
          <p:cNvSpPr txBox="1"/>
          <p:nvPr/>
        </p:nvSpPr>
        <p:spPr>
          <a:xfrm>
            <a:off x="8846533" y="6638290"/>
            <a:ext cx="62517"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8</a:t>
            </a:r>
          </a:p>
        </p:txBody>
      </p:sp>
    </p:spTree>
    <p:extLst>
      <p:ext uri="{BB962C8B-B14F-4D97-AF65-F5344CB8AC3E}">
        <p14:creationId xmlns:p14="http://schemas.microsoft.com/office/powerpoint/2010/main" val="849524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dirty="0"/>
              <a:t>Strong Presence in Human Capital Management Services </a:t>
            </a:r>
          </a:p>
        </p:txBody>
      </p:sp>
      <p:graphicFrame>
        <p:nvGraphicFramePr>
          <p:cNvPr id="13" name="Table 12"/>
          <p:cNvGraphicFramePr>
            <a:graphicFrameLocks noGrp="1"/>
          </p:cNvGraphicFramePr>
          <p:nvPr>
            <p:extLst>
              <p:ext uri="{D42A27DB-BD31-4B8C-83A1-F6EECF244321}">
                <p14:modId xmlns:p14="http://schemas.microsoft.com/office/powerpoint/2010/main" val="46760853"/>
              </p:ext>
            </p:extLst>
          </p:nvPr>
        </p:nvGraphicFramePr>
        <p:xfrm>
          <a:off x="5832141" y="870944"/>
          <a:ext cx="3063240" cy="256032"/>
        </p:xfrm>
        <a:graphic>
          <a:graphicData uri="http://schemas.openxmlformats.org/drawingml/2006/table">
            <a:tbl>
              <a:tblPr firstRow="1" bandRow="1">
                <a:tableStyleId>{5C22544A-7EE6-4342-B048-85BDC9FD1C3A}</a:tableStyleId>
              </a:tblPr>
              <a:tblGrid>
                <a:gridCol w="3063240">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Comments</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custDataLst>
              <p:tags r:id="rId1"/>
            </p:custDataLst>
            <p:extLst>
              <p:ext uri="{D42A27DB-BD31-4B8C-83A1-F6EECF244321}">
                <p14:modId xmlns:p14="http://schemas.microsoft.com/office/powerpoint/2010/main" val="2512152576"/>
              </p:ext>
            </p:extLst>
          </p:nvPr>
        </p:nvGraphicFramePr>
        <p:xfrm>
          <a:off x="331694" y="870944"/>
          <a:ext cx="5284422" cy="256032"/>
        </p:xfrm>
        <a:graphic>
          <a:graphicData uri="http://schemas.openxmlformats.org/drawingml/2006/table">
            <a:tbl>
              <a:tblPr firstRow="1" bandRow="1">
                <a:tableStyleId>{5C22544A-7EE6-4342-B048-85BDC9FD1C3A}</a:tableStyleId>
              </a:tblPr>
              <a:tblGrid>
                <a:gridCol w="5284422">
                  <a:extLst>
                    <a:ext uri="{9D8B030D-6E8A-4147-A177-3AD203B41FA5}">
                      <a16:colId xmlns:a16="http://schemas.microsoft.com/office/drawing/2014/main" val="20000"/>
                    </a:ext>
                  </a:extLst>
                </a:gridCol>
              </a:tblGrid>
              <a:tr h="256032">
                <a:tc>
                  <a:txBody>
                    <a:bodyPr/>
                    <a:lstStyle/>
                    <a:p>
                      <a:pPr algn="l"/>
                      <a:r>
                        <a:rPr lang="en-US" sz="1050" b="1" i="0" u="none" dirty="0">
                          <a:solidFill>
                            <a:srgbClr val="000000"/>
                          </a:solidFill>
                          <a:latin typeface="+mn-lt"/>
                        </a:rPr>
                        <a:t>Quarterly Human Capital &amp; Services Newsletter</a:t>
                      </a:r>
                    </a:p>
                  </a:txBody>
                  <a:tcPr marL="0" marR="0" marT="0" marB="0" anchor="ctr">
                    <a:lnL w="12700" cap="flat" cmpd="sng" algn="ctr">
                      <a:solidFill>
                        <a:schemeClr val="lt1">
                          <a:alpha val="0"/>
                        </a:schemeClr>
                      </a:solidFill>
                      <a:prstDash val="solid"/>
                      <a:round/>
                      <a:headEnd type="none" w="med" len="med"/>
                      <a:tailEnd type="none" w="med" len="med"/>
                    </a:lnL>
                    <a:lnR w="12700" cap="flat" cmpd="sng" algn="ctr">
                      <a:solidFill>
                        <a:schemeClr val="lt1">
                          <a:alpha val="0"/>
                        </a:schemeClr>
                      </a:solidFill>
                      <a:prstDash val="solid"/>
                      <a:round/>
                      <a:headEnd type="none" w="med" len="med"/>
                      <a:tailEnd type="none" w="med" len="med"/>
                    </a:lnR>
                    <a:lnT w="19050" cap="flat" cmpd="sng" algn="ctr">
                      <a:solidFill>
                        <a:srgbClr val="07325F"/>
                      </a:solidFill>
                      <a:prstDash val="solid"/>
                      <a:round/>
                      <a:headEnd type="none" w="med" len="med"/>
                      <a:tailEnd type="none" w="med" len="med"/>
                    </a:lnT>
                    <a:lnB w="19050" cap="flat" cmpd="sng" algn="ctr">
                      <a:solidFill>
                        <a:srgbClr val="07325F"/>
                      </a:solidFill>
                      <a:prstDash val="solid"/>
                      <a:round/>
                      <a:headEnd type="none" w="med" len="med"/>
                      <a:tailEnd type="none" w="med" len="med"/>
                    </a:lnB>
                    <a:solidFill>
                      <a:srgbClr val="FFFFFF">
                        <a:alpha val="0"/>
                      </a:srgbClr>
                    </a:solidFill>
                  </a:tcPr>
                </a:tc>
                <a:extLst>
                  <a:ext uri="{0D108BD9-81ED-4DB2-BD59-A6C34878D82A}">
                    <a16:rowId xmlns:a16="http://schemas.microsoft.com/office/drawing/2014/main" val="10000"/>
                  </a:ext>
                </a:extLst>
              </a:tr>
            </a:tbl>
          </a:graphicData>
        </a:graphic>
      </p:graphicFrame>
      <p:sp>
        <p:nvSpPr>
          <p:cNvPr id="73" name="PUNCHLINE_Text">
            <a:extLst>
              <a:ext uri="{FF2B5EF4-FFF2-40B4-BE49-F238E27FC236}">
                <a16:creationId xmlns:a16="http://schemas.microsoft.com/office/drawing/2014/main" id="{744A56BB-4BDE-45BA-B4D7-E32E4799A094}"/>
              </a:ext>
            </a:extLst>
          </p:cNvPr>
          <p:cNvSpPr txBox="1">
            <a:spLocks noChangeArrowheads="1"/>
          </p:cNvSpPr>
          <p:nvPr>
            <p:custDataLst>
              <p:tags r:id="rId2"/>
            </p:custDataLst>
          </p:nvPr>
        </p:nvSpPr>
        <p:spPr bwMode="auto">
          <a:xfrm>
            <a:off x="5832140" y="5049180"/>
            <a:ext cx="3063240" cy="1098741"/>
          </a:xfrm>
          <a:prstGeom prst="rect">
            <a:avLst/>
          </a:prstGeom>
          <a:solidFill>
            <a:srgbClr val="336699"/>
          </a:solidFill>
          <a:ln>
            <a:noFill/>
          </a:ln>
          <a:effectLst/>
          <a:extLst/>
        </p:spPr>
        <p:txBody>
          <a:bodyPr lIns="91371" tIns="45685" rIns="91371" bIns="45685" anchor="ctr"/>
          <a:lstStyle>
            <a:defPPr>
              <a:defRPr lang="de-DE"/>
            </a:defPPr>
            <a:lvl1pPr algn="ctr" defTabSz="855663" eaLnBrk="1" hangingPunct="1">
              <a:buClr>
                <a:srgbClr val="000080"/>
              </a:buClr>
              <a:buFont typeface="Wingdings" pitchFamily="2" charset="2"/>
              <a:buNone/>
              <a:defRPr sz="1100" b="1">
                <a:solidFill>
                  <a:srgbClr val="000000"/>
                </a:solidFill>
                <a:latin typeface="Arial Narrow" pitchFamily="34" charset="0"/>
                <a:cs typeface="Arial" pitchFamily="34" charset="0"/>
              </a:defRPr>
            </a:lvl1pPr>
            <a:lvl2pPr marL="742950" indent="-285750" defTabSz="855663" eaLnBrk="0" hangingPunct="0">
              <a:defRPr sz="1000">
                <a:latin typeface="Garamond" pitchFamily="18" charset="0"/>
              </a:defRPr>
            </a:lvl2pPr>
            <a:lvl3pPr marL="1143000" indent="-228600" defTabSz="855663" eaLnBrk="0" hangingPunct="0">
              <a:defRPr sz="1000">
                <a:latin typeface="Garamond" pitchFamily="18" charset="0"/>
              </a:defRPr>
            </a:lvl3pPr>
            <a:lvl4pPr marL="1600200" indent="-228600" defTabSz="855663" eaLnBrk="0" hangingPunct="0">
              <a:defRPr sz="1000">
                <a:latin typeface="Garamond" pitchFamily="18" charset="0"/>
              </a:defRPr>
            </a:lvl4pPr>
            <a:lvl5pPr marL="2057400" indent="-228600" defTabSz="855663" eaLnBrk="0" hangingPunct="0">
              <a:defRPr sz="1000">
                <a:latin typeface="Garamond" pitchFamily="18" charset="0"/>
              </a:defRPr>
            </a:lvl5pPr>
            <a:lvl6pPr marL="2514600" indent="-228600" defTabSz="855663" eaLnBrk="0" fontAlgn="base" hangingPunct="0">
              <a:spcBef>
                <a:spcPct val="0"/>
              </a:spcBef>
              <a:spcAft>
                <a:spcPct val="0"/>
              </a:spcAft>
              <a:defRPr sz="1000">
                <a:latin typeface="Garamond" pitchFamily="18" charset="0"/>
              </a:defRPr>
            </a:lvl6pPr>
            <a:lvl7pPr marL="2971800" indent="-228600" defTabSz="855663" eaLnBrk="0" fontAlgn="base" hangingPunct="0">
              <a:spcBef>
                <a:spcPct val="0"/>
              </a:spcBef>
              <a:spcAft>
                <a:spcPct val="0"/>
              </a:spcAft>
              <a:defRPr sz="1000">
                <a:latin typeface="Garamond" pitchFamily="18" charset="0"/>
              </a:defRPr>
            </a:lvl7pPr>
            <a:lvl8pPr marL="3429000" indent="-228600" defTabSz="855663" eaLnBrk="0" fontAlgn="base" hangingPunct="0">
              <a:spcBef>
                <a:spcPct val="0"/>
              </a:spcBef>
              <a:spcAft>
                <a:spcPct val="0"/>
              </a:spcAft>
              <a:defRPr sz="1000">
                <a:latin typeface="Garamond" pitchFamily="18" charset="0"/>
              </a:defRPr>
            </a:lvl8pPr>
            <a:lvl9pPr marL="3886200" indent="-228600" defTabSz="855663" eaLnBrk="0" fontAlgn="base" hangingPunct="0">
              <a:spcBef>
                <a:spcPct val="0"/>
              </a:spcBef>
              <a:spcAft>
                <a:spcPct val="0"/>
              </a:spcAft>
              <a:defRPr sz="1000">
                <a:latin typeface="Garamond" pitchFamily="18" charset="0"/>
              </a:defRPr>
            </a:lvl9pPr>
          </a:lstStyle>
          <a:p>
            <a:r>
              <a:rPr lang="en-US" sz="900" dirty="0">
                <a:solidFill>
                  <a:schemeClr val="bg1"/>
                </a:solidFill>
                <a:latin typeface="+mn-lt"/>
              </a:rPr>
              <a:t>Lincoln International understands the </a:t>
            </a:r>
            <a:br>
              <a:rPr lang="en-US" sz="900" dirty="0">
                <a:solidFill>
                  <a:schemeClr val="bg1"/>
                </a:solidFill>
                <a:latin typeface="+mn-lt"/>
              </a:rPr>
            </a:br>
            <a:r>
              <a:rPr lang="en-US" sz="900" dirty="0">
                <a:solidFill>
                  <a:schemeClr val="bg1"/>
                </a:solidFill>
                <a:latin typeface="+mn-lt"/>
              </a:rPr>
              <a:t>underlying dynamics in key subsectors of </a:t>
            </a:r>
            <a:br>
              <a:rPr lang="en-US" sz="900" dirty="0">
                <a:solidFill>
                  <a:schemeClr val="bg1"/>
                </a:solidFill>
                <a:latin typeface="+mn-lt"/>
              </a:rPr>
            </a:br>
            <a:r>
              <a:rPr lang="en-US" sz="900" dirty="0">
                <a:solidFill>
                  <a:schemeClr val="bg1"/>
                </a:solidFill>
                <a:latin typeface="+mn-lt"/>
              </a:rPr>
              <a:t>human capital services</a:t>
            </a:r>
          </a:p>
        </p:txBody>
      </p:sp>
      <p:sp>
        <p:nvSpPr>
          <p:cNvPr id="74" name="R13_Shape">
            <a:extLst>
              <a:ext uri="{FF2B5EF4-FFF2-40B4-BE49-F238E27FC236}">
                <a16:creationId xmlns:a16="http://schemas.microsoft.com/office/drawing/2014/main" id="{66BC1395-AD8B-4492-B132-0BFA40EB4FA1}"/>
              </a:ext>
            </a:extLst>
          </p:cNvPr>
          <p:cNvSpPr txBox="1">
            <a:spLocks noChangeArrowheads="1"/>
          </p:cNvSpPr>
          <p:nvPr>
            <p:custDataLst>
              <p:tags r:id="rId3"/>
            </p:custDataLst>
          </p:nvPr>
        </p:nvSpPr>
        <p:spPr bwMode="auto">
          <a:xfrm>
            <a:off x="5832140" y="1292064"/>
            <a:ext cx="3063240" cy="3089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64226" rIns="0" bIns="64226"/>
          <a:lstStyle>
            <a:lvl1pPr marL="342900" indent="-342900" defTabSz="765175" eaLnBrk="0" hangingPunct="0">
              <a:defRPr sz="2200" b="1">
                <a:solidFill>
                  <a:schemeClr val="tx1"/>
                </a:solidFill>
                <a:latin typeface="Times New Roman" pitchFamily="18" charset="0"/>
              </a:defRPr>
            </a:lvl1pPr>
            <a:lvl2pPr marL="160338" indent="-160338" defTabSz="765175" eaLnBrk="0" hangingPunct="0">
              <a:defRPr sz="2200" b="1">
                <a:solidFill>
                  <a:schemeClr val="tx1"/>
                </a:solidFill>
                <a:latin typeface="Times New Roman" pitchFamily="18" charset="0"/>
              </a:defRPr>
            </a:lvl2pPr>
            <a:lvl3pPr marL="322263" indent="-161925" defTabSz="765175" eaLnBrk="0" hangingPunct="0">
              <a:defRPr sz="2200" b="1">
                <a:solidFill>
                  <a:schemeClr val="tx1"/>
                </a:solidFill>
                <a:latin typeface="Times New Roman" pitchFamily="18" charset="0"/>
              </a:defRPr>
            </a:lvl3pPr>
            <a:lvl4pPr marL="1600200" indent="-228600" defTabSz="765175" eaLnBrk="0" hangingPunct="0">
              <a:defRPr sz="2200" b="1">
                <a:solidFill>
                  <a:schemeClr val="tx1"/>
                </a:solidFill>
                <a:latin typeface="Times New Roman" pitchFamily="18" charset="0"/>
              </a:defRPr>
            </a:lvl4pPr>
            <a:lvl5pPr marL="2057400" indent="-228600" defTabSz="765175" eaLnBrk="0" hangingPunct="0">
              <a:defRPr sz="2200" b="1">
                <a:solidFill>
                  <a:schemeClr val="tx1"/>
                </a:solidFill>
                <a:latin typeface="Times New Roman" pitchFamily="18" charset="0"/>
              </a:defRPr>
            </a:lvl5pPr>
            <a:lvl6pPr marL="2514600" indent="-228600" defTabSz="765175" eaLnBrk="0" fontAlgn="base" hangingPunct="0">
              <a:spcBef>
                <a:spcPct val="0"/>
              </a:spcBef>
              <a:spcAft>
                <a:spcPct val="0"/>
              </a:spcAft>
              <a:defRPr sz="2200" b="1">
                <a:solidFill>
                  <a:schemeClr val="tx1"/>
                </a:solidFill>
                <a:latin typeface="Times New Roman" pitchFamily="18" charset="0"/>
              </a:defRPr>
            </a:lvl6pPr>
            <a:lvl7pPr marL="2971800" indent="-228600" defTabSz="765175" eaLnBrk="0" fontAlgn="base" hangingPunct="0">
              <a:spcBef>
                <a:spcPct val="0"/>
              </a:spcBef>
              <a:spcAft>
                <a:spcPct val="0"/>
              </a:spcAft>
              <a:defRPr sz="2200" b="1">
                <a:solidFill>
                  <a:schemeClr val="tx1"/>
                </a:solidFill>
                <a:latin typeface="Times New Roman" pitchFamily="18" charset="0"/>
              </a:defRPr>
            </a:lvl7pPr>
            <a:lvl8pPr marL="3429000" indent="-228600" defTabSz="765175" eaLnBrk="0" fontAlgn="base" hangingPunct="0">
              <a:spcBef>
                <a:spcPct val="0"/>
              </a:spcBef>
              <a:spcAft>
                <a:spcPct val="0"/>
              </a:spcAft>
              <a:defRPr sz="2200" b="1">
                <a:solidFill>
                  <a:schemeClr val="tx1"/>
                </a:solidFill>
                <a:latin typeface="Times New Roman" pitchFamily="18" charset="0"/>
              </a:defRPr>
            </a:lvl8pPr>
            <a:lvl9pPr marL="3886200" indent="-228600" defTabSz="765175" eaLnBrk="0" fontAlgn="base" hangingPunct="0">
              <a:spcBef>
                <a:spcPct val="0"/>
              </a:spcBef>
              <a:spcAft>
                <a:spcPct val="0"/>
              </a:spcAft>
              <a:defRPr sz="2200" b="1">
                <a:solidFill>
                  <a:schemeClr val="tx1"/>
                </a:solidFill>
                <a:latin typeface="Times New Roman" pitchFamily="18" charset="0"/>
              </a:defRPr>
            </a:lvl9pPr>
          </a:lstStyle>
          <a:p>
            <a:pPr marL="171450" lvl="1" indent="-171450" eaLnBrk="1" hangingPunct="1">
              <a:lnSpc>
                <a:spcPts val="1400"/>
              </a:lnSpc>
              <a:spcBef>
                <a:spcPts val="600"/>
              </a:spcBef>
              <a:buClr>
                <a:srgbClr val="000080"/>
              </a:buClr>
              <a:buSzPct val="100000"/>
              <a:buFont typeface="Wingdings" pitchFamily="2" charset="2"/>
              <a:buChar char="§"/>
            </a:pPr>
            <a:r>
              <a:rPr lang="en-US" sz="900" b="0" dirty="0">
                <a:solidFill>
                  <a:srgbClr val="000000"/>
                </a:solidFill>
                <a:latin typeface="+mn-lt"/>
              </a:rPr>
              <a:t>We have significant transaction experience across a broad range of segments within the human capital services sector</a:t>
            </a:r>
          </a:p>
          <a:p>
            <a:pPr marL="171450" lvl="1" indent="-171450" eaLnBrk="1" hangingPunct="1">
              <a:lnSpc>
                <a:spcPts val="1400"/>
              </a:lnSpc>
              <a:spcBef>
                <a:spcPts val="600"/>
              </a:spcBef>
              <a:buClr>
                <a:srgbClr val="000080"/>
              </a:buClr>
              <a:buSzPct val="100000"/>
              <a:buFont typeface="Wingdings" pitchFamily="2" charset="2"/>
              <a:buChar char="§"/>
            </a:pPr>
            <a:r>
              <a:rPr lang="en-US" sz="900" b="0" dirty="0">
                <a:solidFill>
                  <a:srgbClr val="000000"/>
                </a:solidFill>
                <a:latin typeface="+mn-lt"/>
              </a:rPr>
              <a:t>We stay in close contact with the industry through our transaction activity, quarterly newsletter, annual conference and extensive networking</a:t>
            </a:r>
          </a:p>
          <a:p>
            <a:pPr marL="171450" lvl="1" indent="-171450" eaLnBrk="1" hangingPunct="1">
              <a:lnSpc>
                <a:spcPts val="1400"/>
              </a:lnSpc>
              <a:spcBef>
                <a:spcPts val="600"/>
              </a:spcBef>
              <a:buClr>
                <a:srgbClr val="000080"/>
              </a:buClr>
              <a:buSzPct val="100000"/>
              <a:buFont typeface="Wingdings" pitchFamily="2" charset="2"/>
              <a:buChar char="§"/>
            </a:pPr>
            <a:r>
              <a:rPr lang="en-US" sz="900" b="0" dirty="0">
                <a:solidFill>
                  <a:srgbClr val="000000"/>
                </a:solidFill>
                <a:latin typeface="+mn-lt"/>
              </a:rPr>
              <a:t>Key topics and subsectors covered in our DealReader includes:</a:t>
            </a:r>
          </a:p>
          <a:p>
            <a:pPr marL="333375" lvl="2" indent="-171450" eaLnBrk="1" hangingPunct="1">
              <a:lnSpc>
                <a:spcPts val="1400"/>
              </a:lnSpc>
              <a:spcBef>
                <a:spcPts val="600"/>
              </a:spcBef>
              <a:buClr>
                <a:schemeClr val="bg2"/>
              </a:buClr>
              <a:buSzPct val="100000"/>
              <a:buFont typeface="Symbol" pitchFamily="18" charset="2"/>
              <a:buChar char="-"/>
            </a:pPr>
            <a:r>
              <a:rPr lang="en-US" sz="900" b="0" dirty="0">
                <a:solidFill>
                  <a:srgbClr val="000000"/>
                </a:solidFill>
                <a:latin typeface="+mn-lt"/>
              </a:rPr>
              <a:t>Training</a:t>
            </a:r>
          </a:p>
          <a:p>
            <a:pPr marL="333375" lvl="2" indent="-171450" eaLnBrk="1" hangingPunct="1">
              <a:lnSpc>
                <a:spcPts val="1400"/>
              </a:lnSpc>
              <a:spcBef>
                <a:spcPts val="600"/>
              </a:spcBef>
              <a:buClr>
                <a:schemeClr val="bg2"/>
              </a:buClr>
              <a:buSzPct val="100000"/>
              <a:buFont typeface="Symbol" pitchFamily="18" charset="2"/>
              <a:buChar char="-"/>
            </a:pPr>
            <a:r>
              <a:rPr lang="en-US" sz="900" b="0" dirty="0">
                <a:solidFill>
                  <a:srgbClr val="000000"/>
                </a:solidFill>
                <a:latin typeface="+mn-lt"/>
              </a:rPr>
              <a:t>HR outsourcing</a:t>
            </a:r>
          </a:p>
          <a:p>
            <a:pPr marL="333375" lvl="2" indent="-171450" eaLnBrk="1" hangingPunct="1">
              <a:lnSpc>
                <a:spcPts val="1400"/>
              </a:lnSpc>
              <a:spcBef>
                <a:spcPts val="600"/>
              </a:spcBef>
              <a:buClr>
                <a:schemeClr val="bg2"/>
              </a:buClr>
              <a:buSzPct val="100000"/>
              <a:buFont typeface="Symbol" pitchFamily="18" charset="2"/>
              <a:buChar char="-"/>
            </a:pPr>
            <a:r>
              <a:rPr lang="en-US" sz="900" b="0" dirty="0">
                <a:solidFill>
                  <a:srgbClr val="000000"/>
                </a:solidFill>
                <a:latin typeface="+mn-lt"/>
              </a:rPr>
              <a:t>HR professional services</a:t>
            </a:r>
          </a:p>
          <a:p>
            <a:pPr marL="333375" lvl="2" indent="-171450" eaLnBrk="1" hangingPunct="1">
              <a:lnSpc>
                <a:spcPts val="1400"/>
              </a:lnSpc>
              <a:spcBef>
                <a:spcPts val="600"/>
              </a:spcBef>
              <a:buClr>
                <a:schemeClr val="bg2"/>
              </a:buClr>
              <a:buSzPct val="100000"/>
              <a:buFont typeface="Symbol" pitchFamily="18" charset="2"/>
              <a:buChar char="-"/>
            </a:pPr>
            <a:r>
              <a:rPr lang="en-US" sz="900" b="0" dirty="0">
                <a:solidFill>
                  <a:srgbClr val="000000"/>
                </a:solidFill>
                <a:latin typeface="+mn-lt"/>
              </a:rPr>
              <a:t>HR technology</a:t>
            </a:r>
          </a:p>
          <a:p>
            <a:pPr marL="333375" lvl="2" indent="-171450" eaLnBrk="1" hangingPunct="1">
              <a:lnSpc>
                <a:spcPts val="1400"/>
              </a:lnSpc>
              <a:spcBef>
                <a:spcPts val="600"/>
              </a:spcBef>
              <a:buClr>
                <a:schemeClr val="bg2"/>
              </a:buClr>
              <a:buSzPct val="100000"/>
              <a:buFont typeface="Symbol" pitchFamily="18" charset="2"/>
              <a:buChar char="-"/>
            </a:pPr>
            <a:r>
              <a:rPr lang="en-US" sz="900" b="0" dirty="0">
                <a:solidFill>
                  <a:srgbClr val="000000"/>
                </a:solidFill>
                <a:latin typeface="+mn-lt"/>
              </a:rPr>
              <a:t>Staffing</a:t>
            </a:r>
          </a:p>
          <a:p>
            <a:pPr marL="333375" lvl="2" indent="-171450" eaLnBrk="1" hangingPunct="1">
              <a:lnSpc>
                <a:spcPts val="1400"/>
              </a:lnSpc>
              <a:spcBef>
                <a:spcPts val="600"/>
              </a:spcBef>
              <a:buClr>
                <a:schemeClr val="bg2"/>
              </a:buClr>
              <a:buSzPct val="100000"/>
              <a:buFont typeface="Symbol" pitchFamily="18" charset="2"/>
              <a:buChar char="-"/>
            </a:pPr>
            <a:r>
              <a:rPr lang="en-US" sz="900" b="0" dirty="0">
                <a:solidFill>
                  <a:srgbClr val="000000"/>
                </a:solidFill>
                <a:latin typeface="+mn-lt"/>
              </a:rPr>
              <a:t>Specialty consulting</a:t>
            </a:r>
          </a:p>
        </p:txBody>
      </p:sp>
      <p:grpSp>
        <p:nvGrpSpPr>
          <p:cNvPr id="12" name="Group 11"/>
          <p:cNvGrpSpPr/>
          <p:nvPr/>
        </p:nvGrpSpPr>
        <p:grpSpPr>
          <a:xfrm>
            <a:off x="1958516" y="1637537"/>
            <a:ext cx="3657600" cy="4709160"/>
            <a:chOff x="6710237" y="1371880"/>
            <a:chExt cx="3657600" cy="4709160"/>
          </a:xfrm>
          <a:effectLst>
            <a:outerShdw blurRad="50800" dist="38100" dir="2700000" algn="tl" rotWithShape="0">
              <a:prstClr val="black">
                <a:alpha val="40000"/>
              </a:prstClr>
            </a:outerShdw>
          </a:effectLst>
        </p:grpSpPr>
        <p:sp>
          <p:nvSpPr>
            <p:cNvPr id="18" name="Rectangle 17"/>
            <p:cNvSpPr/>
            <p:nvPr/>
          </p:nvSpPr>
          <p:spPr>
            <a:xfrm flipH="1" flipV="1">
              <a:off x="6710237" y="1371880"/>
              <a:ext cx="3657600" cy="4709160"/>
            </a:xfrm>
            <a:prstGeom prst="rect">
              <a:avLst/>
            </a:prstGeom>
            <a:solidFill>
              <a:schemeClr val="bg1"/>
            </a:solidFill>
            <a:ln w="9525">
              <a:solidFill>
                <a:schemeClr val="tx1"/>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pic>
          <p:nvPicPr>
            <p:cNvPr id="7" name="Picture 6"/>
            <p:cNvPicPr>
              <a:picLocks noChangeAspect="1"/>
            </p:cNvPicPr>
            <p:nvPr/>
          </p:nvPicPr>
          <p:blipFill>
            <a:blip r:embed="rId5"/>
            <a:stretch>
              <a:fillRect/>
            </a:stretch>
          </p:blipFill>
          <p:spPr>
            <a:xfrm>
              <a:off x="6745406" y="1440460"/>
              <a:ext cx="3587262" cy="4572000"/>
            </a:xfrm>
            <a:prstGeom prst="rect">
              <a:avLst/>
            </a:prstGeom>
            <a:ln w="6350">
              <a:noFill/>
            </a:ln>
            <a:effectLst/>
          </p:spPr>
        </p:pic>
      </p:grpSp>
      <p:grpSp>
        <p:nvGrpSpPr>
          <p:cNvPr id="10" name="Group 9"/>
          <p:cNvGrpSpPr/>
          <p:nvPr/>
        </p:nvGrpSpPr>
        <p:grpSpPr>
          <a:xfrm>
            <a:off x="331694" y="1292064"/>
            <a:ext cx="3657600" cy="4709160"/>
            <a:chOff x="-1719471" y="1602758"/>
            <a:chExt cx="3657600" cy="4709160"/>
          </a:xfrm>
        </p:grpSpPr>
        <p:sp>
          <p:nvSpPr>
            <p:cNvPr id="9" name="Rectangle 8"/>
            <p:cNvSpPr/>
            <p:nvPr/>
          </p:nvSpPr>
          <p:spPr>
            <a:xfrm flipH="1" flipV="1">
              <a:off x="-1719471" y="1602758"/>
              <a:ext cx="3657600" cy="4709160"/>
            </a:xfrm>
            <a:prstGeom prst="rect">
              <a:avLst/>
            </a:prstGeom>
            <a:solidFill>
              <a:schemeClr val="bg1"/>
            </a:solidFill>
            <a:ln w="9525">
              <a:solidFill>
                <a:schemeClr val="tx1"/>
              </a:solidFill>
              <a:bevel/>
            </a:ln>
            <a:effectLst>
              <a:outerShdw blurRad="38100" dist="38100" dir="2700000" algn="tl"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45720" rIns="45720" rtlCol="0" anchor="t" anchorCtr="0"/>
            <a:lstStyle/>
            <a:p>
              <a:pPr algn="ctr"/>
              <a:endParaRPr lang="en-US" sz="1000" dirty="0">
                <a:solidFill>
                  <a:schemeClr val="tx1"/>
                </a:solidFill>
              </a:endParaRPr>
            </a:p>
          </p:txBody>
        </p:sp>
        <p:pic>
          <p:nvPicPr>
            <p:cNvPr id="4" name="Picture 3"/>
            <p:cNvPicPr>
              <a:picLocks noChangeAspect="1"/>
            </p:cNvPicPr>
            <p:nvPr/>
          </p:nvPicPr>
          <p:blipFill>
            <a:blip r:embed="rId6"/>
            <a:stretch>
              <a:fillRect/>
            </a:stretch>
          </p:blipFill>
          <p:spPr>
            <a:xfrm>
              <a:off x="-1711758" y="1671338"/>
              <a:ext cx="3642174" cy="4572000"/>
            </a:xfrm>
            <a:prstGeom prst="rect">
              <a:avLst/>
            </a:prstGeom>
            <a:ln w="6350">
              <a:noFill/>
            </a:ln>
            <a:effectLst/>
          </p:spPr>
        </p:pic>
      </p:grpSp>
      <p:sp>
        <p:nvSpPr>
          <p:cNvPr id="3" name="PageNumberTextBox"/>
          <p:cNvSpPr txBox="1"/>
          <p:nvPr/>
        </p:nvSpPr>
        <p:spPr>
          <a:xfrm>
            <a:off x="8846533" y="6638290"/>
            <a:ext cx="62517" cy="138499"/>
          </a:xfrm>
          <a:prstGeom prst="rect">
            <a:avLst/>
          </a:prstGeom>
          <a:noFill/>
        </p:spPr>
        <p:txBody>
          <a:bodyPr vert="horz" wrap="none" lIns="0" tIns="0" rIns="0" bIns="0" rtlCol="0">
            <a:spAutoFit/>
          </a:bodyPr>
          <a:lstStyle/>
          <a:p>
            <a:pPr algn="r"/>
            <a:r>
              <a:rPr lang="en-US" sz="900" dirty="0">
                <a:solidFill>
                  <a:srgbClr val="000000"/>
                </a:solidFill>
                <a:latin typeface="Tahoma" panose="020B0604030504040204" pitchFamily="34" charset="0"/>
              </a:rPr>
              <a:t>9</a:t>
            </a:r>
          </a:p>
        </p:txBody>
      </p:sp>
    </p:spTree>
    <p:extLst>
      <p:ext uri="{BB962C8B-B14F-4D97-AF65-F5344CB8AC3E}">
        <p14:creationId xmlns:p14="http://schemas.microsoft.com/office/powerpoint/2010/main" val="31321624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SITION" val="L"/>
  <p:tag name="TOP" val="451.0688"/>
  <p:tag name="HEIGHT" val="0"/>
  <p:tag name="FIXED_TOP" val="474.0688"/>
  <p:tag name="FIXED_HEIGHT" val="0"/>
  <p:tag name="LEFT" val="56.625"/>
  <p:tag name="WIDTH" val="606.75"/>
  <p:tag name="FORMAT" val="US Letter"/>
</p:tagLst>
</file>

<file path=ppt/tags/tag10.xml><?xml version="1.0" encoding="utf-8"?>
<p:tagLst xmlns:a="http://schemas.openxmlformats.org/drawingml/2006/main" xmlns:r="http://schemas.openxmlformats.org/officeDocument/2006/relationships" xmlns:p="http://schemas.openxmlformats.org/presentationml/2006/main">
  <p:tag name="POSITION" val="R2O2"/>
  <p:tag name="LEFT" val="394.625"/>
  <p:tag name="WIDTH" val="268.75"/>
  <p:tag name="TOP" val="107.0079"/>
  <p:tag name="HEIGHT" val="169.5609"/>
</p:tagLst>
</file>

<file path=ppt/tags/tag11.xml><?xml version="1.0" encoding="utf-8"?>
<p:tagLst xmlns:a="http://schemas.openxmlformats.org/drawingml/2006/main" xmlns:r="http://schemas.openxmlformats.org/officeDocument/2006/relationships" xmlns:p="http://schemas.openxmlformats.org/presentationml/2006/main">
  <p:tag name="POSITION" val="SlideTitle"/>
  <p:tag name="LEFT" val="113.875"/>
  <p:tag name="TOP" val="39.625"/>
  <p:tag name="WIDTH" val="660.5"/>
  <p:tag name="HEIGHT" val="27.125"/>
  <p:tag name="FORMAT" val="DIN A4"/>
</p:tagLst>
</file>

<file path=ppt/tags/tag12.xml><?xml version="1.0" encoding="utf-8"?>
<p:tagLst xmlns:a="http://schemas.openxmlformats.org/drawingml/2006/main" xmlns:r="http://schemas.openxmlformats.org/officeDocument/2006/relationships" xmlns:p="http://schemas.openxmlformats.org/presentationml/2006/main">
  <p:tag name="POSITION" val="L"/>
  <p:tag name="LEFT" val="56.625"/>
  <p:tag name="TOP" val="451.0688"/>
  <p:tag name="WIDTH" val="606.75"/>
  <p:tag name="HEIGHT" val="0"/>
  <p:tag name="FORMAT" val="US Letter"/>
</p:tagLst>
</file>

<file path=ppt/tags/tag13.xml><?xml version="1.0" encoding="utf-8"?>
<p:tagLst xmlns:a="http://schemas.openxmlformats.org/drawingml/2006/main" xmlns:r="http://schemas.openxmlformats.org/officeDocument/2006/relationships" xmlns:p="http://schemas.openxmlformats.org/presentationml/2006/main">
  <p:tag name="POSITION" val="Story"/>
  <p:tag name="LEFT" val="114"/>
  <p:tag name="TOP" val="153.0079"/>
  <p:tag name="WIDTH" val="660"/>
  <p:tag name="HEIGHT" val="347"/>
</p:tagLst>
</file>

<file path=ppt/tags/tag14.xml><?xml version="1.0" encoding="utf-8"?>
<p:tagLst xmlns:a="http://schemas.openxmlformats.org/drawingml/2006/main" xmlns:r="http://schemas.openxmlformats.org/officeDocument/2006/relationships" xmlns:p="http://schemas.openxmlformats.org/presentationml/2006/main">
  <p:tag name="POSITION" val="PUNCHLINE"/>
  <p:tag name="LEFT" val="113.875"/>
  <p:tag name="TOP" val="459"/>
  <p:tag name="WIDTH" val="660.5"/>
  <p:tag name="HEIGHT" val="50"/>
  <p:tag name="FORMAT" val="DIN A4"/>
</p:tagLst>
</file>

<file path=ppt/tags/tag15.xml><?xml version="1.0" encoding="utf-8"?>
<p:tagLst xmlns:a="http://schemas.openxmlformats.org/drawingml/2006/main" xmlns:r="http://schemas.openxmlformats.org/officeDocument/2006/relationships" xmlns:p="http://schemas.openxmlformats.org/presentationml/2006/main">
  <p:tag name="TYPE" val="HEADER"/>
  <p:tag name="LEFT" val="27"/>
  <p:tag name="TOP" val="310.3151"/>
  <p:tag name="WIDTH" val="665.8749"/>
  <p:tag name="HEIGHT" val="20.16"/>
</p:tagLst>
</file>

<file path=ppt/tags/tag16.xml><?xml version="1.0" encoding="utf-8"?>
<p:tagLst xmlns:a="http://schemas.openxmlformats.org/drawingml/2006/main" xmlns:r="http://schemas.openxmlformats.org/officeDocument/2006/relationships" xmlns:p="http://schemas.openxmlformats.org/presentationml/2006/main">
  <p:tag name="POSITION" val="PUNCHLINE"/>
  <p:tag name="LEFT" val="113.875"/>
  <p:tag name="TOP" val="459"/>
  <p:tag name="WIDTH" val="660.5"/>
  <p:tag name="HEIGHT" val="50"/>
  <p:tag name="FORMAT" val="DIN A4"/>
</p:tagLst>
</file>

<file path=ppt/tags/tag17.xml><?xml version="1.0" encoding="utf-8"?>
<p:tagLst xmlns:a="http://schemas.openxmlformats.org/drawingml/2006/main" xmlns:r="http://schemas.openxmlformats.org/officeDocument/2006/relationships" xmlns:p="http://schemas.openxmlformats.org/presentationml/2006/main">
  <p:tag name="POSITION" val="R13"/>
  <p:tag name="LEFT" val="568.3816"/>
  <p:tag name="TOP" val="112.0079"/>
  <p:tag name="WIDTH" val="205.9934"/>
  <p:tag name="HEIGHT" val="365.8109"/>
  <p:tag name="FIXED_TOP" val="112.0079"/>
  <p:tag name="FIXED_HEIGHT" val="396.9359"/>
  <p:tag name="FORMAT" val="DIN A4"/>
</p:tagLst>
</file>

<file path=ppt/tags/tag18.xml><?xml version="1.0" encoding="utf-8"?>
<p:tagLst xmlns:a="http://schemas.openxmlformats.org/drawingml/2006/main" xmlns:r="http://schemas.openxmlformats.org/officeDocument/2006/relationships" xmlns:p="http://schemas.openxmlformats.org/presentationml/2006/main">
  <p:tag name="INLINETEXTSHAPEGUID" val="672b9461-e2c7-43f7-86aa-fab72afab19f"/>
</p:tagLst>
</file>

<file path=ppt/tags/tag19.xml><?xml version="1.0" encoding="utf-8"?>
<p:tagLst xmlns:a="http://schemas.openxmlformats.org/drawingml/2006/main" xmlns:r="http://schemas.openxmlformats.org/officeDocument/2006/relationships" xmlns:p="http://schemas.openxmlformats.org/presentationml/2006/main">
  <p:tag name="POSITION" val="SlideTitle"/>
  <p:tag name="LEFT" val="56.625"/>
  <p:tag name="TOP" val="37.5"/>
  <p:tag name="WIDTH" val="606.75"/>
  <p:tag name="HEIGHT" val="25.75"/>
  <p:tag name="FORMAT" val="US Letter"/>
</p:tagLst>
</file>

<file path=ppt/tags/tag2.xml><?xml version="1.0" encoding="utf-8"?>
<p:tagLst xmlns:a="http://schemas.openxmlformats.org/drawingml/2006/main" xmlns:r="http://schemas.openxmlformats.org/officeDocument/2006/relationships" xmlns:p="http://schemas.openxmlformats.org/presentationml/2006/main">
  <p:tag name="TYPE" val="SUBTITLE"/>
  <p:tag name="LEFT" val="27"/>
  <p:tag name="TOP" val="56.6"/>
  <p:tag name="WIDTH" val="666"/>
  <p:tag name="HEIGHT" val="18.17575"/>
</p:tagLst>
</file>

<file path=ppt/tags/tag20.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21.xml><?xml version="1.0" encoding="utf-8"?>
<p:tagLst xmlns:a="http://schemas.openxmlformats.org/drawingml/2006/main" xmlns:r="http://schemas.openxmlformats.org/officeDocument/2006/relationships" xmlns:p="http://schemas.openxmlformats.org/presentationml/2006/main">
  <p:tag name="TYPE" val="HEADER"/>
  <p:tag name="LEFT" val="382.049"/>
  <p:tag name="TOP" val="84.76961"/>
  <p:tag name="WIDTH" val="311.04"/>
  <p:tag name="HEIGHT" val="20.16"/>
</p:tagLst>
</file>

<file path=ppt/tags/tag22.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23.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24.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25.xml><?xml version="1.0" encoding="utf-8"?>
<p:tagLst xmlns:a="http://schemas.openxmlformats.org/drawingml/2006/main" xmlns:r="http://schemas.openxmlformats.org/officeDocument/2006/relationships" xmlns:p="http://schemas.openxmlformats.org/presentationml/2006/main">
  <p:tag name="TYPE" val="HEADER"/>
  <p:tag name="LEFT" val="27"/>
  <p:tag name="TOP" val="84.76961"/>
  <p:tag name="WIDTH" val="311.04"/>
  <p:tag name="HEIGHT" val="20.16"/>
</p:tagLst>
</file>

<file path=ppt/tags/tag26.xml><?xml version="1.0" encoding="utf-8"?>
<p:tagLst xmlns:a="http://schemas.openxmlformats.org/drawingml/2006/main" xmlns:r="http://schemas.openxmlformats.org/officeDocument/2006/relationships" xmlns:p="http://schemas.openxmlformats.org/presentationml/2006/main">
  <p:tag name="POSITION" val="B11"/>
  <p:tag name="LEFT" val="85"/>
  <p:tag name="TOP" val="135.375"/>
  <p:tag name="WIDTH" val="145.5"/>
  <p:tag name="HEIGHT" val="87.25"/>
  <p:tag name="FORMAT" val="US Letter"/>
</p:tagLst>
</file>

<file path=ppt/tags/tag27.xml><?xml version="1.0" encoding="utf-8"?>
<p:tagLst xmlns:a="http://schemas.openxmlformats.org/drawingml/2006/main" xmlns:r="http://schemas.openxmlformats.org/officeDocument/2006/relationships" xmlns:p="http://schemas.openxmlformats.org/presentationml/2006/main">
  <p:tag name="POSITION" val="B11"/>
  <p:tag name="LEFT" val="85"/>
  <p:tag name="TOP" val="135.375"/>
  <p:tag name="WIDTH" val="145.5"/>
  <p:tag name="HEIGHT" val="87.25"/>
  <p:tag name="FORMAT" val="US Letter"/>
</p:tagLst>
</file>

<file path=ppt/tags/tag28.xml><?xml version="1.0" encoding="utf-8"?>
<p:tagLst xmlns:a="http://schemas.openxmlformats.org/drawingml/2006/main" xmlns:r="http://schemas.openxmlformats.org/officeDocument/2006/relationships" xmlns:p="http://schemas.openxmlformats.org/presentationml/2006/main">
  <p:tag name="POSITION" val="B11"/>
  <p:tag name="LEFT" val="85"/>
  <p:tag name="TOP" val="135.375"/>
  <p:tag name="WIDTH" val="145.5"/>
  <p:tag name="HEIGHT" val="87.25"/>
  <p:tag name="FORMAT" val="US Letter"/>
</p:tagLst>
</file>

<file path=ppt/tags/tag29.xml><?xml version="1.0" encoding="utf-8"?>
<p:tagLst xmlns:a="http://schemas.openxmlformats.org/drawingml/2006/main" xmlns:r="http://schemas.openxmlformats.org/officeDocument/2006/relationships" xmlns:p="http://schemas.openxmlformats.org/presentationml/2006/main">
  <p:tag name="POSITION" val="B11"/>
  <p:tag name="LEFT" val="85"/>
  <p:tag name="TOP" val="135.375"/>
  <p:tag name="WIDTH" val="145.5"/>
  <p:tag name="HEIGHT" val="87.25"/>
  <p:tag name="FORMAT" val="US Letter"/>
</p:tagLst>
</file>

<file path=ppt/tags/tag3.xml><?xml version="1.0" encoding="utf-8"?>
<p:tagLst xmlns:a="http://schemas.openxmlformats.org/drawingml/2006/main" xmlns:r="http://schemas.openxmlformats.org/officeDocument/2006/relationships" xmlns:p="http://schemas.openxmlformats.org/presentationml/2006/main">
  <p:tag name="TYPE" val="HEADER"/>
  <p:tag name="LEFT" val="26.99992"/>
  <p:tag name="TOP" val="309.9645"/>
  <p:tag name="WIDTH" val="311.04"/>
  <p:tag name="HEIGHT" val="20.16"/>
</p:tagLst>
</file>

<file path=ppt/tags/tag30.xml><?xml version="1.0" encoding="utf-8"?>
<p:tagLst xmlns:a="http://schemas.openxmlformats.org/drawingml/2006/main" xmlns:r="http://schemas.openxmlformats.org/officeDocument/2006/relationships" xmlns:p="http://schemas.openxmlformats.org/presentationml/2006/main">
  <p:tag name="POSITION" val="B11"/>
  <p:tag name="LEFT" val="85"/>
  <p:tag name="TOP" val="135.375"/>
  <p:tag name="WIDTH" val="145.5"/>
  <p:tag name="HEIGHT" val="87.25"/>
  <p:tag name="FORMAT" val="US Letter"/>
</p:tagLst>
</file>

<file path=ppt/tags/tag31.xml><?xml version="1.0" encoding="utf-8"?>
<p:tagLst xmlns:a="http://schemas.openxmlformats.org/drawingml/2006/main" xmlns:r="http://schemas.openxmlformats.org/officeDocument/2006/relationships" xmlns:p="http://schemas.openxmlformats.org/presentationml/2006/main">
  <p:tag name="POSITION" val="B11"/>
  <p:tag name="LEFT" val="85"/>
  <p:tag name="TOP" val="135.375"/>
  <p:tag name="WIDTH" val="145.5"/>
  <p:tag name="HEIGHT" val="87.25"/>
  <p:tag name="FORMAT" val="US Letter"/>
</p:tagLst>
</file>

<file path=ppt/tags/tag32.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33.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34.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35.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36.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37.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38.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39.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4.xml><?xml version="1.0" encoding="utf-8"?>
<p:tagLst xmlns:a="http://schemas.openxmlformats.org/drawingml/2006/main" xmlns:r="http://schemas.openxmlformats.org/officeDocument/2006/relationships" xmlns:p="http://schemas.openxmlformats.org/presentationml/2006/main">
  <p:tag name="TYPE" val="HEADER"/>
  <p:tag name="LEFT" val="26.99992"/>
  <p:tag name="TOP" val="309.9645"/>
  <p:tag name="WIDTH" val="311.04"/>
  <p:tag name="HEIGHT" val="20.16"/>
</p:tagLst>
</file>

<file path=ppt/tags/tag40.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41.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42.xml><?xml version="1.0" encoding="utf-8"?>
<p:tagLst xmlns:a="http://schemas.openxmlformats.org/drawingml/2006/main" xmlns:r="http://schemas.openxmlformats.org/officeDocument/2006/relationships" xmlns:p="http://schemas.openxmlformats.org/presentationml/2006/main">
  <p:tag name="INLINETEXTSHAPEGUID" val="2134a137-79a8-4908-a96b-2ed2d88ce00b"/>
</p:tagLst>
</file>

<file path=ppt/tags/tag43.xml><?xml version="1.0" encoding="utf-8"?>
<p:tagLst xmlns:a="http://schemas.openxmlformats.org/drawingml/2006/main" xmlns:r="http://schemas.openxmlformats.org/officeDocument/2006/relationships" xmlns:p="http://schemas.openxmlformats.org/presentationml/2006/main">
  <p:tag name="TYPE" val="SUBTITLE"/>
  <p:tag name="LEFT" val="27"/>
  <p:tag name="TOP" val="56.6"/>
  <p:tag name="WIDTH" val="666"/>
  <p:tag name="HEIGHT" val="18.17575"/>
</p:tagLst>
</file>

<file path=ppt/tags/tag44.xml><?xml version="1.0" encoding="utf-8"?>
<p:tagLst xmlns:a="http://schemas.openxmlformats.org/drawingml/2006/main" xmlns:r="http://schemas.openxmlformats.org/officeDocument/2006/relationships" xmlns:p="http://schemas.openxmlformats.org/presentationml/2006/main">
  <p:tag name="TYPE" val="SUBTITLE"/>
  <p:tag name="LEFT" val="27"/>
  <p:tag name="TOP" val="56.6"/>
  <p:tag name="WIDTH" val="666"/>
  <p:tag name="HEIGHT" val="18.17575"/>
</p:tagLst>
</file>

<file path=ppt/tags/tag45.xml><?xml version="1.0" encoding="utf-8"?>
<p:tagLst xmlns:a="http://schemas.openxmlformats.org/drawingml/2006/main" xmlns:r="http://schemas.openxmlformats.org/officeDocument/2006/relationships" xmlns:p="http://schemas.openxmlformats.org/presentationml/2006/main">
  <p:tag name="TYPE" val="HEADER"/>
  <p:tag name="LEFT" val="27"/>
  <p:tag name="TOP" val="85.1243"/>
  <p:tag name="WIDTH" val="666"/>
  <p:tag name="HEIGHT" val="20.16"/>
</p:tagLst>
</file>

<file path=ppt/tags/tag46.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47.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48.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49.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5.xml><?xml version="1.0" encoding="utf-8"?>
<p:tagLst xmlns:a="http://schemas.openxmlformats.org/drawingml/2006/main" xmlns:r="http://schemas.openxmlformats.org/officeDocument/2006/relationships" xmlns:p="http://schemas.openxmlformats.org/presentationml/2006/main">
  <p:tag name="POSITION" val="R2O2"/>
  <p:tag name="LEFT" val="394.625"/>
  <p:tag name="WIDTH" val="268.75"/>
  <p:tag name="TOP" val="107.0079"/>
  <p:tag name="HEIGHT" val="169.5609"/>
</p:tagLst>
</file>

<file path=ppt/tags/tag50.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51.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52.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53.xml><?xml version="1.0" encoding="utf-8"?>
<p:tagLst xmlns:a="http://schemas.openxmlformats.org/drawingml/2006/main" xmlns:r="http://schemas.openxmlformats.org/officeDocument/2006/relationships" xmlns:p="http://schemas.openxmlformats.org/presentationml/2006/main">
  <p:tag name="POSITION" val="B31"/>
  <p:tag name="LEFT" val="142.25"/>
  <p:tag name="TOP" val="386.125"/>
  <p:tag name="WIDTH" val="163.5"/>
  <p:tag name="HEIGHT" val="94.5"/>
  <p:tag name="FORMAT" val="DIN A4"/>
</p:tagLst>
</file>

<file path=ppt/tags/tag54.xml><?xml version="1.0" encoding="utf-8"?>
<p:tagLst xmlns:a="http://schemas.openxmlformats.org/drawingml/2006/main" xmlns:r="http://schemas.openxmlformats.org/officeDocument/2006/relationships" xmlns:p="http://schemas.openxmlformats.org/presentationml/2006/main">
  <p:tag name="POSITION" val="L"/>
  <p:tag name="LEFT" val="114"/>
  <p:tag name="TOP" val="113.0079"/>
  <p:tag name="WIDTH" val="660"/>
  <p:tag name="HEIGHT" val="76.25"/>
</p:tagLst>
</file>

<file path=ppt/tags/tag55.xml><?xml version="1.0" encoding="utf-8"?>
<p:tagLst xmlns:a="http://schemas.openxmlformats.org/drawingml/2006/main" xmlns:r="http://schemas.openxmlformats.org/officeDocument/2006/relationships" xmlns:p="http://schemas.openxmlformats.org/presentationml/2006/main">
  <p:tag name="POSITION" val="L"/>
  <p:tag name="LEFT" val="114"/>
  <p:tag name="TOP" val="113.0079"/>
  <p:tag name="WIDTH" val="660"/>
  <p:tag name="HEIGHT" val="76.25"/>
</p:tagLst>
</file>

<file path=ppt/tags/tag56.xml><?xml version="1.0" encoding="utf-8"?>
<p:tagLst xmlns:a="http://schemas.openxmlformats.org/drawingml/2006/main" xmlns:r="http://schemas.openxmlformats.org/officeDocument/2006/relationships" xmlns:p="http://schemas.openxmlformats.org/presentationml/2006/main">
  <p:tag name="POSITION" val="L"/>
  <p:tag name="LEFT" val="114"/>
  <p:tag name="TOP" val="113.0079"/>
  <p:tag name="WIDTH" val="660"/>
  <p:tag name="HEIGHT" val="76.25"/>
</p:tagLst>
</file>

<file path=ppt/tags/tag57.xml><?xml version="1.0" encoding="utf-8"?>
<p:tagLst xmlns:a="http://schemas.openxmlformats.org/drawingml/2006/main" xmlns:r="http://schemas.openxmlformats.org/officeDocument/2006/relationships" xmlns:p="http://schemas.openxmlformats.org/presentationml/2006/main">
  <p:tag name="INLINETEXTSHAPEGUID" val="2fed9cfb-e5e8-4ca1-ab92-3219263fa85a"/>
</p:tagLst>
</file>

<file path=ppt/tags/tag58.xml><?xml version="1.0" encoding="utf-8"?>
<p:tagLst xmlns:a="http://schemas.openxmlformats.org/drawingml/2006/main" xmlns:r="http://schemas.openxmlformats.org/officeDocument/2006/relationships" xmlns:p="http://schemas.openxmlformats.org/presentationml/2006/main">
  <p:tag name="INLINETEXTSHAPEGUID" val="8608cfb4-4272-438c-b88e-588297e2c8a6"/>
</p:tagLst>
</file>

<file path=ppt/tags/tag59.xml><?xml version="1.0" encoding="utf-8"?>
<p:tagLst xmlns:a="http://schemas.openxmlformats.org/drawingml/2006/main" xmlns:r="http://schemas.openxmlformats.org/officeDocument/2006/relationships" xmlns:p="http://schemas.openxmlformats.org/presentationml/2006/main">
  <p:tag name="TYPE" val="HEADER"/>
  <p:tag name="LEFT" val="27"/>
  <p:tag name="TOP" val="85.1243"/>
  <p:tag name="WIDTH" val="666"/>
  <p:tag name="HEIGHT" val="20.16"/>
</p:tagLst>
</file>

<file path=ppt/tags/tag6.xml><?xml version="1.0" encoding="utf-8"?>
<p:tagLst xmlns:a="http://schemas.openxmlformats.org/drawingml/2006/main" xmlns:r="http://schemas.openxmlformats.org/officeDocument/2006/relationships" xmlns:p="http://schemas.openxmlformats.org/presentationml/2006/main">
  <p:tag name="POSITION" val="R2O2"/>
  <p:tag name="LEFT" val="394.625"/>
  <p:tag name="WIDTH" val="268.75"/>
  <p:tag name="TOP" val="107.0079"/>
  <p:tag name="HEIGHT" val="169.5609"/>
</p:tagLst>
</file>

<file path=ppt/tags/tag60.xml><?xml version="1.0" encoding="utf-8"?>
<p:tagLst xmlns:a="http://schemas.openxmlformats.org/drawingml/2006/main" xmlns:r="http://schemas.openxmlformats.org/officeDocument/2006/relationships" xmlns:p="http://schemas.openxmlformats.org/presentationml/2006/main">
  <p:tag name="TYPE" val="HEADER"/>
  <p:tag name="LEFT" val="27"/>
  <p:tag name="TOP" val="85.1243"/>
  <p:tag name="WIDTH" val="666"/>
  <p:tag name="HEIGHT" val="20.16"/>
</p:tagLst>
</file>

<file path=ppt/tags/tag61.xml><?xml version="1.0" encoding="utf-8"?>
<p:tagLst xmlns:a="http://schemas.openxmlformats.org/drawingml/2006/main" xmlns:r="http://schemas.openxmlformats.org/officeDocument/2006/relationships" xmlns:p="http://schemas.openxmlformats.org/presentationml/2006/main">
  <p:tag name="POSITION" val="L23"/>
  <p:tag name="LEFT" val="56.625"/>
  <p:tag name="TOP" val="107.0079"/>
  <p:tag name="WIDTH" val="390.3267"/>
  <p:tag name="HEIGHT" val="344.0609"/>
  <p:tag name="FORMAT" val="US Letter"/>
</p:tagLst>
</file>

<file path=ppt/tags/tag62.xml><?xml version="1.0" encoding="utf-8"?>
<p:tagLst xmlns:a="http://schemas.openxmlformats.org/drawingml/2006/main" xmlns:r="http://schemas.openxmlformats.org/officeDocument/2006/relationships" xmlns:p="http://schemas.openxmlformats.org/presentationml/2006/main">
  <p:tag name="TYPE" val="SUBTITLE"/>
  <p:tag name="LEFT" val="27"/>
  <p:tag name="TOP" val="56.6"/>
  <p:tag name="WIDTH" val="666"/>
  <p:tag name="HEIGHT" val="18.17575"/>
</p:tagLst>
</file>

<file path=ppt/tags/tag63.xml><?xml version="1.0" encoding="utf-8"?>
<p:tagLst xmlns:a="http://schemas.openxmlformats.org/drawingml/2006/main" xmlns:r="http://schemas.openxmlformats.org/officeDocument/2006/relationships" xmlns:p="http://schemas.openxmlformats.org/presentationml/2006/main">
  <p:tag name="TYPE" val="HEADER"/>
  <p:tag name="LEFT" val="27"/>
  <p:tag name="TOP" val="85.1243"/>
  <p:tag name="WIDTH" val="666"/>
  <p:tag name="HEIGHT" val="20.16"/>
</p:tagLst>
</file>

<file path=ppt/tags/tag64.xml><?xml version="1.0" encoding="utf-8"?>
<p:tagLst xmlns:a="http://schemas.openxmlformats.org/drawingml/2006/main" xmlns:r="http://schemas.openxmlformats.org/officeDocument/2006/relationships" xmlns:p="http://schemas.openxmlformats.org/presentationml/2006/main">
  <p:tag name="POSITION" val="SlideTitle"/>
  <p:tag name="LEFT" val="56.62504"/>
  <p:tag name="TOP" val="37.50024"/>
  <p:tag name="WIDTH" val="607.1829"/>
  <p:tag name="HEIGHT" val="25.75"/>
  <p:tag name="FORMAT" val="US Letter"/>
</p:tagLst>
</file>

<file path=ppt/tags/tag65.xml><?xml version="1.0" encoding="utf-8"?>
<p:tagLst xmlns:a="http://schemas.openxmlformats.org/drawingml/2006/main" xmlns:r="http://schemas.openxmlformats.org/officeDocument/2006/relationships" xmlns:p="http://schemas.openxmlformats.org/presentationml/2006/main">
  <p:tag name="POSITION" val="SlideTitle"/>
  <p:tag name="LEFT" val="56.625"/>
  <p:tag name="TOP" val="37.5"/>
  <p:tag name="WIDTH" val="606.75"/>
  <p:tag name="HEIGHT" val="25.75"/>
  <p:tag name="FORMAT" val="US Letter"/>
</p:tagLst>
</file>

<file path=ppt/tags/tag66.xml><?xml version="1.0" encoding="utf-8"?>
<p:tagLst xmlns:a="http://schemas.openxmlformats.org/drawingml/2006/main" xmlns:r="http://schemas.openxmlformats.org/officeDocument/2006/relationships" xmlns:p="http://schemas.openxmlformats.org/presentationml/2006/main">
  <p:tag name="POSITION" val="SlideTitle"/>
  <p:tag name="LEFT" val="56.625"/>
  <p:tag name="TOP" val="37.5"/>
  <p:tag name="WIDTH" val="606.75"/>
  <p:tag name="HEIGHT" val="25.75"/>
  <p:tag name="FORMAT" val="US Letter"/>
</p:tagLst>
</file>

<file path=ppt/tags/tag67.xml><?xml version="1.0" encoding="utf-8"?>
<p:tagLst xmlns:a="http://schemas.openxmlformats.org/drawingml/2006/main" xmlns:r="http://schemas.openxmlformats.org/officeDocument/2006/relationships" xmlns:p="http://schemas.openxmlformats.org/presentationml/2006/main">
  <p:tag name="POSITION" val="SlideTitle"/>
  <p:tag name="LEFT" val="56.625"/>
  <p:tag name="TOP" val="37.5"/>
  <p:tag name="WIDTH" val="606.75"/>
  <p:tag name="HEIGHT" val="25.75"/>
  <p:tag name="FORMAT" val="US Letter"/>
</p:tagLst>
</file>

<file path=ppt/tags/tag68.xml><?xml version="1.0" encoding="utf-8"?>
<p:tagLst xmlns:a="http://schemas.openxmlformats.org/drawingml/2006/main" xmlns:r="http://schemas.openxmlformats.org/officeDocument/2006/relationships" xmlns:p="http://schemas.openxmlformats.org/presentationml/2006/main">
  <p:tag name="POSITION" val="SlideTitle"/>
  <p:tag name="LEFT" val="56.625"/>
  <p:tag name="TOP" val="37.5"/>
  <p:tag name="WIDTH" val="606.75"/>
  <p:tag name="HEIGHT" val="25.75"/>
  <p:tag name="FORMAT" val="US Letter"/>
</p:tagLst>
</file>

<file path=ppt/tags/tag69.xml><?xml version="1.0" encoding="utf-8"?>
<p:tagLst xmlns:a="http://schemas.openxmlformats.org/drawingml/2006/main" xmlns:r="http://schemas.openxmlformats.org/officeDocument/2006/relationships" xmlns:p="http://schemas.openxmlformats.org/presentationml/2006/main">
  <p:tag name="POSITION" val="O13"/>
  <p:tag name="LEFT" val="114"/>
  <p:tag name="TOP" val="96"/>
  <p:tag name="WIDTH" val="546"/>
  <p:tag name="HEIGHT" val="133.25"/>
</p:tagLst>
</file>

<file path=ppt/tags/tag7.xml><?xml version="1.0" encoding="utf-8"?>
<p:tagLst xmlns:a="http://schemas.openxmlformats.org/drawingml/2006/main" xmlns:r="http://schemas.openxmlformats.org/officeDocument/2006/relationships" xmlns:p="http://schemas.openxmlformats.org/presentationml/2006/main">
  <p:tag name="POSITION" val="R2O2"/>
  <p:tag name="LEFT" val="394.625"/>
  <p:tag name="WIDTH" val="268.75"/>
  <p:tag name="TOP" val="107.0079"/>
  <p:tag name="HEIGHT" val="169.5609"/>
</p:tagLst>
</file>

<file path=ppt/tags/tag70.xml><?xml version="1.0" encoding="utf-8"?>
<p:tagLst xmlns:a="http://schemas.openxmlformats.org/drawingml/2006/main" xmlns:r="http://schemas.openxmlformats.org/officeDocument/2006/relationships" xmlns:p="http://schemas.openxmlformats.org/presentationml/2006/main">
  <p:tag name="POSITION" val="O13"/>
  <p:tag name="LEFT" val="114"/>
  <p:tag name="TOP" val="96"/>
  <p:tag name="WIDTH" val="546"/>
  <p:tag name="HEIGHT" val="133.25"/>
</p:tagLst>
</file>

<file path=ppt/tags/tag71.xml><?xml version="1.0" encoding="utf-8"?>
<p:tagLst xmlns:a="http://schemas.openxmlformats.org/drawingml/2006/main" xmlns:r="http://schemas.openxmlformats.org/officeDocument/2006/relationships" xmlns:p="http://schemas.openxmlformats.org/presentationml/2006/main">
  <p:tag name="POSITION" val="O13"/>
  <p:tag name="LEFT" val="114"/>
  <p:tag name="TOP" val="96"/>
  <p:tag name="WIDTH" val="546"/>
  <p:tag name="HEIGHT" val="133.25"/>
</p:tagLst>
</file>

<file path=ppt/tags/tag72.xml><?xml version="1.0" encoding="utf-8"?>
<p:tagLst xmlns:a="http://schemas.openxmlformats.org/drawingml/2006/main" xmlns:r="http://schemas.openxmlformats.org/officeDocument/2006/relationships" xmlns:p="http://schemas.openxmlformats.org/presentationml/2006/main">
  <p:tag name="POSITION" val="O13"/>
  <p:tag name="LEFT" val="114"/>
  <p:tag name="TOP" val="96"/>
  <p:tag name="WIDTH" val="546"/>
  <p:tag name="HEIGHT" val="133.25"/>
</p:tagLst>
</file>

<file path=ppt/tags/tag73.xml><?xml version="1.0" encoding="utf-8"?>
<p:tagLst xmlns:a="http://schemas.openxmlformats.org/drawingml/2006/main" xmlns:r="http://schemas.openxmlformats.org/officeDocument/2006/relationships" xmlns:p="http://schemas.openxmlformats.org/presentationml/2006/main">
  <p:tag name="POSITION" val="B11"/>
  <p:tag name="LEFT" val="85"/>
  <p:tag name="TOP" val="135.375"/>
  <p:tag name="WIDTH" val="145.5"/>
  <p:tag name="HEIGHT" val="87.25"/>
  <p:tag name="FORMAT" val="US Letter"/>
</p:tagLst>
</file>

<file path=ppt/tags/tag74.xml><?xml version="1.0" encoding="utf-8"?>
<p:tagLst xmlns:a="http://schemas.openxmlformats.org/drawingml/2006/main" xmlns:r="http://schemas.openxmlformats.org/officeDocument/2006/relationships" xmlns:p="http://schemas.openxmlformats.org/presentationml/2006/main">
  <p:tag name="TYPE" val="SUBTITLE"/>
  <p:tag name="LEFT" val="27"/>
  <p:tag name="TOP" val="56.6"/>
  <p:tag name="WIDTH" val="666"/>
  <p:tag name="HEIGHT" val="18.17575"/>
</p:tagLst>
</file>

<file path=ppt/tags/tag75.xml><?xml version="1.0" encoding="utf-8"?>
<p:tagLst xmlns:a="http://schemas.openxmlformats.org/drawingml/2006/main" xmlns:r="http://schemas.openxmlformats.org/officeDocument/2006/relationships" xmlns:p="http://schemas.openxmlformats.org/presentationml/2006/main">
  <p:tag name="TYPE" val="SUMMARYBOX"/>
  <p:tag name="LEFT" val="27"/>
  <p:tag name="TOP" val="452.7141"/>
  <p:tag name="WIDTH" val="666"/>
  <p:tag name="HEIGHT" val="47.66095"/>
</p:tagLst>
</file>

<file path=ppt/tags/tag76.xml><?xml version="1.0" encoding="utf-8"?>
<p:tagLst xmlns:a="http://schemas.openxmlformats.org/drawingml/2006/main" xmlns:r="http://schemas.openxmlformats.org/officeDocument/2006/relationships" xmlns:p="http://schemas.openxmlformats.org/presentationml/2006/main">
  <p:tag name="POSITION" val="B11"/>
  <p:tag name="LEFT" val="142.25"/>
  <p:tag name="TOP" val="140.375"/>
  <p:tag name="WIDTH" val="163.5"/>
  <p:tag name="HEIGHT" val="94.5"/>
  <p:tag name="FORMAT" val="DIN A4"/>
</p:tagLst>
</file>

<file path=ppt/tags/tag77.xml><?xml version="1.0" encoding="utf-8"?>
<p:tagLst xmlns:a="http://schemas.openxmlformats.org/drawingml/2006/main" xmlns:r="http://schemas.openxmlformats.org/officeDocument/2006/relationships" xmlns:p="http://schemas.openxmlformats.org/presentationml/2006/main">
  <p:tag name="POSITION" val="B11"/>
  <p:tag name="LEFT" val="142.25"/>
  <p:tag name="TOP" val="140.375"/>
  <p:tag name="WIDTH" val="163.5"/>
  <p:tag name="HEIGHT" val="94.5"/>
  <p:tag name="FORMAT" val="DIN A4"/>
</p:tagLst>
</file>

<file path=ppt/tags/tag78.xml><?xml version="1.0" encoding="utf-8"?>
<p:tagLst xmlns:a="http://schemas.openxmlformats.org/drawingml/2006/main" xmlns:r="http://schemas.openxmlformats.org/officeDocument/2006/relationships" xmlns:p="http://schemas.openxmlformats.org/presentationml/2006/main">
  <p:tag name="POSITION" val="B13"/>
  <p:tag name="LEFT" val="582.5"/>
  <p:tag name="TOP" val="140.375"/>
  <p:tag name="WIDTH" val="163.5"/>
  <p:tag name="HEIGHT" val="94.5"/>
  <p:tag name="FORMAT" val="DIN A4"/>
</p:tagLst>
</file>

<file path=ppt/tags/tag79.xml><?xml version="1.0" encoding="utf-8"?>
<p:tagLst xmlns:a="http://schemas.openxmlformats.org/drawingml/2006/main" xmlns:r="http://schemas.openxmlformats.org/officeDocument/2006/relationships" xmlns:p="http://schemas.openxmlformats.org/presentationml/2006/main">
  <p:tag name="POSITION" val="B33"/>
  <p:tag name="LEFT" val="582.5"/>
  <p:tag name="TOP" val="386.125"/>
  <p:tag name="WIDTH" val="163.5"/>
  <p:tag name="HEIGHT" val="94.5"/>
  <p:tag name="FORMAT" val="DIN A4"/>
</p:tagLst>
</file>

<file path=ppt/tags/tag8.xml><?xml version="1.0" encoding="utf-8"?>
<p:tagLst xmlns:a="http://schemas.openxmlformats.org/drawingml/2006/main" xmlns:r="http://schemas.openxmlformats.org/officeDocument/2006/relationships" xmlns:p="http://schemas.openxmlformats.org/presentationml/2006/main">
  <p:tag name="TYPE" val="HEADER"/>
  <p:tag name="LEFT" val="26.99992"/>
  <p:tag name="TOP" val="309.9645"/>
  <p:tag name="WIDTH" val="311.04"/>
  <p:tag name="HEIGHT" val="20.16"/>
</p:tagLst>
</file>

<file path=ppt/tags/tag80.xml><?xml version="1.0" encoding="utf-8"?>
<p:tagLst xmlns:a="http://schemas.openxmlformats.org/drawingml/2006/main" xmlns:r="http://schemas.openxmlformats.org/officeDocument/2006/relationships" xmlns:p="http://schemas.openxmlformats.org/presentationml/2006/main">
  <p:tag name="POSITION" val="U2"/>
  <p:tag name="LEFT" val="113.875"/>
  <p:tag name="TOP" val="477.875"/>
  <p:tag name="WIDTH" val="660.5"/>
  <p:tag name="HEIGHT" val="31.125"/>
  <p:tag name="FIXED_TOP" val="506.0688"/>
  <p:tag name="FIXED_HEIGHT" val="31.18121"/>
  <p:tag name="FORMAT" val="DIN A4"/>
</p:tagLst>
</file>

<file path=ppt/tags/tag81.xml><?xml version="1.0" encoding="utf-8"?>
<p:tagLst xmlns:a="http://schemas.openxmlformats.org/drawingml/2006/main" xmlns:r="http://schemas.openxmlformats.org/officeDocument/2006/relationships" xmlns:p="http://schemas.openxmlformats.org/presentationml/2006/main">
  <p:tag name="POSITION" val="U2"/>
  <p:tag name="LEFT" val="113.875"/>
  <p:tag name="TOP" val="477.875"/>
  <p:tag name="WIDTH" val="660.5"/>
  <p:tag name="HEIGHT" val="31.125"/>
  <p:tag name="FIXED_TOP" val="506.0688"/>
  <p:tag name="FIXED_HEIGHT" val="31.18121"/>
  <p:tag name="FORMAT" val="DIN A4"/>
</p:tagLst>
</file>

<file path=ppt/tags/tag82.xml><?xml version="1.0" encoding="utf-8"?>
<p:tagLst xmlns:a="http://schemas.openxmlformats.org/drawingml/2006/main" xmlns:r="http://schemas.openxmlformats.org/officeDocument/2006/relationships" xmlns:p="http://schemas.openxmlformats.org/presentationml/2006/main">
  <p:tag name="POSITION" val="U2"/>
  <p:tag name="LEFT" val="113.875"/>
  <p:tag name="TOP" val="477.875"/>
  <p:tag name="WIDTH" val="660.5"/>
  <p:tag name="HEIGHT" val="31.125"/>
  <p:tag name="FIXED_TOP" val="506.0688"/>
  <p:tag name="FIXED_HEIGHT" val="31.18121"/>
  <p:tag name="FORMAT" val="DIN A4"/>
</p:tagLst>
</file>

<file path=ppt/tags/tag83.xml><?xml version="1.0" encoding="utf-8"?>
<p:tagLst xmlns:a="http://schemas.openxmlformats.org/drawingml/2006/main" xmlns:r="http://schemas.openxmlformats.org/officeDocument/2006/relationships" xmlns:p="http://schemas.openxmlformats.org/presentationml/2006/main">
  <p:tag name="POSITION" val="U2"/>
  <p:tag name="LEFT" val="113.875"/>
  <p:tag name="TOP" val="477.875"/>
  <p:tag name="WIDTH" val="660.5"/>
  <p:tag name="HEIGHT" val="31.125"/>
  <p:tag name="FIXED_TOP" val="506.0688"/>
  <p:tag name="FIXED_HEIGHT" val="31.18121"/>
  <p:tag name="FORMAT" val="DIN A4"/>
</p:tagLst>
</file>

<file path=ppt/tags/tag84.xml><?xml version="1.0" encoding="utf-8"?>
<p:tagLst xmlns:a="http://schemas.openxmlformats.org/drawingml/2006/main" xmlns:r="http://schemas.openxmlformats.org/officeDocument/2006/relationships" xmlns:p="http://schemas.openxmlformats.org/presentationml/2006/main">
  <p:tag name="POSITION" val="U2"/>
  <p:tag name="LEFT" val="113.875"/>
  <p:tag name="TOP" val="477.875"/>
  <p:tag name="WIDTH" val="660.5"/>
  <p:tag name="HEIGHT" val="31.125"/>
  <p:tag name="FIXED_TOP" val="506.0688"/>
  <p:tag name="FIXED_HEIGHT" val="31.18121"/>
  <p:tag name="FORMAT" val="DIN A4"/>
</p:tagLst>
</file>

<file path=ppt/tags/tag9.xml><?xml version="1.0" encoding="utf-8"?>
<p:tagLst xmlns:a="http://schemas.openxmlformats.org/drawingml/2006/main" xmlns:r="http://schemas.openxmlformats.org/officeDocument/2006/relationships" xmlns:p="http://schemas.openxmlformats.org/presentationml/2006/main">
  <p:tag name="TYPE" val="HEADER"/>
  <p:tag name="LEFT" val="26.99992"/>
  <p:tag name="TOP" val="309.9645"/>
  <p:tag name="WIDTH" val="311.04"/>
  <p:tag name="HEIGHT" val="20.16"/>
</p:tagLst>
</file>

<file path=ppt/theme/theme1.xml><?xml version="1.0" encoding="utf-8"?>
<a:theme xmlns:a="http://schemas.openxmlformats.org/drawingml/2006/main" name="Global Template">
  <a:themeElements>
    <a:clrScheme name="Lincoln Global">
      <a:dk1>
        <a:srgbClr val="000000"/>
      </a:dk1>
      <a:lt1>
        <a:srgbClr val="FFFFFF"/>
      </a:lt1>
      <a:dk2>
        <a:srgbClr val="000000"/>
      </a:dk2>
      <a:lt2>
        <a:srgbClr val="BFBFBF"/>
      </a:lt2>
      <a:accent1>
        <a:srgbClr val="7BA7D3"/>
      </a:accent1>
      <a:accent2>
        <a:srgbClr val="ADC7E1"/>
      </a:accent2>
      <a:accent3>
        <a:srgbClr val="CADCED"/>
      </a:accent3>
      <a:accent4>
        <a:srgbClr val="BFBFBF"/>
      </a:accent4>
      <a:accent5>
        <a:srgbClr val="D9D9D9"/>
      </a:accent5>
      <a:accent6>
        <a:srgbClr val="5D7BBF"/>
      </a:accent6>
      <a:hlink>
        <a:srgbClr val="A4B5DC"/>
      </a:hlink>
      <a:folHlink>
        <a:srgbClr val="336699"/>
      </a:folHlink>
    </a:clrScheme>
    <a:fontScheme name="Custom 2">
      <a:majorFont>
        <a:latin typeface="Garamond"/>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9525">
          <a:noFill/>
          <a:bevel/>
        </a:ln>
        <a:effectLst>
          <a:outerShdw blurRad="38100" dist="38100" dir="2700000" algn="tl" rotWithShape="0">
            <a:srgbClr val="000000">
              <a:alpha val="40000"/>
            </a:srgbClr>
          </a:outerShdw>
        </a:effectLst>
      </a:spPr>
      <a:bodyPr lIns="45720" rIns="45720" rtlCol="0" anchor="t" anchorCtr="0"/>
      <a:lstStyle>
        <a:defPPr>
          <a:defRPr sz="10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9F9F9F"/>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000" dirty="0"/>
        </a:defPPr>
      </a:lstStyle>
    </a:txDef>
  </a:objectDefaults>
  <a:extraClrSchemeLst/>
  <a:custClrLst>
    <a:custClr name="Blue 1">
      <a:srgbClr val="7BA7D3"/>
    </a:custClr>
    <a:custClr name="Blue 2">
      <a:srgbClr val="ADC7E1"/>
    </a:custClr>
    <a:custClr name="Blue 3">
      <a:srgbClr val="CADCED"/>
    </a:custClr>
    <a:custClr name="Light Grey">
      <a:srgbClr val="BFBFBF"/>
    </a:custClr>
    <a:custClr name="Pale grey">
      <a:srgbClr val="D9D9D9"/>
    </a:custClr>
    <a:custClr name="Blue 4">
      <a:srgbClr val="5A7BBF"/>
    </a:custClr>
    <a:custClr name="Blue 5">
      <a:srgbClr val="A4B5DC"/>
    </a:custClr>
    <a:custClr name="Blue 6">
      <a:srgbClr val="336699"/>
    </a:custClr>
    <a:custClr name="Secondary Blue 1">
      <a:srgbClr val="07325F"/>
    </a:custClr>
    <a:custClr name="Secondary Blue 2">
      <a:srgbClr val="07437F"/>
    </a:custClr>
    <a:custClr name="Charcoal">
      <a:srgbClr val="383838"/>
    </a:custClr>
    <a:custClr name="Secondary Blue 3">
      <a:srgbClr val="2E4476"/>
    </a:custClr>
    <a:custClr name="Secondary Blue 4">
      <a:srgbClr val="4262A8"/>
    </a:custClr>
    <a:custClr name="Medium Grey">
      <a:srgbClr val="9F9F9F"/>
    </a:custClr>
    <a:custClr name="Gold">
      <a:srgbClr val="B9880F"/>
    </a:custClr>
    <a:custClr name="Red">
      <a:srgbClr val="800000"/>
    </a:custClr>
  </a:custClr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Pitch Template (Letter)</Template>
  <TotalTime>3505</TotalTime>
  <Words>8403</Words>
  <Application>Microsoft Office PowerPoint</Application>
  <PresentationFormat>On-screen Show (4:3)</PresentationFormat>
  <Paragraphs>1935</Paragraphs>
  <Slides>47</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MS PGothic</vt:lpstr>
      <vt:lpstr>Arial</vt:lpstr>
      <vt:lpstr>Arial Narrow</vt:lpstr>
      <vt:lpstr>Calibri</vt:lpstr>
      <vt:lpstr>Courier New</vt:lpstr>
      <vt:lpstr>Garamond</vt:lpstr>
      <vt:lpstr>Symbol</vt:lpstr>
      <vt:lpstr>Tahoma</vt:lpstr>
      <vt:lpstr>Times New Roman</vt:lpstr>
      <vt:lpstr>Verdana</vt:lpstr>
      <vt:lpstr>Wingdings</vt:lpstr>
      <vt:lpstr>Wingdings 2</vt:lpstr>
      <vt:lpstr>Global Template</vt:lpstr>
      <vt:lpstr>Driving an Outlier Outcome for Lucas Group</vt:lpstr>
      <vt:lpstr>Lincoln International’s Lucas Team</vt:lpstr>
      <vt:lpstr>Table of Contents</vt:lpstr>
      <vt:lpstr>Executive Summary</vt:lpstr>
      <vt:lpstr>Executive Summary</vt:lpstr>
      <vt:lpstr>Favorable Market Conditions</vt:lpstr>
      <vt:lpstr>Overview of Lincoln International</vt:lpstr>
      <vt:lpstr>Our International, Integrated Platform Drives Results</vt:lpstr>
      <vt:lpstr>Strong Presence in Human Capital Management Services </vt:lpstr>
      <vt:lpstr>Highly Relevant Credentials</vt:lpstr>
      <vt:lpstr>Positioning Lucas for an Outlier Valuation</vt:lpstr>
      <vt:lpstr>Aggressively Advocating the Story to Drive an Outlier Value</vt:lpstr>
      <vt:lpstr>Highly Favorable Industry Trends</vt:lpstr>
      <vt:lpstr>Significantly Improved Business Model</vt:lpstr>
      <vt:lpstr>Proactively Addressing Areas of Buyer Diligence</vt:lpstr>
      <vt:lpstr>Valuation Analysis</vt:lpstr>
      <vt:lpstr>Historical and Projected Financial Results</vt:lpstr>
      <vt:lpstr>Relative Operating Performance Comparison</vt:lpstr>
      <vt:lpstr>Historical and Projected Financial Results – Downside Recession Case</vt:lpstr>
      <vt:lpstr>Valuation Summary</vt:lpstr>
      <vt:lpstr>Select Public Comparable Trends Over Time</vt:lpstr>
      <vt:lpstr>Qualitative Valuation Framework</vt:lpstr>
      <vt:lpstr>Obtain Credit for Run-Rate / Pro Forma EBITDA</vt:lpstr>
      <vt:lpstr>Potential Acquirers and Process Considerations</vt:lpstr>
      <vt:lpstr>Categories of Potential Strategic Acquirers</vt:lpstr>
      <vt:lpstr>Select Potential Financial Acquirers</vt:lpstr>
      <vt:lpstr>Select Potential Financial Acquirers (continued)</vt:lpstr>
      <vt:lpstr>Select Potential Financial Acquirers (continued)</vt:lpstr>
      <vt:lpstr>Selected Family Investment Offices</vt:lpstr>
      <vt:lpstr>The “Lincoln Process” – Keys to Driving a Successful Outcome </vt:lpstr>
      <vt:lpstr>Illustrative Process Timeline</vt:lpstr>
      <vt:lpstr>Why Lincoln</vt:lpstr>
      <vt:lpstr>Critical Elements to Driving an Outlier Outcome</vt:lpstr>
      <vt:lpstr>PowerPoint Presentation</vt:lpstr>
      <vt:lpstr>Discounted Cash Flow Analysis</vt:lpstr>
      <vt:lpstr>Discounted Cash Flow Analysis – Downside Recession Case </vt:lpstr>
      <vt:lpstr>Leveraged Buyout Analysis</vt:lpstr>
      <vt:lpstr>Leveraged Buyout Analysis – Downside Recession Case</vt:lpstr>
      <vt:lpstr>Public Companies Analysis – Market Statistics</vt:lpstr>
      <vt:lpstr>Public Companies Analysis – Operating Statistics</vt:lpstr>
      <vt:lpstr>Precedent M&amp;A Transactions</vt:lpstr>
      <vt:lpstr>PowerPoint Presentation</vt:lpstr>
      <vt:lpstr>Retained &amp; Contingent Search – Tier 1 Potential Acquirers</vt:lpstr>
      <vt:lpstr>Retained &amp; Contingent Search – Tier 1 Potential Acquirers (continued) </vt:lpstr>
      <vt:lpstr>Contingent Search / Staffing / RPO – Tier 1 Strategic Acquirers</vt:lpstr>
      <vt:lpstr>Contingent Search / Staffing / RPO – Tier 1 Strategic Acquirers (continued)</vt:lpstr>
      <vt:lpstr>Contingent Search / Staffing / RPO – Tier 1 Strategic Acquirers (continued)</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Driving an Outlier Outcome for Lucas Group</dc:title>
  <dc:creator>Scrobel, Dawn</dc:creator>
  <cp:lastModifiedBy>Glicken, Michael</cp:lastModifiedBy>
  <cp:revision>330</cp:revision>
  <cp:lastPrinted>2017-08-02T05:06:37Z</cp:lastPrinted>
  <dcterms:created xsi:type="dcterms:W3CDTF">2017-07-27T16:14:14Z</dcterms:created>
  <dcterms:modified xsi:type="dcterms:W3CDTF">2017-08-02T21:10:02Z</dcterms:modified>
</cp:coreProperties>
</file>